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handoutMasterIdLst>
    <p:handoutMasterId r:id="rId2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76" r:id="rId23"/>
    <p:sldId id="277" r:id="rId24"/>
    <p:sldId id="278" r:id="rId25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660" autoAdjust="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580"/>
            <a:ext cx="297180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CC1674-2BE6-4AA9-BCF6-51D325C9CD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91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68263"/>
            <a:ext cx="8678863" cy="6713537"/>
            <a:chOff x="0" y="43"/>
            <a:chExt cx="5467" cy="4229"/>
          </a:xfrm>
        </p:grpSpPr>
        <p:sp>
          <p:nvSpPr>
            <p:cNvPr id="26627" name="Rectangle 3"/>
            <p:cNvSpPr>
              <a:spLocks noChangeArrowheads="1"/>
            </p:cNvSpPr>
            <p:nvPr userDrawn="1"/>
          </p:nvSpPr>
          <p:spPr bwMode="auto">
            <a:xfrm>
              <a:off x="692" y="494"/>
              <a:ext cx="4775" cy="9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28" name="Group 4"/>
            <p:cNvGrpSpPr>
              <a:grpSpLocks/>
            </p:cNvGrpSpPr>
            <p:nvPr userDrawn="1"/>
          </p:nvGrpSpPr>
          <p:grpSpPr bwMode="auto">
            <a:xfrm>
              <a:off x="0" y="43"/>
              <a:ext cx="624" cy="4229"/>
              <a:chOff x="0" y="43"/>
              <a:chExt cx="624" cy="4229"/>
            </a:xfrm>
          </p:grpSpPr>
          <p:sp>
            <p:nvSpPr>
              <p:cNvPr id="26629" name="Line 5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0" name="Line 6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1" name="Line 7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2" name="Line 8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3" name="Line 9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4" name="Line 10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5" name="Line 11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6" name="Line 12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7" name="Line 13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8" name="Line 14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9" name="Line 15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0" name="Line 16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1" name="Line 17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2" name="Line 18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3" name="Line 19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4" name="Line 20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5" name="Line 21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6" name="Line 22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7" name="Line 23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8" name="Line 24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49" name="Line 25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0" name="Line 26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1" name="Line 27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2" name="Line 28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3" name="Line 29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4" name="Line 30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5" name="Line 31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6" name="Line 32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7" name="Line 33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8" name="Line 34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59" name="Line 35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0" name="Line 36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1" name="Line 37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2" name="Line 38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3" name="Line 39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4" name="Line 40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5" name="Line 41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6" name="Line 42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7" name="Line 43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8" name="Line 44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9" name="Line 45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0" name="Line 46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1" name="Line 47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2" name="Line 48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3" name="Line 49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4" name="Line 50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5" name="Line 51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6" name="Line 52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7" name="Line 53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8" name="Line 54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79" name="Line 55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0" name="Line 56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1" name="Line 57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2" name="Line 58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3" name="Line 59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4" name="Line 60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5" name="Line 61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6" name="Line 62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7" name="Line 63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8" name="Line 64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89" name="Line 65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0" name="Line 66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1" name="Line 67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2" name="Line 68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3" name="Line 69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4" name="Line 70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5" name="Line 71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6" name="Line 72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7" name="Line 73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8" name="Line 74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99" name="Line 75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0" name="Line 76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1" name="Line 77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2" name="Line 78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3" name="Line 79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4" name="Line 80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5" name="Line 81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6" name="Line 82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7" name="Line 83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8" name="Line 84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09" name="Line 85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0" name="Line 86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1" name="Line 87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2" name="Line 88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3" name="Line 89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4" name="Line 90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5" name="Line 91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6" name="Line 92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624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7" name="Line 93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8" name="Line 94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19" name="Line 95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0" name="Line 96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1" name="Line 97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2" name="Line 98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3" name="Line 99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4" name="Line 100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5" name="Line 101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624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6" name="Line 102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6727" name="Rectangle 103"/>
          <p:cNvSpPr>
            <a:spLocks noGrp="1" noChangeArrowheads="1"/>
          </p:cNvSpPr>
          <p:nvPr>
            <p:ph type="dt" sz="half" idx="2"/>
          </p:nvPr>
        </p:nvSpPr>
        <p:spPr>
          <a:xfrm>
            <a:off x="1387475" y="6357938"/>
            <a:ext cx="1905000" cy="457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728" name="Rectangle 104"/>
          <p:cNvSpPr>
            <a:spLocks noGrp="1" noChangeArrowheads="1"/>
          </p:cNvSpPr>
          <p:nvPr>
            <p:ph type="ftr" sz="quarter" idx="3"/>
          </p:nvPr>
        </p:nvSpPr>
        <p:spPr>
          <a:xfrm>
            <a:off x="3722688" y="6357938"/>
            <a:ext cx="22717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6729" name="Rectangle 10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64300" y="6361113"/>
            <a:ext cx="1906588" cy="457200"/>
          </a:xfrm>
        </p:spPr>
        <p:txBody>
          <a:bodyPr/>
          <a:lstStyle>
            <a:lvl1pPr>
              <a:defRPr/>
            </a:lvl1pPr>
          </a:lstStyle>
          <a:p>
            <a:fld id="{38B87F4F-C408-4CFD-8253-6A9752657E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6730" name="Rectangle 106"/>
          <p:cNvSpPr>
            <a:spLocks noGrp="1" noChangeArrowheads="1"/>
          </p:cNvSpPr>
          <p:nvPr>
            <p:ph type="ctrTitle"/>
          </p:nvPr>
        </p:nvSpPr>
        <p:spPr>
          <a:xfrm>
            <a:off x="1169988" y="1046163"/>
            <a:ext cx="7380287" cy="1012825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6731" name="Rectangle 107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693988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6732" name="Rectangle 108"/>
          <p:cNvSpPr>
            <a:spLocks noChangeArrowheads="1"/>
          </p:cNvSpPr>
          <p:nvPr/>
        </p:nvSpPr>
        <p:spPr bwMode="auto">
          <a:xfrm>
            <a:off x="3017838" y="2120900"/>
            <a:ext cx="5662612" cy="77788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  <p:sp>
        <p:nvSpPr>
          <p:cNvPr id="26733" name="Rectangle 109"/>
          <p:cNvSpPr>
            <a:spLocks noChangeArrowheads="1"/>
          </p:cNvSpPr>
          <p:nvPr/>
        </p:nvSpPr>
        <p:spPr bwMode="auto">
          <a:xfrm>
            <a:off x="1098550" y="862013"/>
            <a:ext cx="5662613" cy="77787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6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26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32" grpId="0" animBg="1" autoUpdateAnimBg="0"/>
      <p:bldP spid="26733" grpId="0" animBg="1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A5B99-01C5-44EF-B7DB-D2D035091B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0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8625" y="609600"/>
            <a:ext cx="1989138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609600"/>
            <a:ext cx="5816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F8D17-413B-4CE6-BF84-29726FB3F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9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09600"/>
            <a:ext cx="7378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9625" y="63738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32138" y="6376988"/>
            <a:ext cx="30861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89713" y="6376988"/>
            <a:ext cx="2193925" cy="457200"/>
          </a:xfrm>
        </p:spPr>
        <p:txBody>
          <a:bodyPr/>
          <a:lstStyle>
            <a:lvl1pPr>
              <a:defRPr/>
            </a:lvl1pPr>
          </a:lstStyle>
          <a:p>
            <a:fld id="{8AD7DB35-0DE1-402F-82CA-846B0009A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1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5010DD-781A-44BF-8242-8AD2F357D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09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D126D-B527-4F66-8575-922F76889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666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5" y="2214563"/>
            <a:ext cx="3902075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4100" y="2214563"/>
            <a:ext cx="3903663" cy="3881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C981B-8683-4EF5-AC72-F95694D354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418DF-2BCC-42DA-8E8F-907DE15682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9A482-C76A-479E-92FC-EDA54F12C5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50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4A710-8581-4500-B06A-3887303DB59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37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E8F86-7069-4CA8-8FB8-0781132F86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73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1ED3D-8F86-470D-A4FA-90DBC5E4C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5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1026"/>
          <p:cNvGrpSpPr>
            <a:grpSpLocks/>
          </p:cNvGrpSpPr>
          <p:nvPr/>
        </p:nvGrpSpPr>
        <p:grpSpPr bwMode="auto">
          <a:xfrm>
            <a:off x="0" y="68263"/>
            <a:ext cx="8915400" cy="6713537"/>
            <a:chOff x="0" y="43"/>
            <a:chExt cx="5616" cy="4229"/>
          </a:xfrm>
        </p:grpSpPr>
        <p:grpSp>
          <p:nvGrpSpPr>
            <p:cNvPr id="25603" name="Group 1027"/>
            <p:cNvGrpSpPr>
              <a:grpSpLocks/>
            </p:cNvGrpSpPr>
            <p:nvPr userDrawn="1"/>
          </p:nvGrpSpPr>
          <p:grpSpPr bwMode="auto">
            <a:xfrm>
              <a:off x="0" y="43"/>
              <a:ext cx="408" cy="4229"/>
              <a:chOff x="0" y="43"/>
              <a:chExt cx="5760" cy="4229"/>
            </a:xfrm>
          </p:grpSpPr>
          <p:sp>
            <p:nvSpPr>
              <p:cNvPr id="25604" name="Line 1028"/>
              <p:cNvSpPr>
                <a:spLocks noChangeShapeType="1"/>
              </p:cNvSpPr>
              <p:nvPr userDrawn="1"/>
            </p:nvSpPr>
            <p:spPr bwMode="auto">
              <a:xfrm>
                <a:off x="0" y="420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5" name="Line 1029"/>
              <p:cNvSpPr>
                <a:spLocks noChangeShapeType="1"/>
              </p:cNvSpPr>
              <p:nvPr userDrawn="1"/>
            </p:nvSpPr>
            <p:spPr bwMode="auto">
              <a:xfrm>
                <a:off x="0" y="42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6" name="Line 1030"/>
              <p:cNvSpPr>
                <a:spLocks noChangeShapeType="1"/>
              </p:cNvSpPr>
              <p:nvPr userDrawn="1"/>
            </p:nvSpPr>
            <p:spPr bwMode="auto">
              <a:xfrm>
                <a:off x="0" y="427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7" name="Line 1031"/>
              <p:cNvSpPr>
                <a:spLocks noChangeShapeType="1"/>
              </p:cNvSpPr>
              <p:nvPr userDrawn="1"/>
            </p:nvSpPr>
            <p:spPr bwMode="auto">
              <a:xfrm>
                <a:off x="0" y="4113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8" name="Line 1032"/>
              <p:cNvSpPr>
                <a:spLocks noChangeShapeType="1"/>
              </p:cNvSpPr>
              <p:nvPr userDrawn="1"/>
            </p:nvSpPr>
            <p:spPr bwMode="auto">
              <a:xfrm>
                <a:off x="0" y="406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09" name="Line 1033"/>
              <p:cNvSpPr>
                <a:spLocks noChangeShapeType="1"/>
              </p:cNvSpPr>
              <p:nvPr userDrawn="1"/>
            </p:nvSpPr>
            <p:spPr bwMode="auto">
              <a:xfrm>
                <a:off x="0" y="41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0" name="Line 1034"/>
              <p:cNvSpPr>
                <a:spLocks noChangeShapeType="1"/>
              </p:cNvSpPr>
              <p:nvPr userDrawn="1"/>
            </p:nvSpPr>
            <p:spPr bwMode="auto">
              <a:xfrm>
                <a:off x="0" y="366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1" name="Line 1035"/>
              <p:cNvSpPr>
                <a:spLocks noChangeShapeType="1"/>
              </p:cNvSpPr>
              <p:nvPr userDrawn="1"/>
            </p:nvSpPr>
            <p:spPr bwMode="auto">
              <a:xfrm>
                <a:off x="0" y="363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Line 1036"/>
              <p:cNvSpPr>
                <a:spLocks noChangeShapeType="1"/>
              </p:cNvSpPr>
              <p:nvPr userDrawn="1"/>
            </p:nvSpPr>
            <p:spPr bwMode="auto">
              <a:xfrm>
                <a:off x="0" y="402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3" name="Line 1037"/>
              <p:cNvSpPr>
                <a:spLocks noChangeShapeType="1"/>
              </p:cNvSpPr>
              <p:nvPr userDrawn="1"/>
            </p:nvSpPr>
            <p:spPr bwMode="auto">
              <a:xfrm>
                <a:off x="0" y="389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4" name="Line 1038"/>
              <p:cNvSpPr>
                <a:spLocks noChangeShapeType="1"/>
              </p:cNvSpPr>
              <p:nvPr userDrawn="1"/>
            </p:nvSpPr>
            <p:spPr bwMode="auto">
              <a:xfrm>
                <a:off x="0" y="381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5" name="Line 1039"/>
              <p:cNvSpPr>
                <a:spLocks noChangeShapeType="1"/>
              </p:cNvSpPr>
              <p:nvPr userDrawn="1"/>
            </p:nvSpPr>
            <p:spPr bwMode="auto">
              <a:xfrm>
                <a:off x="0" y="399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6" name="Line 1040"/>
              <p:cNvSpPr>
                <a:spLocks noChangeShapeType="1"/>
              </p:cNvSpPr>
              <p:nvPr userDrawn="1"/>
            </p:nvSpPr>
            <p:spPr bwMode="auto">
              <a:xfrm>
                <a:off x="0" y="368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Line 1041"/>
              <p:cNvSpPr>
                <a:spLocks noChangeShapeType="1"/>
              </p:cNvSpPr>
              <p:nvPr userDrawn="1"/>
            </p:nvSpPr>
            <p:spPr bwMode="auto">
              <a:xfrm>
                <a:off x="0" y="374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Line 1042"/>
              <p:cNvSpPr>
                <a:spLocks noChangeShapeType="1"/>
              </p:cNvSpPr>
              <p:nvPr userDrawn="1"/>
            </p:nvSpPr>
            <p:spPr bwMode="auto">
              <a:xfrm>
                <a:off x="0" y="39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Line 1043"/>
              <p:cNvSpPr>
                <a:spLocks noChangeShapeType="1"/>
              </p:cNvSpPr>
              <p:nvPr userDrawn="1"/>
            </p:nvSpPr>
            <p:spPr bwMode="auto">
              <a:xfrm>
                <a:off x="0" y="39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Line 1044"/>
              <p:cNvSpPr>
                <a:spLocks noChangeShapeType="1"/>
              </p:cNvSpPr>
              <p:nvPr userDrawn="1"/>
            </p:nvSpPr>
            <p:spPr bwMode="auto">
              <a:xfrm>
                <a:off x="0" y="351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Line 1045"/>
              <p:cNvSpPr>
                <a:spLocks noChangeShapeType="1"/>
              </p:cNvSpPr>
              <p:nvPr userDrawn="1"/>
            </p:nvSpPr>
            <p:spPr bwMode="auto">
              <a:xfrm>
                <a:off x="0" y="35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2" name="Line 1046"/>
              <p:cNvSpPr>
                <a:spLocks noChangeShapeType="1"/>
              </p:cNvSpPr>
              <p:nvPr userDrawn="1"/>
            </p:nvSpPr>
            <p:spPr bwMode="auto">
              <a:xfrm>
                <a:off x="0" y="357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3" name="Line 1047"/>
              <p:cNvSpPr>
                <a:spLocks noChangeShapeType="1"/>
              </p:cNvSpPr>
              <p:nvPr userDrawn="1"/>
            </p:nvSpPr>
            <p:spPr bwMode="auto">
              <a:xfrm>
                <a:off x="0" y="342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4" name="Line 1048"/>
              <p:cNvSpPr>
                <a:spLocks noChangeShapeType="1"/>
              </p:cNvSpPr>
              <p:nvPr userDrawn="1"/>
            </p:nvSpPr>
            <p:spPr bwMode="auto">
              <a:xfrm>
                <a:off x="0" y="337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5" name="Line 1049"/>
              <p:cNvSpPr>
                <a:spLocks noChangeShapeType="1"/>
              </p:cNvSpPr>
              <p:nvPr userDrawn="1"/>
            </p:nvSpPr>
            <p:spPr bwMode="auto">
              <a:xfrm>
                <a:off x="0" y="346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6" name="Line 1050"/>
              <p:cNvSpPr>
                <a:spLocks noChangeShapeType="1"/>
              </p:cNvSpPr>
              <p:nvPr userDrawn="1"/>
            </p:nvSpPr>
            <p:spPr bwMode="auto">
              <a:xfrm>
                <a:off x="0" y="297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7" name="Line 1051"/>
              <p:cNvSpPr>
                <a:spLocks noChangeShapeType="1"/>
              </p:cNvSpPr>
              <p:nvPr userDrawn="1"/>
            </p:nvSpPr>
            <p:spPr bwMode="auto">
              <a:xfrm>
                <a:off x="0" y="294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8" name="Line 1052"/>
              <p:cNvSpPr>
                <a:spLocks noChangeShapeType="1"/>
              </p:cNvSpPr>
              <p:nvPr userDrawn="1"/>
            </p:nvSpPr>
            <p:spPr bwMode="auto">
              <a:xfrm>
                <a:off x="0" y="332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9" name="Line 1053"/>
              <p:cNvSpPr>
                <a:spLocks noChangeShapeType="1"/>
              </p:cNvSpPr>
              <p:nvPr userDrawn="1"/>
            </p:nvSpPr>
            <p:spPr bwMode="auto">
              <a:xfrm>
                <a:off x="0" y="320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0" name="Line 1054"/>
              <p:cNvSpPr>
                <a:spLocks noChangeShapeType="1"/>
              </p:cNvSpPr>
              <p:nvPr userDrawn="1"/>
            </p:nvSpPr>
            <p:spPr bwMode="auto">
              <a:xfrm>
                <a:off x="0" y="312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1" name="Line 1055"/>
              <p:cNvSpPr>
                <a:spLocks noChangeShapeType="1"/>
              </p:cNvSpPr>
              <p:nvPr userDrawn="1"/>
            </p:nvSpPr>
            <p:spPr bwMode="auto">
              <a:xfrm>
                <a:off x="0" y="330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2" name="Line 1056"/>
              <p:cNvSpPr>
                <a:spLocks noChangeShapeType="1"/>
              </p:cNvSpPr>
              <p:nvPr userDrawn="1"/>
            </p:nvSpPr>
            <p:spPr bwMode="auto">
              <a:xfrm>
                <a:off x="0" y="299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3" name="Line 1057"/>
              <p:cNvSpPr>
                <a:spLocks noChangeShapeType="1"/>
              </p:cNvSpPr>
              <p:nvPr userDrawn="1"/>
            </p:nvSpPr>
            <p:spPr bwMode="auto">
              <a:xfrm>
                <a:off x="0" y="304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4" name="Line 1058"/>
              <p:cNvSpPr>
                <a:spLocks noChangeShapeType="1"/>
              </p:cNvSpPr>
              <p:nvPr userDrawn="1"/>
            </p:nvSpPr>
            <p:spPr bwMode="auto">
              <a:xfrm>
                <a:off x="0" y="324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5" name="Line 1059"/>
              <p:cNvSpPr>
                <a:spLocks noChangeShapeType="1"/>
              </p:cNvSpPr>
              <p:nvPr userDrawn="1"/>
            </p:nvSpPr>
            <p:spPr bwMode="auto">
              <a:xfrm>
                <a:off x="0" y="322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6" name="Line 1060"/>
              <p:cNvSpPr>
                <a:spLocks noChangeShapeType="1"/>
              </p:cNvSpPr>
              <p:nvPr userDrawn="1"/>
            </p:nvSpPr>
            <p:spPr bwMode="auto">
              <a:xfrm>
                <a:off x="0" y="283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7" name="Line 1061"/>
              <p:cNvSpPr>
                <a:spLocks noChangeShapeType="1"/>
              </p:cNvSpPr>
              <p:nvPr userDrawn="1"/>
            </p:nvSpPr>
            <p:spPr bwMode="auto">
              <a:xfrm>
                <a:off x="0" y="275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8" name="Line 1062"/>
              <p:cNvSpPr>
                <a:spLocks noChangeShapeType="1"/>
              </p:cNvSpPr>
              <p:nvPr userDrawn="1"/>
            </p:nvSpPr>
            <p:spPr bwMode="auto">
              <a:xfrm>
                <a:off x="0" y="267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9" name="Line 1063"/>
              <p:cNvSpPr>
                <a:spLocks noChangeShapeType="1"/>
              </p:cNvSpPr>
              <p:nvPr userDrawn="1"/>
            </p:nvSpPr>
            <p:spPr bwMode="auto">
              <a:xfrm>
                <a:off x="0" y="287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0" name="Line 1064"/>
              <p:cNvSpPr>
                <a:spLocks noChangeShapeType="1"/>
              </p:cNvSpPr>
              <p:nvPr userDrawn="1"/>
            </p:nvSpPr>
            <p:spPr bwMode="auto">
              <a:xfrm>
                <a:off x="0" y="285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1" name="Line 1065"/>
              <p:cNvSpPr>
                <a:spLocks noChangeShapeType="1"/>
              </p:cNvSpPr>
              <p:nvPr userDrawn="1"/>
            </p:nvSpPr>
            <p:spPr bwMode="auto">
              <a:xfrm>
                <a:off x="0" y="2554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2" name="Line 1066"/>
              <p:cNvSpPr>
                <a:spLocks noChangeShapeType="1"/>
              </p:cNvSpPr>
              <p:nvPr userDrawn="1"/>
            </p:nvSpPr>
            <p:spPr bwMode="auto">
              <a:xfrm>
                <a:off x="0" y="2590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3" name="Line 1067"/>
              <p:cNvSpPr>
                <a:spLocks noChangeShapeType="1"/>
              </p:cNvSpPr>
              <p:nvPr userDrawn="1"/>
            </p:nvSpPr>
            <p:spPr bwMode="auto">
              <a:xfrm>
                <a:off x="0" y="2623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4" name="Line 1068"/>
              <p:cNvSpPr>
                <a:spLocks noChangeShapeType="1"/>
              </p:cNvSpPr>
              <p:nvPr userDrawn="1"/>
            </p:nvSpPr>
            <p:spPr bwMode="auto">
              <a:xfrm>
                <a:off x="0" y="246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5" name="Line 1069"/>
              <p:cNvSpPr>
                <a:spLocks noChangeShapeType="1"/>
              </p:cNvSpPr>
              <p:nvPr userDrawn="1"/>
            </p:nvSpPr>
            <p:spPr bwMode="auto">
              <a:xfrm>
                <a:off x="0" y="241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6" name="Line 1070"/>
              <p:cNvSpPr>
                <a:spLocks noChangeShapeType="1"/>
              </p:cNvSpPr>
              <p:nvPr userDrawn="1"/>
            </p:nvSpPr>
            <p:spPr bwMode="auto">
              <a:xfrm>
                <a:off x="0" y="250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7" name="Line 1071"/>
              <p:cNvSpPr>
                <a:spLocks noChangeShapeType="1"/>
              </p:cNvSpPr>
              <p:nvPr userDrawn="1"/>
            </p:nvSpPr>
            <p:spPr bwMode="auto">
              <a:xfrm>
                <a:off x="0" y="237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8" name="Line 1072"/>
              <p:cNvSpPr>
                <a:spLocks noChangeShapeType="1"/>
              </p:cNvSpPr>
              <p:nvPr userDrawn="1"/>
            </p:nvSpPr>
            <p:spPr bwMode="auto">
              <a:xfrm>
                <a:off x="0" y="2245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9" name="Line 1073"/>
              <p:cNvSpPr>
                <a:spLocks noChangeShapeType="1"/>
              </p:cNvSpPr>
              <p:nvPr userDrawn="1"/>
            </p:nvSpPr>
            <p:spPr bwMode="auto">
              <a:xfrm>
                <a:off x="0" y="235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0" name="Line 1074"/>
              <p:cNvSpPr>
                <a:spLocks noChangeShapeType="1"/>
              </p:cNvSpPr>
              <p:nvPr userDrawn="1"/>
            </p:nvSpPr>
            <p:spPr bwMode="auto">
              <a:xfrm>
                <a:off x="0" y="2290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1" name="Line 1075"/>
              <p:cNvSpPr>
                <a:spLocks noChangeShapeType="1"/>
              </p:cNvSpPr>
              <p:nvPr userDrawn="1"/>
            </p:nvSpPr>
            <p:spPr bwMode="auto">
              <a:xfrm>
                <a:off x="0" y="2269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2" name="Line 1076"/>
              <p:cNvSpPr>
                <a:spLocks noChangeShapeType="1"/>
              </p:cNvSpPr>
              <p:nvPr userDrawn="1"/>
            </p:nvSpPr>
            <p:spPr bwMode="auto">
              <a:xfrm>
                <a:off x="0" y="213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3" name="Line 1077"/>
              <p:cNvSpPr>
                <a:spLocks noChangeShapeType="1"/>
              </p:cNvSpPr>
              <p:nvPr userDrawn="1"/>
            </p:nvSpPr>
            <p:spPr bwMode="auto">
              <a:xfrm>
                <a:off x="0" y="21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4" name="Line 1078"/>
              <p:cNvSpPr>
                <a:spLocks noChangeShapeType="1"/>
              </p:cNvSpPr>
              <p:nvPr userDrawn="1"/>
            </p:nvSpPr>
            <p:spPr bwMode="auto">
              <a:xfrm>
                <a:off x="0" y="219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5" name="Line 1079"/>
              <p:cNvSpPr>
                <a:spLocks noChangeShapeType="1"/>
              </p:cNvSpPr>
              <p:nvPr userDrawn="1"/>
            </p:nvSpPr>
            <p:spPr bwMode="auto">
              <a:xfrm>
                <a:off x="0" y="204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6" name="Line 1080"/>
              <p:cNvSpPr>
                <a:spLocks noChangeShapeType="1"/>
              </p:cNvSpPr>
              <p:nvPr userDrawn="1"/>
            </p:nvSpPr>
            <p:spPr bwMode="auto">
              <a:xfrm>
                <a:off x="0" y="1992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7" name="Line 1081"/>
              <p:cNvSpPr>
                <a:spLocks noChangeShapeType="1"/>
              </p:cNvSpPr>
              <p:nvPr userDrawn="1"/>
            </p:nvSpPr>
            <p:spPr bwMode="auto">
              <a:xfrm>
                <a:off x="0" y="208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8" name="Line 1082"/>
              <p:cNvSpPr>
                <a:spLocks noChangeShapeType="1"/>
              </p:cNvSpPr>
              <p:nvPr userDrawn="1"/>
            </p:nvSpPr>
            <p:spPr bwMode="auto">
              <a:xfrm>
                <a:off x="0" y="1593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9" name="Line 1083"/>
              <p:cNvSpPr>
                <a:spLocks noChangeShapeType="1"/>
              </p:cNvSpPr>
              <p:nvPr userDrawn="1"/>
            </p:nvSpPr>
            <p:spPr bwMode="auto">
              <a:xfrm>
                <a:off x="0" y="156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0" name="Line 1084"/>
              <p:cNvSpPr>
                <a:spLocks noChangeShapeType="1"/>
              </p:cNvSpPr>
              <p:nvPr userDrawn="1"/>
            </p:nvSpPr>
            <p:spPr bwMode="auto">
              <a:xfrm>
                <a:off x="0" y="194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1" name="Line 1085"/>
              <p:cNvSpPr>
                <a:spLocks noChangeShapeType="1"/>
              </p:cNvSpPr>
              <p:nvPr userDrawn="1"/>
            </p:nvSpPr>
            <p:spPr bwMode="auto">
              <a:xfrm>
                <a:off x="0" y="1821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2" name="Line 1086"/>
              <p:cNvSpPr>
                <a:spLocks noChangeShapeType="1"/>
              </p:cNvSpPr>
              <p:nvPr userDrawn="1"/>
            </p:nvSpPr>
            <p:spPr bwMode="auto">
              <a:xfrm>
                <a:off x="0" y="1740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3" name="Line 1087"/>
              <p:cNvSpPr>
                <a:spLocks noChangeShapeType="1"/>
              </p:cNvSpPr>
              <p:nvPr userDrawn="1"/>
            </p:nvSpPr>
            <p:spPr bwMode="auto">
              <a:xfrm>
                <a:off x="0" y="192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4" name="Line 1088"/>
              <p:cNvSpPr>
                <a:spLocks noChangeShapeType="1"/>
              </p:cNvSpPr>
              <p:nvPr userDrawn="1"/>
            </p:nvSpPr>
            <p:spPr bwMode="auto">
              <a:xfrm>
                <a:off x="0" y="161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5" name="Line 1089"/>
              <p:cNvSpPr>
                <a:spLocks noChangeShapeType="1"/>
              </p:cNvSpPr>
              <p:nvPr userDrawn="1"/>
            </p:nvSpPr>
            <p:spPr bwMode="auto">
              <a:xfrm>
                <a:off x="0" y="166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6" name="Line 1090"/>
              <p:cNvSpPr>
                <a:spLocks noChangeShapeType="1"/>
              </p:cNvSpPr>
              <p:nvPr userDrawn="1"/>
            </p:nvSpPr>
            <p:spPr bwMode="auto">
              <a:xfrm>
                <a:off x="0" y="186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7" name="Line 1091"/>
              <p:cNvSpPr>
                <a:spLocks noChangeShapeType="1"/>
              </p:cNvSpPr>
              <p:nvPr userDrawn="1"/>
            </p:nvSpPr>
            <p:spPr bwMode="auto">
              <a:xfrm>
                <a:off x="0" y="1845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8" name="Line 1092"/>
              <p:cNvSpPr>
                <a:spLocks noChangeShapeType="1"/>
              </p:cNvSpPr>
              <p:nvPr userDrawn="1"/>
            </p:nvSpPr>
            <p:spPr bwMode="auto">
              <a:xfrm>
                <a:off x="0" y="1437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9" name="Line 1093"/>
              <p:cNvSpPr>
                <a:spLocks noChangeShapeType="1"/>
              </p:cNvSpPr>
              <p:nvPr userDrawn="1"/>
            </p:nvSpPr>
            <p:spPr bwMode="auto">
              <a:xfrm>
                <a:off x="0" y="147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Line 1094"/>
              <p:cNvSpPr>
                <a:spLocks noChangeShapeType="1"/>
              </p:cNvSpPr>
              <p:nvPr userDrawn="1"/>
            </p:nvSpPr>
            <p:spPr bwMode="auto">
              <a:xfrm>
                <a:off x="0" y="1506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1" name="Line 1095"/>
              <p:cNvSpPr>
                <a:spLocks noChangeShapeType="1"/>
              </p:cNvSpPr>
              <p:nvPr userDrawn="1"/>
            </p:nvSpPr>
            <p:spPr bwMode="auto">
              <a:xfrm>
                <a:off x="0" y="1347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2" name="Line 1096"/>
              <p:cNvSpPr>
                <a:spLocks noChangeShapeType="1"/>
              </p:cNvSpPr>
              <p:nvPr userDrawn="1"/>
            </p:nvSpPr>
            <p:spPr bwMode="auto">
              <a:xfrm>
                <a:off x="0" y="1392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3" name="Line 1097"/>
              <p:cNvSpPr>
                <a:spLocks noChangeShapeType="1"/>
              </p:cNvSpPr>
              <p:nvPr userDrawn="1"/>
            </p:nvSpPr>
            <p:spPr bwMode="auto">
              <a:xfrm>
                <a:off x="0" y="1016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4" name="Line 1098"/>
              <p:cNvSpPr>
                <a:spLocks noChangeShapeType="1"/>
              </p:cNvSpPr>
              <p:nvPr userDrawn="1"/>
            </p:nvSpPr>
            <p:spPr bwMode="auto">
              <a:xfrm>
                <a:off x="0" y="989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5" name="Line 1099"/>
              <p:cNvSpPr>
                <a:spLocks noChangeShapeType="1"/>
              </p:cNvSpPr>
              <p:nvPr userDrawn="1"/>
            </p:nvSpPr>
            <p:spPr bwMode="auto">
              <a:xfrm>
                <a:off x="0" y="1244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6" name="Line 1100"/>
              <p:cNvSpPr>
                <a:spLocks noChangeShapeType="1"/>
              </p:cNvSpPr>
              <p:nvPr userDrawn="1"/>
            </p:nvSpPr>
            <p:spPr bwMode="auto">
              <a:xfrm>
                <a:off x="0" y="1163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7" name="Line 1101"/>
              <p:cNvSpPr>
                <a:spLocks noChangeShapeType="1"/>
              </p:cNvSpPr>
              <p:nvPr userDrawn="1"/>
            </p:nvSpPr>
            <p:spPr bwMode="auto">
              <a:xfrm>
                <a:off x="0" y="1037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8" name="Line 1102"/>
              <p:cNvSpPr>
                <a:spLocks noChangeShapeType="1"/>
              </p:cNvSpPr>
              <p:nvPr userDrawn="1"/>
            </p:nvSpPr>
            <p:spPr bwMode="auto">
              <a:xfrm>
                <a:off x="0" y="10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9" name="Line 1103"/>
              <p:cNvSpPr>
                <a:spLocks noChangeShapeType="1"/>
              </p:cNvSpPr>
              <p:nvPr userDrawn="1"/>
            </p:nvSpPr>
            <p:spPr bwMode="auto">
              <a:xfrm>
                <a:off x="0" y="128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0" name="Line 1104"/>
              <p:cNvSpPr>
                <a:spLocks noChangeShapeType="1"/>
              </p:cNvSpPr>
              <p:nvPr userDrawn="1"/>
            </p:nvSpPr>
            <p:spPr bwMode="auto">
              <a:xfrm>
                <a:off x="0" y="126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1" name="Line 1105"/>
              <p:cNvSpPr>
                <a:spLocks noChangeShapeType="1"/>
              </p:cNvSpPr>
              <p:nvPr userDrawn="1"/>
            </p:nvSpPr>
            <p:spPr bwMode="auto">
              <a:xfrm>
                <a:off x="0" y="86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2" name="Line 1106"/>
              <p:cNvSpPr>
                <a:spLocks noChangeShapeType="1"/>
              </p:cNvSpPr>
              <p:nvPr userDrawn="1"/>
            </p:nvSpPr>
            <p:spPr bwMode="auto">
              <a:xfrm>
                <a:off x="0" y="896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3" name="Line 1107"/>
              <p:cNvSpPr>
                <a:spLocks noChangeShapeType="1"/>
              </p:cNvSpPr>
              <p:nvPr userDrawn="1"/>
            </p:nvSpPr>
            <p:spPr bwMode="auto">
              <a:xfrm>
                <a:off x="0" y="92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4" name="Line 1108"/>
              <p:cNvSpPr>
                <a:spLocks noChangeShapeType="1"/>
              </p:cNvSpPr>
              <p:nvPr userDrawn="1"/>
            </p:nvSpPr>
            <p:spPr bwMode="auto">
              <a:xfrm>
                <a:off x="0" y="770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5" name="Line 1109"/>
              <p:cNvSpPr>
                <a:spLocks noChangeShapeType="1"/>
              </p:cNvSpPr>
              <p:nvPr userDrawn="1"/>
            </p:nvSpPr>
            <p:spPr bwMode="auto">
              <a:xfrm>
                <a:off x="0" y="815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6" name="Line 1110"/>
              <p:cNvSpPr>
                <a:spLocks noChangeShapeType="1"/>
              </p:cNvSpPr>
              <p:nvPr userDrawn="1"/>
            </p:nvSpPr>
            <p:spPr bwMode="auto">
              <a:xfrm>
                <a:off x="0" y="718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7" name="Line 1111"/>
              <p:cNvSpPr>
                <a:spLocks noChangeShapeType="1"/>
              </p:cNvSpPr>
              <p:nvPr userDrawn="1"/>
            </p:nvSpPr>
            <p:spPr bwMode="auto">
              <a:xfrm>
                <a:off x="0" y="646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8" name="Line 1112"/>
              <p:cNvSpPr>
                <a:spLocks noChangeShapeType="1"/>
              </p:cNvSpPr>
              <p:nvPr userDrawn="1"/>
            </p:nvSpPr>
            <p:spPr bwMode="auto">
              <a:xfrm>
                <a:off x="0" y="522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9" name="Line 1113"/>
              <p:cNvSpPr>
                <a:spLocks noChangeShapeType="1"/>
              </p:cNvSpPr>
              <p:nvPr userDrawn="1"/>
            </p:nvSpPr>
            <p:spPr bwMode="auto">
              <a:xfrm>
                <a:off x="0" y="558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0" name="Line 1114"/>
              <p:cNvSpPr>
                <a:spLocks noChangeShapeType="1"/>
              </p:cNvSpPr>
              <p:nvPr userDrawn="1"/>
            </p:nvSpPr>
            <p:spPr bwMode="auto">
              <a:xfrm>
                <a:off x="0" y="591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1" name="Line 1115"/>
              <p:cNvSpPr>
                <a:spLocks noChangeShapeType="1"/>
              </p:cNvSpPr>
              <p:nvPr userDrawn="1"/>
            </p:nvSpPr>
            <p:spPr bwMode="auto">
              <a:xfrm>
                <a:off x="0" y="432"/>
                <a:ext cx="5760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2" name="Line 1116"/>
              <p:cNvSpPr>
                <a:spLocks noChangeShapeType="1"/>
              </p:cNvSpPr>
              <p:nvPr userDrawn="1"/>
            </p:nvSpPr>
            <p:spPr bwMode="auto">
              <a:xfrm>
                <a:off x="0" y="384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3" name="Line 1117"/>
              <p:cNvSpPr>
                <a:spLocks noChangeShapeType="1"/>
              </p:cNvSpPr>
              <p:nvPr userDrawn="1"/>
            </p:nvSpPr>
            <p:spPr bwMode="auto">
              <a:xfrm>
                <a:off x="0" y="477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4" name="Line 1118"/>
              <p:cNvSpPr>
                <a:spLocks noChangeShapeType="1"/>
              </p:cNvSpPr>
              <p:nvPr userDrawn="1"/>
            </p:nvSpPr>
            <p:spPr bwMode="auto">
              <a:xfrm>
                <a:off x="0" y="339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5" name="Line 1119"/>
              <p:cNvSpPr>
                <a:spLocks noChangeShapeType="1"/>
              </p:cNvSpPr>
              <p:nvPr userDrawn="1"/>
            </p:nvSpPr>
            <p:spPr bwMode="auto">
              <a:xfrm>
                <a:off x="0" y="318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6" name="Line 1120"/>
              <p:cNvSpPr>
                <a:spLocks noChangeShapeType="1"/>
              </p:cNvSpPr>
              <p:nvPr userDrawn="1"/>
            </p:nvSpPr>
            <p:spPr bwMode="auto">
              <a:xfrm>
                <a:off x="0" y="258"/>
                <a:ext cx="5760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7" name="Line 1121"/>
              <p:cNvSpPr>
                <a:spLocks noChangeShapeType="1"/>
              </p:cNvSpPr>
              <p:nvPr userDrawn="1"/>
            </p:nvSpPr>
            <p:spPr bwMode="auto">
              <a:xfrm>
                <a:off x="0" y="70"/>
                <a:ext cx="5760" cy="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8" name="Line 1122"/>
              <p:cNvSpPr>
                <a:spLocks noChangeShapeType="1"/>
              </p:cNvSpPr>
              <p:nvPr userDrawn="1"/>
            </p:nvSpPr>
            <p:spPr bwMode="auto">
              <a:xfrm>
                <a:off x="0" y="43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9" name="Line 1123"/>
              <p:cNvSpPr>
                <a:spLocks noChangeShapeType="1"/>
              </p:cNvSpPr>
              <p:nvPr userDrawn="1"/>
            </p:nvSpPr>
            <p:spPr bwMode="auto">
              <a:xfrm>
                <a:off x="0" y="91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0" name="Line 1124"/>
              <p:cNvSpPr>
                <a:spLocks noChangeShapeType="1"/>
              </p:cNvSpPr>
              <p:nvPr userDrawn="1"/>
            </p:nvSpPr>
            <p:spPr bwMode="auto">
              <a:xfrm>
                <a:off x="0" y="145"/>
                <a:ext cx="5760" cy="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1" name="Line 1125"/>
              <p:cNvSpPr>
                <a:spLocks noChangeShapeType="1"/>
              </p:cNvSpPr>
              <p:nvPr userDrawn="1"/>
            </p:nvSpPr>
            <p:spPr bwMode="auto">
              <a:xfrm>
                <a:off x="0" y="202"/>
                <a:ext cx="5760" cy="0"/>
              </a:xfrm>
              <a:prstGeom prst="line">
                <a:avLst/>
              </a:prstGeom>
              <a:noFill/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5702" name="Group 1126"/>
            <p:cNvGrpSpPr>
              <a:grpSpLocks/>
            </p:cNvGrpSpPr>
            <p:nvPr userDrawn="1"/>
          </p:nvGrpSpPr>
          <p:grpSpPr bwMode="auto">
            <a:xfrm>
              <a:off x="400" y="205"/>
              <a:ext cx="5216" cy="1123"/>
              <a:chOff x="400" y="205"/>
              <a:chExt cx="5216" cy="1123"/>
            </a:xfrm>
          </p:grpSpPr>
          <p:sp>
            <p:nvSpPr>
              <p:cNvPr id="25703" name="Rectangle 1127"/>
              <p:cNvSpPr>
                <a:spLocks noChangeArrowheads="1"/>
              </p:cNvSpPr>
              <p:nvPr userDrawn="1"/>
            </p:nvSpPr>
            <p:spPr bwMode="auto">
              <a:xfrm>
                <a:off x="557" y="205"/>
                <a:ext cx="313" cy="91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4" name="Rectangle 1128"/>
              <p:cNvSpPr>
                <a:spLocks noChangeArrowheads="1"/>
              </p:cNvSpPr>
              <p:nvPr userDrawn="1"/>
            </p:nvSpPr>
            <p:spPr bwMode="auto">
              <a:xfrm>
                <a:off x="400" y="288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5" name="Rectangle 1129"/>
              <p:cNvSpPr>
                <a:spLocks noChangeArrowheads="1"/>
              </p:cNvSpPr>
              <p:nvPr userDrawn="1"/>
            </p:nvSpPr>
            <p:spPr bwMode="auto">
              <a:xfrm>
                <a:off x="4599" y="1115"/>
                <a:ext cx="929" cy="21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706" name="Rectangle 1130"/>
              <p:cNvSpPr>
                <a:spLocks noChangeArrowheads="1"/>
              </p:cNvSpPr>
              <p:nvPr userDrawn="1"/>
            </p:nvSpPr>
            <p:spPr bwMode="auto">
              <a:xfrm>
                <a:off x="2049" y="1211"/>
                <a:ext cx="3567" cy="4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707" name="Rectangle 11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9625" y="2214563"/>
            <a:ext cx="7958138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708" name="Rectangle 11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3738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folHlink"/>
                </a:solidFill>
              </a:defRPr>
            </a:lvl1pPr>
          </a:lstStyle>
          <a:p>
            <a:endParaRPr lang="en-US"/>
          </a:p>
        </p:txBody>
      </p:sp>
      <p:sp>
        <p:nvSpPr>
          <p:cNvPr id="25709" name="Rectangle 11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376988"/>
            <a:ext cx="3086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folHlink"/>
                </a:solidFill>
              </a:defRPr>
            </a:lvl1pPr>
          </a:lstStyle>
          <a:p>
            <a:endParaRPr lang="en-US"/>
          </a:p>
        </p:txBody>
      </p:sp>
      <p:sp>
        <p:nvSpPr>
          <p:cNvPr id="25710" name="Rectangle 11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folHlink"/>
                </a:solidFill>
              </a:defRPr>
            </a:lvl1pPr>
          </a:lstStyle>
          <a:p>
            <a:fld id="{B79BCE1D-EC9E-43DA-87B4-29F0726B32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711" name="Rectangle 1135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609600"/>
            <a:ext cx="7378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69988" y="1531938"/>
            <a:ext cx="7380287" cy="527050"/>
          </a:xfrm>
        </p:spPr>
        <p:txBody>
          <a:bodyPr/>
          <a:lstStyle/>
          <a:p>
            <a:r>
              <a:rPr lang="en-US"/>
              <a:t>Biblical Theology of the Synoptics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>
                <a:solidFill>
                  <a:schemeClr val="folHlink"/>
                </a:solidFill>
              </a:rPr>
              <a:t>The Coming of the Kingdom</a:t>
            </a:r>
          </a:p>
          <a:p>
            <a:r>
              <a:rPr lang="en-US"/>
              <a:t>Robert C. Newman</a:t>
            </a:r>
          </a:p>
          <a:p>
            <a:r>
              <a:rPr lang="en-US" i="1"/>
              <a:t>Biblical Theological Seminary</a:t>
            </a:r>
          </a:p>
        </p:txBody>
      </p:sp>
      <p:pic>
        <p:nvPicPr>
          <p:cNvPr id="24580" name="Picture 4" descr="MCj0432659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>
            <a:fillRect/>
          </a:stretch>
        </p:blipFill>
        <p:spPr bwMode="auto">
          <a:xfrm>
            <a:off x="3429000" y="4495800"/>
            <a:ext cx="2286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bThSyno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577682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310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578" grpId="0"/>
      <p:bldP spid="24579" grpId="0" uiExpand="1" build="p"/>
    </p:bldLst>
  </p:timing>
  <p:extLst mod="1">
    <p:ext uri="{E180D4A7-C9FB-4DFB-919C-405C955672EB}">
      <p14:showEvtLst xmlns:p14="http://schemas.microsoft.com/office/powerpoint/2010/main">
        <p14:playEvt time="1012" objId="2458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on Word Frequency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Some Distinctive Terms in Synoptics:</a:t>
            </a:r>
          </a:p>
          <a:p>
            <a:pPr lvl="1">
              <a:lnSpc>
                <a:spcPct val="90000"/>
              </a:lnSpc>
            </a:pPr>
            <a:r>
              <a:rPr lang="en-US"/>
              <a:t>Son of Man</a:t>
            </a:r>
          </a:p>
          <a:p>
            <a:pPr lvl="1">
              <a:lnSpc>
                <a:spcPct val="90000"/>
              </a:lnSpc>
            </a:pPr>
            <a:r>
              <a:rPr lang="en-US"/>
              <a:t>Forgive</a:t>
            </a:r>
          </a:p>
          <a:p>
            <a:pPr lvl="1">
              <a:lnSpc>
                <a:spcPct val="90000"/>
              </a:lnSpc>
            </a:pPr>
            <a:r>
              <a:rPr lang="en-US"/>
              <a:t>Kingdom</a:t>
            </a:r>
          </a:p>
          <a:p>
            <a:pPr>
              <a:lnSpc>
                <a:spcPct val="90000"/>
              </a:lnSpc>
            </a:pPr>
            <a:r>
              <a:rPr lang="en-US"/>
              <a:t>Herman Ridderbos captures something of this in the title of his biblical theology of the synoptics, </a:t>
            </a:r>
            <a:r>
              <a:rPr lang="en-US" i="1"/>
              <a:t>The Coming of the Kingdom</a:t>
            </a:r>
            <a:r>
              <a:rPr lang="en-US"/>
              <a:t>, which we will here sketch.</a:t>
            </a:r>
          </a:p>
        </p:txBody>
      </p:sp>
    </p:spTree>
    <p:custDataLst>
      <p:tags r:id="rId1"/>
    </p:custDataLst>
  </p:cSld>
  <p:clrMapOvr>
    <a:masterClrMapping/>
  </p:clrMapOvr>
  <p:transition advTm="42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in the Synoptics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'</a:t>
            </a:r>
            <a:r>
              <a:rPr lang="en-US"/>
              <a:t>Kingdom of heaven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occurs 31x</a:t>
            </a:r>
          </a:p>
          <a:p>
            <a:pPr lvl="1"/>
            <a:r>
              <a:rPr lang="en-US"/>
              <a:t>All in Matthew</a:t>
            </a:r>
          </a:p>
          <a:p>
            <a:r>
              <a:rPr lang="en-US">
                <a:cs typeface="Times New Roman" pitchFamily="18" charset="0"/>
              </a:rPr>
              <a:t>'</a:t>
            </a:r>
            <a:r>
              <a:rPr lang="en-US"/>
              <a:t>Kingdom of God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occurs 49x</a:t>
            </a:r>
          </a:p>
          <a:p>
            <a:pPr lvl="1"/>
            <a:r>
              <a:rPr lang="en-US"/>
              <a:t>Only 4 in Matthew, rest in Mark or Luke</a:t>
            </a:r>
          </a:p>
          <a:p>
            <a:r>
              <a:rPr lang="en-US">
                <a:cs typeface="Times New Roman" pitchFamily="18" charset="0"/>
              </a:rPr>
              <a:t>'</a:t>
            </a:r>
            <a:r>
              <a:rPr lang="en-US"/>
              <a:t>Kingdom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also occurs frequently by itself, where context indicates God’s kingdom is in view.</a:t>
            </a:r>
          </a:p>
        </p:txBody>
      </p:sp>
    </p:spTree>
    <p:custDataLst>
      <p:tags r:id="rId1"/>
    </p:custDataLst>
  </p:cSld>
  <p:clrMapOvr>
    <a:masterClrMapping/>
  </p:clrMapOvr>
  <p:transition advTm="872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bldLvl="2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Characterized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chemeClr val="folHlink"/>
                </a:solidFill>
              </a:rPr>
              <a:t>Theocratic</a:t>
            </a:r>
            <a:r>
              <a:rPr lang="en-US"/>
              <a:t> – rule by God</a:t>
            </a:r>
          </a:p>
          <a:p>
            <a:r>
              <a:rPr lang="en-US">
                <a:solidFill>
                  <a:schemeClr val="folHlink"/>
                </a:solidFill>
              </a:rPr>
              <a:t>Dynamic</a:t>
            </a:r>
            <a:r>
              <a:rPr lang="en-US"/>
              <a:t> – rule, not just territory</a:t>
            </a:r>
          </a:p>
          <a:p>
            <a:r>
              <a:rPr lang="en-US">
                <a:solidFill>
                  <a:schemeClr val="folHlink"/>
                </a:solidFill>
              </a:rPr>
              <a:t>Messianic</a:t>
            </a:r>
            <a:r>
              <a:rPr lang="en-US"/>
              <a:t> – God rules thru His Messiah</a:t>
            </a:r>
          </a:p>
          <a:p>
            <a:r>
              <a:rPr lang="en-US">
                <a:solidFill>
                  <a:schemeClr val="folHlink"/>
                </a:solidFill>
              </a:rPr>
              <a:t>Future</a:t>
            </a:r>
            <a:r>
              <a:rPr lang="en-US"/>
              <a:t> – eschatological kingdom (not yet)</a:t>
            </a:r>
          </a:p>
          <a:p>
            <a:r>
              <a:rPr lang="en-US">
                <a:solidFill>
                  <a:schemeClr val="folHlink"/>
                </a:solidFill>
              </a:rPr>
              <a:t>Present</a:t>
            </a:r>
            <a:r>
              <a:rPr lang="en-US"/>
              <a:t> – but also begins at Jesus’ 1</a:t>
            </a:r>
            <a:r>
              <a:rPr lang="en-US" baseline="30000"/>
              <a:t>st</a:t>
            </a:r>
            <a:r>
              <a:rPr lang="en-US"/>
              <a:t> coming (already)</a:t>
            </a:r>
          </a:p>
        </p:txBody>
      </p:sp>
    </p:spTree>
    <p:custDataLst>
      <p:tags r:id="rId1"/>
    </p:custDataLst>
  </p:cSld>
  <p:clrMapOvr>
    <a:masterClrMapping/>
  </p:clrMapOvr>
  <p:transition advTm="1403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as Present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Satan is already overcome.</a:t>
            </a:r>
          </a:p>
          <a:p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miraculous power already displayed.</a:t>
            </a:r>
          </a:p>
          <a:p>
            <a:r>
              <a:rPr lang="en-US"/>
              <a:t>The Good News already proclaimed.</a:t>
            </a:r>
          </a:p>
          <a:p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followers already possess the kingdom.</a:t>
            </a:r>
          </a:p>
          <a:p>
            <a:r>
              <a:rPr lang="en-US"/>
              <a:t>Jesus the Messiah is already here.</a:t>
            </a:r>
          </a:p>
        </p:txBody>
      </p:sp>
    </p:spTree>
    <p:custDataLst>
      <p:tags r:id="rId1"/>
    </p:custDataLst>
  </p:cSld>
  <p:clrMapOvr>
    <a:masterClrMapping/>
  </p:clrMapOvr>
  <p:transition advTm="935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as Provisional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time of the Evil One continues.</a:t>
            </a:r>
          </a:p>
          <a:p>
            <a:pPr>
              <a:lnSpc>
                <a:spcPct val="90000"/>
              </a:lnSpc>
            </a:pPr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miracles are merely signs.</a:t>
            </a:r>
          </a:p>
          <a:p>
            <a:pPr>
              <a:lnSpc>
                <a:spcPct val="90000"/>
              </a:lnSpc>
            </a:pPr>
            <a:r>
              <a:rPr lang="en-US"/>
              <a:t>Jesus speaks in parables.</a:t>
            </a:r>
          </a:p>
          <a:p>
            <a:pPr>
              <a:lnSpc>
                <a:spcPct val="90000"/>
              </a:lnSpc>
            </a:pPr>
            <a:r>
              <a:rPr lang="en-US"/>
              <a:t>Judgment is delayed.</a:t>
            </a:r>
          </a:p>
          <a:p>
            <a:pPr>
              <a:lnSpc>
                <a:spcPct val="90000"/>
              </a:lnSpc>
            </a:pPr>
            <a:r>
              <a:rPr lang="en-US"/>
              <a:t>During this delay:</a:t>
            </a:r>
          </a:p>
          <a:p>
            <a:pPr lvl="1">
              <a:lnSpc>
                <a:spcPct val="90000"/>
              </a:lnSpc>
            </a:pPr>
            <a:r>
              <a:rPr lang="en-US"/>
              <a:t>Kingdom at work thru Jesus &amp; followers</a:t>
            </a:r>
          </a:p>
          <a:p>
            <a:pPr lvl="1">
              <a:lnSpc>
                <a:spcPct val="90000"/>
              </a:lnSpc>
            </a:pPr>
            <a:r>
              <a:rPr lang="en-US"/>
              <a:t>They labor to seek that which is lost.</a:t>
            </a:r>
          </a:p>
        </p:txBody>
      </p:sp>
    </p:spTree>
    <p:custDataLst>
      <p:tags r:id="rId1"/>
    </p:custDataLst>
  </p:cSld>
  <p:clrMapOvr>
    <a:masterClrMapping/>
  </p:clrMapOvr>
  <p:transition advTm="1879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as Provisional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Synoptic Christology has 2 focal points: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Son of Man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Emphasizes Jesus’ kingship; the eschatological kingdom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Servant of the Lord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Emphasizes Jesus</a:t>
            </a:r>
            <a:r>
              <a:rPr lang="en-US" sz="2000">
                <a:cs typeface="Times New Roman" pitchFamily="18" charset="0"/>
              </a:rPr>
              <a:t>'</a:t>
            </a:r>
            <a:r>
              <a:rPr lang="en-US" sz="2000"/>
              <a:t> obedience &amp; suffering; the kingdom as not yet</a:t>
            </a:r>
          </a:p>
          <a:p>
            <a:pPr>
              <a:lnSpc>
                <a:spcPct val="90000"/>
              </a:lnSpc>
            </a:pPr>
            <a:r>
              <a:rPr lang="en-US" sz="2800"/>
              <a:t>What is relation between Jesus</a:t>
            </a:r>
            <a:r>
              <a:rPr lang="en-US" sz="2800">
                <a:cs typeface="Times New Roman" pitchFamily="18" charset="0"/>
              </a:rPr>
              <a:t>'</a:t>
            </a:r>
            <a:r>
              <a:rPr lang="en-US" sz="2800"/>
              <a:t> kingdom &amp; the cross?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Only minor outworking of kingdom before cross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Cross postpones last judgment</a:t>
            </a:r>
          </a:p>
        </p:txBody>
      </p:sp>
    </p:spTree>
    <p:custDataLst>
      <p:tags r:id="rId1"/>
    </p:custDataLst>
  </p:cSld>
  <p:clrMapOvr>
    <a:masterClrMapping/>
  </p:clrMapOvr>
  <p:transition advTm="189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3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Gospel of the Kingdom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Salvation</a:t>
            </a:r>
          </a:p>
          <a:p>
            <a:pPr lvl="1"/>
            <a:r>
              <a:rPr lang="en-US" sz="2400"/>
              <a:t>Remission of sins</a:t>
            </a:r>
          </a:p>
          <a:p>
            <a:pPr lvl="1"/>
            <a:r>
              <a:rPr lang="en-US" sz="2400"/>
              <a:t>Antithesis of (rabbinic doctrine of) reward</a:t>
            </a:r>
          </a:p>
          <a:p>
            <a:pPr lvl="1"/>
            <a:r>
              <a:rPr lang="en-US" sz="2400"/>
              <a:t>God as Father</a:t>
            </a:r>
          </a:p>
          <a:p>
            <a:r>
              <a:rPr lang="en-US" sz="2800"/>
              <a:t>Commandments</a:t>
            </a:r>
          </a:p>
          <a:p>
            <a:pPr lvl="1"/>
            <a:r>
              <a:rPr lang="en-US" sz="2400"/>
              <a:t>What constitutes righteousness</a:t>
            </a:r>
          </a:p>
          <a:p>
            <a:pPr lvl="1"/>
            <a:r>
              <a:rPr lang="en-US" sz="2400"/>
              <a:t>All other values lesser than kingdom</a:t>
            </a:r>
          </a:p>
          <a:p>
            <a:pPr lvl="1"/>
            <a:r>
              <a:rPr lang="en-US" sz="2400"/>
              <a:t>Our good works mark presence of kingdom</a:t>
            </a:r>
          </a:p>
        </p:txBody>
      </p:sp>
    </p:spTree>
    <p:custDataLst>
      <p:tags r:id="rId1"/>
    </p:custDataLst>
  </p:cSld>
  <p:clrMapOvr>
    <a:masterClrMapping/>
  </p:clrMapOvr>
  <p:transition advTm="243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bldLvl="2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Kingdom &amp; the Church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Kingdom – God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s work of salvation</a:t>
            </a:r>
          </a:p>
          <a:p>
            <a:r>
              <a:rPr lang="en-US"/>
              <a:t>Church – God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s people</a:t>
            </a:r>
          </a:p>
          <a:p>
            <a:r>
              <a:rPr lang="en-US"/>
              <a:t>Lord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s supper</a:t>
            </a:r>
          </a:p>
          <a:p>
            <a:pPr lvl="1"/>
            <a:r>
              <a:rPr lang="en-US"/>
              <a:t>Looks back to 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death</a:t>
            </a:r>
          </a:p>
          <a:p>
            <a:pPr lvl="1"/>
            <a:r>
              <a:rPr lang="en-US"/>
              <a:t>Looks forward to consummated kingdom</a:t>
            </a:r>
          </a:p>
          <a:p>
            <a:pPr lvl="1"/>
            <a:r>
              <a:rPr lang="en-US"/>
              <a:t>Provisional in nature</a:t>
            </a:r>
          </a:p>
          <a:p>
            <a:pPr lvl="1"/>
            <a:r>
              <a:rPr lang="en-US"/>
              <a:t>Pictures sacrifice which inaugurates kingdom</a:t>
            </a:r>
          </a:p>
        </p:txBody>
      </p:sp>
    </p:spTree>
    <p:custDataLst>
      <p:tags r:id="rId1"/>
    </p:custDataLst>
  </p:cSld>
  <p:clrMapOvr>
    <a:masterClrMapping/>
  </p:clrMapOvr>
  <p:transition advTm="300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 Consummation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Liberals claim Jesus taught a 1</a:t>
            </a:r>
            <a:r>
              <a:rPr lang="en-US" baseline="30000"/>
              <a:t>st</a:t>
            </a:r>
            <a:r>
              <a:rPr lang="en-US"/>
              <a:t> century return</a:t>
            </a:r>
          </a:p>
          <a:p>
            <a:pPr lvl="1"/>
            <a:r>
              <a:rPr lang="en-US"/>
              <a:t>This involves selective use of data</a:t>
            </a:r>
          </a:p>
          <a:p>
            <a:r>
              <a:rPr lang="en-US"/>
              <a:t>Actually 2 themes in 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predictions</a:t>
            </a:r>
          </a:p>
          <a:p>
            <a:pPr lvl="1"/>
            <a:r>
              <a:rPr lang="en-US"/>
              <a:t>Passion statements – Isaiah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s Suffering Servant</a:t>
            </a:r>
          </a:p>
          <a:p>
            <a:pPr lvl="1"/>
            <a:r>
              <a:rPr lang="en-US"/>
              <a:t>Parousia statements – Daniel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s Son of Man</a:t>
            </a:r>
          </a:p>
          <a:p>
            <a:pPr lvl="1"/>
            <a:r>
              <a:rPr lang="en-US"/>
              <a:t>Disciples don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t understand until after resurrection</a:t>
            </a:r>
          </a:p>
        </p:txBody>
      </p:sp>
    </p:spTree>
    <p:custDataLst>
      <p:tags r:id="rId1"/>
    </p:custDataLst>
  </p:cSld>
  <p:clrMapOvr>
    <a:masterClrMapping/>
  </p:clrMapOvr>
  <p:transition advTm="141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 Consummation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End of the Age becomes the goal for the interadvent period.</a:t>
            </a:r>
          </a:p>
          <a:p>
            <a:pPr lvl="1"/>
            <a:r>
              <a:rPr lang="en-US"/>
              <a:t>Great task precedes 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return</a:t>
            </a:r>
          </a:p>
          <a:p>
            <a:pPr lvl="1"/>
            <a:r>
              <a:rPr lang="en-US"/>
              <a:t>No hint of timespan involved</a:t>
            </a:r>
          </a:p>
          <a:p>
            <a:r>
              <a:rPr lang="en-US"/>
              <a:t>Disciples to discern the times.</a:t>
            </a:r>
          </a:p>
          <a:p>
            <a:pPr lvl="1"/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coming to be sudden.</a:t>
            </a:r>
          </a:p>
          <a:p>
            <a:pPr lvl="1"/>
            <a:r>
              <a:rPr lang="en-US"/>
              <a:t>But signs not excluded.</a:t>
            </a:r>
          </a:p>
        </p:txBody>
      </p:sp>
    </p:spTree>
    <p:custDataLst>
      <p:tags r:id="rId1"/>
    </p:custDataLst>
  </p:cSld>
  <p:clrMapOvr>
    <a:masterClrMapping/>
  </p:clrMapOvr>
  <p:transition advTm="87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bldLvl="2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Biblical Theology?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Two rather different meanings…</a:t>
            </a:r>
          </a:p>
          <a:p>
            <a:pPr>
              <a:lnSpc>
                <a:spcPct val="90000"/>
              </a:lnSpc>
            </a:pPr>
            <a:r>
              <a:rPr lang="en-US" sz="2800"/>
              <a:t>In contrast to un-biblical theology: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Theology in agreement with the Bible</a:t>
            </a:r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s teachings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That is, orthodox theology</a:t>
            </a:r>
          </a:p>
          <a:p>
            <a:pPr>
              <a:lnSpc>
                <a:spcPct val="90000"/>
              </a:lnSpc>
            </a:pPr>
            <a:r>
              <a:rPr lang="en-US" sz="2800"/>
              <a:t>In contrast to systematic theology: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How a part (or all) of Scripture presents theology in its own terms rather than in the standard terms of theology.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For example, what terms, pictures, etc., are used by John, or Isaiah, or Paul?</a:t>
            </a:r>
          </a:p>
          <a:p>
            <a:pPr>
              <a:lnSpc>
                <a:spcPct val="90000"/>
              </a:lnSpc>
            </a:pPr>
            <a:r>
              <a:rPr lang="en-US" sz="2800"/>
              <a:t>This second usage is our concern here, how the Synoptics present their message.</a:t>
            </a:r>
          </a:p>
        </p:txBody>
      </p:sp>
    </p:spTree>
    <p:custDataLst>
      <p:tags r:id="rId1"/>
    </p:custDataLst>
  </p:cSld>
  <p:clrMapOvr>
    <a:masterClrMapping/>
  </p:clrMapOvr>
  <p:transition advTm="63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6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 bldLvl="2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Olivet Discourse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Beginning of sorrows</a:t>
            </a:r>
          </a:p>
          <a:p>
            <a:r>
              <a:rPr lang="en-US"/>
              <a:t>Great tribulation</a:t>
            </a:r>
          </a:p>
          <a:p>
            <a:r>
              <a:rPr lang="en-US"/>
              <a:t>Fall of Jerusalem</a:t>
            </a:r>
          </a:p>
          <a:p>
            <a:r>
              <a:rPr lang="en-US"/>
              <a:t>Parousia/Second Coming</a:t>
            </a:r>
          </a:p>
        </p:txBody>
      </p:sp>
    </p:spTree>
    <p:custDataLst>
      <p:tags r:id="rId1"/>
    </p:custDataLst>
  </p:cSld>
  <p:clrMapOvr>
    <a:masterClrMapping/>
  </p:clrMapOvr>
  <p:transition advTm="100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Time-Limit Statements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"</a:t>
            </a:r>
            <a:r>
              <a:rPr lang="en-US"/>
              <a:t>this generation shall not pass away until all these things have happened</a:t>
            </a:r>
            <a:r>
              <a:rPr lang="en-US">
                <a:cs typeface="Times New Roman" pitchFamily="18" charset="0"/>
              </a:rPr>
              <a:t>"</a:t>
            </a:r>
            <a:r>
              <a:rPr lang="en-US"/>
              <a:t> Matt 24:34</a:t>
            </a:r>
          </a:p>
          <a:p>
            <a:r>
              <a:rPr lang="en-US">
                <a:cs typeface="Times New Roman" pitchFamily="18" charset="0"/>
              </a:rPr>
              <a:t>"</a:t>
            </a:r>
            <a:r>
              <a:rPr lang="en-US"/>
              <a:t>some who are standing here will not taste death before they see the Son of Man coming in his kingdom</a:t>
            </a:r>
            <a:r>
              <a:rPr lang="en-US">
                <a:cs typeface="Times New Roman" pitchFamily="18" charset="0"/>
              </a:rPr>
              <a:t>"</a:t>
            </a:r>
            <a:r>
              <a:rPr lang="en-US"/>
              <a:t> Matt 16:28</a:t>
            </a:r>
          </a:p>
        </p:txBody>
      </p:sp>
    </p:spTree>
    <p:custDataLst>
      <p:tags r:id="rId1"/>
    </p:custDataLst>
  </p:cSld>
  <p:clrMapOvr>
    <a:masterClrMapping/>
  </p:clrMapOvr>
  <p:transition advTm="245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Time-Limit Statements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Ridderbos (I think) is weak here; his view:</a:t>
            </a:r>
          </a:p>
          <a:p>
            <a:pPr lvl="1"/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This generation</a:t>
            </a:r>
            <a:r>
              <a:rPr lang="en-US" sz="2400">
                <a:cs typeface="Times New Roman" pitchFamily="18" charset="0"/>
              </a:rPr>
              <a:t>' –</a:t>
            </a:r>
            <a:r>
              <a:rPr lang="en-US" sz="2400"/>
              <a:t> certainty without any time indication</a:t>
            </a:r>
          </a:p>
          <a:p>
            <a:pPr lvl="1"/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Some standing here</a:t>
            </a:r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 – resurrection</a:t>
            </a:r>
          </a:p>
          <a:p>
            <a:r>
              <a:rPr lang="en-US" sz="2800"/>
              <a:t>My take on these:</a:t>
            </a:r>
          </a:p>
          <a:p>
            <a:pPr lvl="1"/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This generation</a:t>
            </a:r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 – will wind up quickly when crucial signs occur</a:t>
            </a:r>
          </a:p>
          <a:p>
            <a:pPr lvl="1"/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Some standing here</a:t>
            </a:r>
            <a:r>
              <a:rPr lang="en-US" sz="2400">
                <a:cs typeface="Times New Roman" pitchFamily="18" charset="0"/>
              </a:rPr>
              <a:t>'</a:t>
            </a:r>
            <a:r>
              <a:rPr lang="en-US" sz="2400"/>
              <a:t> – transfiguration &amp; eschatological visions of apostles</a:t>
            </a:r>
          </a:p>
        </p:txBody>
      </p:sp>
    </p:spTree>
    <p:custDataLst>
      <p:tags r:id="rId1"/>
    </p:custDataLst>
  </p:cSld>
  <p:clrMapOvr>
    <a:masterClrMapping/>
  </p:clrMapOvr>
  <p:transition advTm="189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Synoptic Eschatology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09625" y="2214563"/>
            <a:ext cx="3902075" cy="4262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Don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t be deceived by false messiahs.</a:t>
            </a:r>
          </a:p>
          <a:p>
            <a:pPr>
              <a:lnSpc>
                <a:spcPct val="90000"/>
              </a:lnSpc>
            </a:pPr>
            <a:r>
              <a:rPr lang="en-US"/>
              <a:t>Signs are:</a:t>
            </a:r>
          </a:p>
          <a:p>
            <a:pPr lvl="1">
              <a:lnSpc>
                <a:spcPct val="90000"/>
              </a:lnSpc>
            </a:pPr>
            <a:r>
              <a:rPr lang="en-US"/>
              <a:t>Beginning of sorrows</a:t>
            </a:r>
          </a:p>
          <a:p>
            <a:pPr lvl="1">
              <a:lnSpc>
                <a:spcPct val="90000"/>
              </a:lnSpc>
            </a:pPr>
            <a:r>
              <a:rPr lang="en-US"/>
              <a:t>Abomination of desolation</a:t>
            </a:r>
          </a:p>
          <a:p>
            <a:pPr lvl="1">
              <a:lnSpc>
                <a:spcPct val="90000"/>
              </a:lnSpc>
            </a:pPr>
            <a:r>
              <a:rPr lang="en-US"/>
              <a:t>Great tribulation</a:t>
            </a:r>
          </a:p>
          <a:p>
            <a:pPr lvl="1">
              <a:lnSpc>
                <a:spcPct val="90000"/>
              </a:lnSpc>
            </a:pPr>
            <a:r>
              <a:rPr lang="en-US"/>
              <a:t>Cosmic catastrophes</a:t>
            </a:r>
          </a:p>
          <a:p>
            <a:pPr>
              <a:lnSpc>
                <a:spcPct val="90000"/>
              </a:lnSpc>
            </a:pPr>
            <a:r>
              <a:rPr lang="en-US"/>
              <a:t>Both Jewish &amp; universal elements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Some living at Jesus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 time will see him as Son of Man.</a:t>
            </a:r>
          </a:p>
          <a:p>
            <a:r>
              <a:rPr lang="en-US"/>
              <a:t>Don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t give up praying.</a:t>
            </a:r>
          </a:p>
          <a:p>
            <a:r>
              <a:rPr lang="en-US"/>
              <a:t>Be watchful.</a:t>
            </a:r>
          </a:p>
          <a:p>
            <a:r>
              <a:rPr lang="en-US"/>
              <a:t>Don</a:t>
            </a:r>
            <a:r>
              <a:rPr lang="en-US">
                <a:cs typeface="Times New Roman" pitchFamily="18" charset="0"/>
              </a:rPr>
              <a:t>'</a:t>
            </a:r>
            <a:r>
              <a:rPr lang="en-US"/>
              <a:t>t forget the great task!</a:t>
            </a:r>
          </a:p>
        </p:txBody>
      </p:sp>
    </p:spTree>
    <p:custDataLst>
      <p:tags r:id="rId1"/>
    </p:custDataLst>
  </p:cSld>
  <p:clrMapOvr>
    <a:masterClrMapping/>
  </p:clrMapOvr>
  <p:transition advTm="59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0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0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bldLvl="2" autoUpdateAnimBg="0"/>
      <p:bldP spid="50180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End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Is Already!</a:t>
            </a:r>
          </a:p>
          <a:p>
            <a:r>
              <a:rPr lang="en-US"/>
              <a:t>and Not Yet!</a:t>
            </a:r>
          </a:p>
        </p:txBody>
      </p:sp>
    </p:spTree>
    <p:custDataLst>
      <p:tags r:id="rId1"/>
    </p:custDataLst>
  </p:cSld>
  <p:clrMapOvr>
    <a:masterClrMapping/>
  </p:clrMapOvr>
  <p:transition advTm="172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Unifying Themes </a:t>
            </a:r>
            <a:br>
              <a:rPr lang="en-US"/>
            </a:br>
            <a:r>
              <a:rPr lang="en-US"/>
              <a:t>in the Synoptics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Terminology of Synoptics differs from rest of NT, even from John.</a:t>
            </a:r>
          </a:p>
          <a:p>
            <a:r>
              <a:rPr lang="en-US" sz="2800"/>
              <a:t>These differences may give clues to the emphases of the Synoptics relative to the rest of the NT.</a:t>
            </a:r>
          </a:p>
          <a:p>
            <a:r>
              <a:rPr lang="en-US" sz="2800"/>
              <a:t>Consider word statistics for the Synoptics compared with the NT as a whole.</a:t>
            </a:r>
          </a:p>
          <a:p>
            <a:r>
              <a:rPr lang="en-US" sz="2800"/>
              <a:t>The Synoptics make up about 1/3 of the NT, so about .33 of the whole.</a:t>
            </a:r>
          </a:p>
        </p:txBody>
      </p:sp>
    </p:spTree>
    <p:custDataLst>
      <p:tags r:id="rId1"/>
    </p:custDataLst>
  </p:cSld>
  <p:clrMapOvr>
    <a:masterClrMapping/>
  </p:clrMapOvr>
  <p:transition advTm="97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Christology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Christ</a:t>
            </a:r>
          </a:p>
          <a:p>
            <a:pPr lvl="1"/>
            <a:r>
              <a:rPr lang="en-US" sz="2400"/>
              <a:t>40/750 = .05 (low!)</a:t>
            </a:r>
          </a:p>
          <a:p>
            <a:r>
              <a:rPr lang="en-US" sz="2800"/>
              <a:t>Son of Man</a:t>
            </a:r>
          </a:p>
          <a:p>
            <a:pPr lvl="1"/>
            <a:r>
              <a:rPr lang="en-US" sz="2400"/>
              <a:t>70/87 = .80 (high!)</a:t>
            </a:r>
          </a:p>
          <a:p>
            <a:r>
              <a:rPr lang="en-US" sz="2800"/>
              <a:t>Son of God</a:t>
            </a:r>
          </a:p>
          <a:p>
            <a:pPr lvl="1"/>
            <a:r>
              <a:rPr lang="en-US" sz="2400"/>
              <a:t>26/79 = .33 (average)</a:t>
            </a:r>
          </a:p>
        </p:txBody>
      </p:sp>
      <p:graphicFrame>
        <p:nvGraphicFramePr>
          <p:cNvPr id="29700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82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  <p:bldOleChart spid="297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Love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Agapao (verb)</a:t>
            </a:r>
          </a:p>
          <a:p>
            <a:pPr lvl="1"/>
            <a:r>
              <a:rPr lang="en-US" sz="2400"/>
              <a:t>23/126 = .18 (low)</a:t>
            </a:r>
          </a:p>
          <a:p>
            <a:r>
              <a:rPr lang="en-US" sz="2800"/>
              <a:t>Agape (noun)</a:t>
            </a:r>
          </a:p>
          <a:p>
            <a:pPr lvl="1"/>
            <a:r>
              <a:rPr lang="en-US" sz="2400"/>
              <a:t>2/107 = .02 (very low!)</a:t>
            </a:r>
          </a:p>
        </p:txBody>
      </p:sp>
      <p:graphicFrame>
        <p:nvGraphicFramePr>
          <p:cNvPr id="30724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6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40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uiExpand="1" build="p" autoUpdateAnimBg="0"/>
      <p:bldOleChart spid="307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Faith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Pisteuo (verb)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believe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34/223 = .15 (low)</a:t>
            </a:r>
          </a:p>
          <a:p>
            <a:r>
              <a:rPr lang="en-US" sz="2800"/>
              <a:t>Pistis (noun)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faith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24/233 =  .10 (low)</a:t>
            </a:r>
          </a:p>
        </p:txBody>
      </p:sp>
      <p:graphicFrame>
        <p:nvGraphicFramePr>
          <p:cNvPr id="31748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0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427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 autoUpdateAnimBg="0"/>
      <p:bldOleChart spid="317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Salvation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Sozo (verb)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save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4/42 = .09 (low)</a:t>
            </a:r>
          </a:p>
          <a:p>
            <a:r>
              <a:rPr lang="en-US" sz="2800"/>
              <a:t>Soteria (act)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salvation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45/103 = .44 (high)</a:t>
            </a:r>
          </a:p>
          <a:p>
            <a:r>
              <a:rPr lang="en-US" sz="2800"/>
              <a:t>Soter (actor)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savior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2/24 = .08 (low)</a:t>
            </a:r>
          </a:p>
          <a:p>
            <a:endParaRPr lang="en-US" sz="2800"/>
          </a:p>
        </p:txBody>
      </p:sp>
      <p:graphicFrame>
        <p:nvGraphicFramePr>
          <p:cNvPr id="32772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43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 autoUpdateAnimBg="0"/>
      <p:bldOleChart spid="327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Forgiveness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Aphiemi (verb)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forgive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114/144 = .79 (high!)</a:t>
            </a:r>
          </a:p>
          <a:p>
            <a:r>
              <a:rPr lang="en-US" sz="2800"/>
              <a:t>Aphesis (noun)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forgiveness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8/17 = .47 (high)</a:t>
            </a:r>
          </a:p>
        </p:txBody>
      </p:sp>
      <p:graphicFrame>
        <p:nvGraphicFramePr>
          <p:cNvPr id="33796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27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 autoUpdateAnimBg="0"/>
      <p:bldOleChart spid="3379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Kingdom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Basileia (noun)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kingdom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119/160 = .74 (high!)</a:t>
            </a:r>
          </a:p>
          <a:p>
            <a:r>
              <a:rPr lang="en-US" sz="2800"/>
              <a:t>Basileus (ruler)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king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44/110 = .4 (high)</a:t>
            </a:r>
          </a:p>
          <a:p>
            <a:r>
              <a:rPr lang="en-US" sz="2800"/>
              <a:t>Basileuo (verb) </a:t>
            </a:r>
            <a:r>
              <a:rPr lang="en-US" sz="2800">
                <a:cs typeface="Times New Roman" pitchFamily="18" charset="0"/>
              </a:rPr>
              <a:t>"</a:t>
            </a:r>
            <a:r>
              <a:rPr lang="en-US" sz="2800"/>
              <a:t>rule/reign</a:t>
            </a:r>
            <a:r>
              <a:rPr lang="en-US" sz="2800">
                <a:cs typeface="Times New Roman" pitchFamily="18" charset="0"/>
              </a:rPr>
              <a:t>"</a:t>
            </a:r>
          </a:p>
          <a:p>
            <a:pPr lvl="1"/>
            <a:r>
              <a:rPr lang="en-US" sz="2400"/>
              <a:t>4/19 = .21 (low)</a:t>
            </a:r>
          </a:p>
          <a:p>
            <a:endParaRPr lang="en-US" sz="2800"/>
          </a:p>
        </p:txBody>
      </p:sp>
      <p:graphicFrame>
        <p:nvGraphicFramePr>
          <p:cNvPr id="34820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4865688" y="2214563"/>
          <a:ext cx="3900487" cy="388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2" name="Chart" r:id="rId4" imgW="3905707" imgH="3886505" progId="MSGraph.Chart.8">
                  <p:embed followColorScheme="full"/>
                </p:oleObj>
              </mc:Choice>
              <mc:Fallback>
                <p:oleObj name="Chart" r:id="rId4" imgW="3905707" imgH="3886505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5688" y="2214563"/>
                        <a:ext cx="3900487" cy="3881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  <p:transition advTm="636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uiExpand="1" build="p" autoUpdateAnimBg="0"/>
      <p:bldOleChart spid="348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7|1.6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4|3.6|5.9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8|5.6|5.1|4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9.9|26.3|17.8|1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0.4|12.7|24.6|1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2.5|39.8|25.6|38.4|2.5|26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4|4.2|64.7|52.1|14.6|10.9|19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3.7|10|47.1|34.1|19|9.5|74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9|14.5|37.6|4.2|21.7|38.3|66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8.1|75.4|3|5.6|6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5.9|21.8|10.9|4.8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3|5.2|4.5|4.6|6.8|10.4|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36.4|4.7|36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6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8|23|40.1|3|73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8.1|0.8|6.1|3.8|4.3|6.7|6.5|6|3.8|4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3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8.5|11.4|2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15.1|22.4|3.5|20.1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2|1.9|10|7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5|2.4|7.8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.7|8.6|5.9|7.3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.1|1.6|9|2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9|3.6|7.9|3|9.8|3"/>
</p:tagLst>
</file>

<file path=ppt/theme/theme1.xml><?xml version="1.0" encoding="utf-8"?>
<a:theme xmlns:a="http://schemas.openxmlformats.org/drawingml/2006/main" name="Straight Edge">
  <a:themeElements>
    <a:clrScheme name="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Straight E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Designs\Straight Edge.pot</Template>
  <TotalTime>264</TotalTime>
  <Words>993</Words>
  <Application>Microsoft Office PowerPoint</Application>
  <PresentationFormat>On-screen Show (4:3)</PresentationFormat>
  <Paragraphs>156</Paragraphs>
  <Slides>24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Straight Edge</vt:lpstr>
      <vt:lpstr>Chart</vt:lpstr>
      <vt:lpstr>Biblical Theology of the Synoptics</vt:lpstr>
      <vt:lpstr>What is Biblical Theology?</vt:lpstr>
      <vt:lpstr>Unifying Themes  in the Synoptics</vt:lpstr>
      <vt:lpstr>Christology</vt:lpstr>
      <vt:lpstr>Love</vt:lpstr>
      <vt:lpstr>Faith</vt:lpstr>
      <vt:lpstr>Salvation</vt:lpstr>
      <vt:lpstr>Forgiveness</vt:lpstr>
      <vt:lpstr>Kingdom</vt:lpstr>
      <vt:lpstr>Summary on Word Frequency</vt:lpstr>
      <vt:lpstr>The Kingdom in the Synoptics</vt:lpstr>
      <vt:lpstr>The Kingdom Characterized</vt:lpstr>
      <vt:lpstr>The Kingdom as Present</vt:lpstr>
      <vt:lpstr>The Kingdom as Provisional</vt:lpstr>
      <vt:lpstr>The Kingdom as Provisional</vt:lpstr>
      <vt:lpstr>The Gospel of the Kingdom</vt:lpstr>
      <vt:lpstr>The Kingdom &amp; the Church</vt:lpstr>
      <vt:lpstr>The Future Consummation</vt:lpstr>
      <vt:lpstr>The Future Consummation</vt:lpstr>
      <vt:lpstr>Jesus' Olivet Discourse</vt:lpstr>
      <vt:lpstr>Jesus' Time-Limit Statements</vt:lpstr>
      <vt:lpstr>Jesus' Time-Limit Statements</vt:lpstr>
      <vt:lpstr>Synoptic Eschatology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Biblical Theology of the Synoptics</dc:title>
  <dc:creator>RC Newman</dc:creator>
  <cp:lastModifiedBy>Newman</cp:lastModifiedBy>
  <cp:revision>94</cp:revision>
  <cp:lastPrinted>2012-11-01T23:53:52Z</cp:lastPrinted>
  <dcterms:created xsi:type="dcterms:W3CDTF">2003-09-27T17:44:32Z</dcterms:created>
  <dcterms:modified xsi:type="dcterms:W3CDTF">2015-07-02T23:27:38Z</dcterms:modified>
</cp:coreProperties>
</file>