
<file path=[Content_Types].xml><?xml version="1.0" encoding="utf-8"?>
<Types xmlns="http://schemas.openxmlformats.org/package/2006/content-types">
  <Default Extension="mp3" ContentType="audio/unknown"/>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handoutMasterIdLst>
    <p:handoutMasterId r:id="rId49"/>
  </p:handoutMasterIdLst>
  <p:sldIdLst>
    <p:sldId id="256" r:id="rId2"/>
    <p:sldId id="257" r:id="rId3"/>
    <p:sldId id="300" r:id="rId4"/>
    <p:sldId id="258" r:id="rId5"/>
    <p:sldId id="271" r:id="rId6"/>
    <p:sldId id="283" r:id="rId7"/>
    <p:sldId id="272" r:id="rId8"/>
    <p:sldId id="273" r:id="rId9"/>
    <p:sldId id="284" r:id="rId10"/>
    <p:sldId id="285" r:id="rId11"/>
    <p:sldId id="259" r:id="rId12"/>
    <p:sldId id="274" r:id="rId13"/>
    <p:sldId id="286" r:id="rId14"/>
    <p:sldId id="275" r:id="rId15"/>
    <p:sldId id="287" r:id="rId16"/>
    <p:sldId id="260" r:id="rId17"/>
    <p:sldId id="276" r:id="rId18"/>
    <p:sldId id="277" r:id="rId19"/>
    <p:sldId id="278" r:id="rId20"/>
    <p:sldId id="288" r:id="rId21"/>
    <p:sldId id="279" r:id="rId22"/>
    <p:sldId id="280" r:id="rId23"/>
    <p:sldId id="281" r:id="rId24"/>
    <p:sldId id="282" r:id="rId25"/>
    <p:sldId id="261" r:id="rId26"/>
    <p:sldId id="262" r:id="rId27"/>
    <p:sldId id="301" r:id="rId28"/>
    <p:sldId id="263" r:id="rId29"/>
    <p:sldId id="289" r:id="rId30"/>
    <p:sldId id="290" r:id="rId31"/>
    <p:sldId id="291" r:id="rId32"/>
    <p:sldId id="292" r:id="rId33"/>
    <p:sldId id="293" r:id="rId34"/>
    <p:sldId id="294" r:id="rId35"/>
    <p:sldId id="295" r:id="rId36"/>
    <p:sldId id="296" r:id="rId37"/>
    <p:sldId id="297" r:id="rId38"/>
    <p:sldId id="298" r:id="rId39"/>
    <p:sldId id="299" r:id="rId40"/>
    <p:sldId id="302" r:id="rId41"/>
    <p:sldId id="264" r:id="rId42"/>
    <p:sldId id="265" r:id="rId43"/>
    <p:sldId id="266" r:id="rId44"/>
    <p:sldId id="267" r:id="rId45"/>
    <p:sldId id="268" r:id="rId46"/>
    <p:sldId id="269" r:id="rId47"/>
    <p:sldId id="270" r:id="rId48"/>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08"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smtClean="0"/>
            </a:lvl1pPr>
          </a:lstStyle>
          <a:p>
            <a:pPr>
              <a:defRPr/>
            </a:pPr>
            <a:endParaRPr lang="en-US"/>
          </a:p>
        </p:txBody>
      </p:sp>
      <p:sp>
        <p:nvSpPr>
          <p:cNvPr id="23555"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smtClean="0"/>
            </a:lvl1pPr>
          </a:lstStyle>
          <a:p>
            <a:pPr>
              <a:defRPr/>
            </a:pPr>
            <a:endParaRPr lang="en-US"/>
          </a:p>
        </p:txBody>
      </p:sp>
      <p:sp>
        <p:nvSpPr>
          <p:cNvPr id="23556"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smtClean="0"/>
            </a:lvl1pPr>
          </a:lstStyle>
          <a:p>
            <a:pPr>
              <a:defRPr/>
            </a:pPr>
            <a:endParaRPr lang="en-US"/>
          </a:p>
        </p:txBody>
      </p:sp>
      <p:sp>
        <p:nvSpPr>
          <p:cNvPr id="23557"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731AC714-843C-4B98-A999-5F9BF842B01B}" type="slidenum">
              <a:rPr lang="en-US"/>
              <a:pPr>
                <a:defRPr/>
              </a:pPr>
              <a:t>‹#›</a:t>
            </a:fld>
            <a:endParaRPr lang="en-US"/>
          </a:p>
        </p:txBody>
      </p:sp>
    </p:spTree>
    <p:extLst>
      <p:ext uri="{BB962C8B-B14F-4D97-AF65-F5344CB8AC3E}">
        <p14:creationId xmlns:p14="http://schemas.microsoft.com/office/powerpoint/2010/main" val="42977282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6350" y="20638"/>
            <a:ext cx="9144000" cy="6858000"/>
            <a:chOff x="0" y="0"/>
            <a:chExt cx="5760" cy="4320"/>
          </a:xfrm>
        </p:grpSpPr>
        <p:sp>
          <p:nvSpPr>
            <p:cNvPr id="5" name="Freeform 3"/>
            <p:cNvSpPr>
              <a:spLocks/>
            </p:cNvSpPr>
            <p:nvPr/>
          </p:nvSpPr>
          <p:spPr bwMode="hidden">
            <a:xfrm>
              <a:off x="0" y="3072"/>
              <a:ext cx="5760" cy="1248"/>
            </a:xfrm>
            <a:custGeom>
              <a:avLst/>
              <a:gdLst>
                <a:gd name="T0" fmla="*/ 5760 w 6027"/>
                <a:gd name="T1" fmla="*/ 1248 h 2296"/>
                <a:gd name="T2" fmla="*/ 0 w 6027"/>
                <a:gd name="T3" fmla="*/ 1248 h 2296"/>
                <a:gd name="T4" fmla="*/ 0 w 6027"/>
                <a:gd name="T5" fmla="*/ 0 h 2296"/>
                <a:gd name="T6" fmla="*/ 5760 w 6027"/>
                <a:gd name="T7" fmla="*/ 0 h 2296"/>
                <a:gd name="T8" fmla="*/ 5760 w 6027"/>
                <a:gd name="T9" fmla="*/ 1248 h 2296"/>
                <a:gd name="T10" fmla="*/ 5760 w 6027"/>
                <a:gd name="T11" fmla="*/ 1248 h 22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 name="Freeform 4"/>
            <p:cNvSpPr>
              <a:spLocks/>
            </p:cNvSpPr>
            <p:nvPr/>
          </p:nvSpPr>
          <p:spPr bwMode="hidden">
            <a:xfrm>
              <a:off x="0" y="0"/>
              <a:ext cx="5760" cy="3072"/>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grpSp>
      <p:sp>
        <p:nvSpPr>
          <p:cNvPr id="7" name="Freeform 5"/>
          <p:cNvSpPr>
            <a:spLocks/>
          </p:cNvSpPr>
          <p:nvPr/>
        </p:nvSpPr>
        <p:spPr bwMode="hidden">
          <a:xfrm>
            <a:off x="6242050" y="6269038"/>
            <a:ext cx="2895600" cy="609600"/>
          </a:xfrm>
          <a:custGeom>
            <a:avLst/>
            <a:gdLst>
              <a:gd name="T0" fmla="*/ 2895600 w 5748"/>
              <a:gd name="T1" fmla="*/ 609600 h 246"/>
              <a:gd name="T2" fmla="*/ 0 w 5748"/>
              <a:gd name="T3" fmla="*/ 609600 h 246"/>
              <a:gd name="T4" fmla="*/ 0 w 5748"/>
              <a:gd name="T5" fmla="*/ 0 h 246"/>
              <a:gd name="T6" fmla="*/ 2895600 w 5748"/>
              <a:gd name="T7" fmla="*/ 0 h 246"/>
              <a:gd name="T8" fmla="*/ 2895600 w 5748"/>
              <a:gd name="T9" fmla="*/ 609600 h 246"/>
              <a:gd name="T10" fmla="*/ 2895600 w 5748"/>
              <a:gd name="T11" fmla="*/ 609600 h 2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8" name="Group 6"/>
          <p:cNvGrpSpPr>
            <a:grpSpLocks/>
          </p:cNvGrpSpPr>
          <p:nvPr/>
        </p:nvGrpSpPr>
        <p:grpSpPr bwMode="auto">
          <a:xfrm>
            <a:off x="-1588" y="6034088"/>
            <a:ext cx="7845426" cy="850900"/>
            <a:chOff x="0" y="3792"/>
            <a:chExt cx="4942" cy="536"/>
          </a:xfrm>
        </p:grpSpPr>
        <p:sp>
          <p:nvSpPr>
            <p:cNvPr id="9" name="Freeform 7"/>
            <p:cNvSpPr>
              <a:spLocks/>
            </p:cNvSpPr>
            <p:nvPr userDrawn="1"/>
          </p:nvSpPr>
          <p:spPr bwMode="ltGray">
            <a:xfrm>
              <a:off x="1488" y="3792"/>
              <a:ext cx="3240" cy="536"/>
            </a:xfrm>
            <a:custGeom>
              <a:avLst/>
              <a:gdLst>
                <a:gd name="T0" fmla="*/ 3132 w 3240"/>
                <a:gd name="T1" fmla="*/ 469 h 536"/>
                <a:gd name="T2" fmla="*/ 2995 w 3240"/>
                <a:gd name="T3" fmla="*/ 395 h 536"/>
                <a:gd name="T4" fmla="*/ 2911 w 3240"/>
                <a:gd name="T5" fmla="*/ 375 h 536"/>
                <a:gd name="T6" fmla="*/ 2678 w 3240"/>
                <a:gd name="T7" fmla="*/ 228 h 536"/>
                <a:gd name="T8" fmla="*/ 2553 w 3240"/>
                <a:gd name="T9" fmla="*/ 74 h 536"/>
                <a:gd name="T10" fmla="*/ 2457 w 3240"/>
                <a:gd name="T11" fmla="*/ 7 h 536"/>
                <a:gd name="T12" fmla="*/ 2403 w 3240"/>
                <a:gd name="T13" fmla="*/ 47 h 536"/>
                <a:gd name="T14" fmla="*/ 2289 w 3240"/>
                <a:gd name="T15" fmla="*/ 74 h 536"/>
                <a:gd name="T16" fmla="*/ 2134 w 3240"/>
                <a:gd name="T17" fmla="*/ 74 h 536"/>
                <a:gd name="T18" fmla="*/ 2044 w 3240"/>
                <a:gd name="T19" fmla="*/ 128 h 536"/>
                <a:gd name="T20" fmla="*/ 1775 w 3240"/>
                <a:gd name="T21" fmla="*/ 222 h 536"/>
                <a:gd name="T22" fmla="*/ 1602 w 3240"/>
                <a:gd name="T23" fmla="*/ 181 h 536"/>
                <a:gd name="T24" fmla="*/ 1560 w 3240"/>
                <a:gd name="T25" fmla="*/ 101 h 536"/>
                <a:gd name="T26" fmla="*/ 1542 w 3240"/>
                <a:gd name="T27" fmla="*/ 87 h 536"/>
                <a:gd name="T28" fmla="*/ 1446 w 3240"/>
                <a:gd name="T29" fmla="*/ 60 h 536"/>
                <a:gd name="T30" fmla="*/ 1375 w 3240"/>
                <a:gd name="T31" fmla="*/ 74 h 536"/>
                <a:gd name="T32" fmla="*/ 1309 w 3240"/>
                <a:gd name="T33" fmla="*/ 87 h 536"/>
                <a:gd name="T34" fmla="*/ 1243 w 3240"/>
                <a:gd name="T35" fmla="*/ 13 h 536"/>
                <a:gd name="T36" fmla="*/ 1225 w 3240"/>
                <a:gd name="T37" fmla="*/ 0 h 536"/>
                <a:gd name="T38" fmla="*/ 1189 w 3240"/>
                <a:gd name="T39" fmla="*/ 0 h 536"/>
                <a:gd name="T40" fmla="*/ 1106 w 3240"/>
                <a:gd name="T41" fmla="*/ 34 h 536"/>
                <a:gd name="T42" fmla="*/ 1106 w 3240"/>
                <a:gd name="T43" fmla="*/ 34 h 536"/>
                <a:gd name="T44" fmla="*/ 1094 w 3240"/>
                <a:gd name="T45" fmla="*/ 40 h 536"/>
                <a:gd name="T46" fmla="*/ 1070 w 3240"/>
                <a:gd name="T47" fmla="*/ 54 h 536"/>
                <a:gd name="T48" fmla="*/ 1034 w 3240"/>
                <a:gd name="T49" fmla="*/ 74 h 536"/>
                <a:gd name="T50" fmla="*/ 1004 w 3240"/>
                <a:gd name="T51" fmla="*/ 74 h 536"/>
                <a:gd name="T52" fmla="*/ 986 w 3240"/>
                <a:gd name="T53" fmla="*/ 74 h 536"/>
                <a:gd name="T54" fmla="*/ 956 w 3240"/>
                <a:gd name="T55" fmla="*/ 81 h 536"/>
                <a:gd name="T56" fmla="*/ 920 w 3240"/>
                <a:gd name="T57" fmla="*/ 94 h 536"/>
                <a:gd name="T58" fmla="*/ 884 w 3240"/>
                <a:gd name="T59" fmla="*/ 107 h 536"/>
                <a:gd name="T60" fmla="*/ 843 w 3240"/>
                <a:gd name="T61" fmla="*/ 128 h 536"/>
                <a:gd name="T62" fmla="*/ 813 w 3240"/>
                <a:gd name="T63" fmla="*/ 141 h 536"/>
                <a:gd name="T64" fmla="*/ 789 w 3240"/>
                <a:gd name="T65" fmla="*/ 148 h 536"/>
                <a:gd name="T66" fmla="*/ 783 w 3240"/>
                <a:gd name="T67" fmla="*/ 154 h 536"/>
                <a:gd name="T68" fmla="*/ 556 w 3240"/>
                <a:gd name="T69" fmla="*/ 228 h 536"/>
                <a:gd name="T70" fmla="*/ 394 w 3240"/>
                <a:gd name="T71" fmla="*/ 294 h 536"/>
                <a:gd name="T72" fmla="*/ 107 w 3240"/>
                <a:gd name="T73" fmla="*/ 462 h 536"/>
                <a:gd name="T74" fmla="*/ 0 w 3240"/>
                <a:gd name="T75" fmla="*/ 536 h 536"/>
                <a:gd name="T76" fmla="*/ 3240 w 3240"/>
                <a:gd name="T77" fmla="*/ 536 h 536"/>
                <a:gd name="T78" fmla="*/ 3132 w 3240"/>
                <a:gd name="T79" fmla="*/ 469 h 536"/>
                <a:gd name="T80" fmla="*/ 3132 w 3240"/>
                <a:gd name="T81" fmla="*/ 469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gd name="T0" fmla="*/ 636 w 994"/>
                  <a:gd name="T1" fmla="*/ 373 h 529"/>
                  <a:gd name="T2" fmla="*/ 495 w 994"/>
                  <a:gd name="T3" fmla="*/ 370 h 529"/>
                  <a:gd name="T4" fmla="*/ 280 w 994"/>
                  <a:gd name="T5" fmla="*/ 249 h 529"/>
                  <a:gd name="T6" fmla="*/ 127 w 994"/>
                  <a:gd name="T7" fmla="*/ 66 h 529"/>
                  <a:gd name="T8" fmla="*/ 0 w 994"/>
                  <a:gd name="T9" fmla="*/ 0 h 529"/>
                  <a:gd name="T10" fmla="*/ 22 w 994"/>
                  <a:gd name="T11" fmla="*/ 26 h 529"/>
                  <a:gd name="T12" fmla="*/ 0 w 994"/>
                  <a:gd name="T13" fmla="*/ 65 h 529"/>
                  <a:gd name="T14" fmla="*/ 30 w 994"/>
                  <a:gd name="T15" fmla="*/ 119 h 529"/>
                  <a:gd name="T16" fmla="*/ 75 w 994"/>
                  <a:gd name="T17" fmla="*/ 243 h 529"/>
                  <a:gd name="T18" fmla="*/ 45 w 994"/>
                  <a:gd name="T19" fmla="*/ 422 h 529"/>
                  <a:gd name="T20" fmla="*/ 200 w 994"/>
                  <a:gd name="T21" fmla="*/ 329 h 529"/>
                  <a:gd name="T22" fmla="*/ 592 w 994"/>
                  <a:gd name="T23" fmla="*/ 527 h 529"/>
                  <a:gd name="T24" fmla="*/ 994 w 994"/>
                  <a:gd name="T25" fmla="*/ 529 h 529"/>
                  <a:gd name="T26" fmla="*/ 828 w 994"/>
                  <a:gd name="T27" fmla="*/ 473 h 529"/>
                  <a:gd name="T28" fmla="*/ 636 w 994"/>
                  <a:gd name="T29" fmla="*/ 373 h 52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10"/>
              <p:cNvSpPr>
                <a:spLocks/>
              </p:cNvSpPr>
              <p:nvPr userDrawn="1"/>
            </p:nvSpPr>
            <p:spPr bwMode="ltGray">
              <a:xfrm>
                <a:off x="2677" y="3792"/>
                <a:ext cx="186" cy="395"/>
              </a:xfrm>
              <a:custGeom>
                <a:avLst/>
                <a:gdLst>
                  <a:gd name="T0" fmla="*/ 36 w 186"/>
                  <a:gd name="T1" fmla="*/ 0 h 353"/>
                  <a:gd name="T2" fmla="*/ 54 w 186"/>
                  <a:gd name="T3" fmla="*/ 20 h 353"/>
                  <a:gd name="T4" fmla="*/ 24 w 186"/>
                  <a:gd name="T5" fmla="*/ 34 h 353"/>
                  <a:gd name="T6" fmla="*/ 18 w 186"/>
                  <a:gd name="T7" fmla="*/ 74 h 353"/>
                  <a:gd name="T8" fmla="*/ 42 w 186"/>
                  <a:gd name="T9" fmla="*/ 128 h 353"/>
                  <a:gd name="T10" fmla="*/ 48 w 186"/>
                  <a:gd name="T11" fmla="*/ 181 h 353"/>
                  <a:gd name="T12" fmla="*/ 0 w 186"/>
                  <a:gd name="T13" fmla="*/ 395 h 353"/>
                  <a:gd name="T14" fmla="*/ 54 w 186"/>
                  <a:gd name="T15" fmla="*/ 261 h 353"/>
                  <a:gd name="T16" fmla="*/ 84 w 186"/>
                  <a:gd name="T17" fmla="*/ 242 h 353"/>
                  <a:gd name="T18" fmla="*/ 126 w 186"/>
                  <a:gd name="T19" fmla="*/ 141 h 353"/>
                  <a:gd name="T20" fmla="*/ 144 w 186"/>
                  <a:gd name="T21" fmla="*/ 134 h 353"/>
                  <a:gd name="T22" fmla="*/ 144 w 186"/>
                  <a:gd name="T23" fmla="*/ 101 h 353"/>
                  <a:gd name="T24" fmla="*/ 186 w 186"/>
                  <a:gd name="T25" fmla="*/ 74 h 353"/>
                  <a:gd name="T26" fmla="*/ 162 w 186"/>
                  <a:gd name="T27" fmla="*/ 67 h 353"/>
                  <a:gd name="T28" fmla="*/ 36 w 186"/>
                  <a:gd name="T29" fmla="*/ 0 h 353"/>
                  <a:gd name="T30" fmla="*/ 36 w 186"/>
                  <a:gd name="T31" fmla="*/ 0 h 3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11"/>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 name="Freeform 12"/>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7 h 66"/>
                  <a:gd name="T8" fmla="*/ 6 w 155"/>
                  <a:gd name="T9" fmla="*/ 20 h 66"/>
                  <a:gd name="T10" fmla="*/ 0 w 155"/>
                  <a:gd name="T11" fmla="*/ 27 h 66"/>
                  <a:gd name="T12" fmla="*/ 78 w 155"/>
                  <a:gd name="T13" fmla="*/ 67 h 66"/>
                  <a:gd name="T14" fmla="*/ 96 w 155"/>
                  <a:gd name="T15" fmla="*/ 47 h 66"/>
                  <a:gd name="T16" fmla="*/ 155 w 155"/>
                  <a:gd name="T17" fmla="*/ 74 h 66"/>
                  <a:gd name="T18" fmla="*/ 126 w 155"/>
                  <a:gd name="T19" fmla="*/ 27 h 66"/>
                  <a:gd name="T20" fmla="*/ 149 w 155"/>
                  <a:gd name="T21" fmla="*/ 0 h 66"/>
                  <a:gd name="T22" fmla="*/ 114 w 155"/>
                  <a:gd name="T23" fmla="*/ 0 h 66"/>
                  <a:gd name="T24" fmla="*/ 114 w 155"/>
                  <a:gd name="T25" fmla="*/ 0 h 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 name="Freeform 13"/>
              <p:cNvSpPr>
                <a:spLocks/>
              </p:cNvSpPr>
              <p:nvPr userDrawn="1"/>
            </p:nvSpPr>
            <p:spPr bwMode="ltGray">
              <a:xfrm>
                <a:off x="2486" y="3859"/>
                <a:ext cx="42" cy="81"/>
              </a:xfrm>
              <a:custGeom>
                <a:avLst/>
                <a:gdLst>
                  <a:gd name="T0" fmla="*/ 6 w 42"/>
                  <a:gd name="T1" fmla="*/ 41 h 72"/>
                  <a:gd name="T2" fmla="*/ 0 w 42"/>
                  <a:gd name="T3" fmla="*/ 20 h 72"/>
                  <a:gd name="T4" fmla="*/ 12 w 42"/>
                  <a:gd name="T5" fmla="*/ 7 h 72"/>
                  <a:gd name="T6" fmla="*/ 0 w 42"/>
                  <a:gd name="T7" fmla="*/ 7 h 72"/>
                  <a:gd name="T8" fmla="*/ 12 w 42"/>
                  <a:gd name="T9" fmla="*/ 7 h 72"/>
                  <a:gd name="T10" fmla="*/ 24 w 42"/>
                  <a:gd name="T11" fmla="*/ 7 h 72"/>
                  <a:gd name="T12" fmla="*/ 36 w 42"/>
                  <a:gd name="T13" fmla="*/ 7 h 72"/>
                  <a:gd name="T14" fmla="*/ 42 w 42"/>
                  <a:gd name="T15" fmla="*/ 0 h 72"/>
                  <a:gd name="T16" fmla="*/ 30 w 42"/>
                  <a:gd name="T17" fmla="*/ 20 h 72"/>
                  <a:gd name="T18" fmla="*/ 42 w 42"/>
                  <a:gd name="T19" fmla="*/ 54 h 72"/>
                  <a:gd name="T20" fmla="*/ 12 w 42"/>
                  <a:gd name="T21" fmla="*/ 81 h 72"/>
                  <a:gd name="T22" fmla="*/ 6 w 42"/>
                  <a:gd name="T23" fmla="*/ 41 h 72"/>
                  <a:gd name="T24" fmla="*/ 6 w 42"/>
                  <a:gd name="T25" fmla="*/ 41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1" name="Freeform 14"/>
            <p:cNvSpPr>
              <a:spLocks/>
            </p:cNvSpPr>
            <p:nvPr userDrawn="1"/>
          </p:nvSpPr>
          <p:spPr bwMode="ltGray">
            <a:xfrm>
              <a:off x="0" y="3792"/>
              <a:ext cx="3976" cy="535"/>
            </a:xfrm>
            <a:custGeom>
              <a:avLst/>
              <a:gdLst>
                <a:gd name="T0" fmla="*/ 3976 w 3976"/>
                <a:gd name="T1" fmla="*/ 527 h 527"/>
                <a:gd name="T2" fmla="*/ 3970 w 3976"/>
                <a:gd name="T3" fmla="*/ 527 h 527"/>
                <a:gd name="T4" fmla="*/ 3844 w 3976"/>
                <a:gd name="T5" fmla="*/ 509 h 527"/>
                <a:gd name="T6" fmla="*/ 2487 w 3976"/>
                <a:gd name="T7" fmla="*/ 305 h 527"/>
                <a:gd name="T8" fmla="*/ 2039 w 3976"/>
                <a:gd name="T9" fmla="*/ 36 h 527"/>
                <a:gd name="T10" fmla="*/ 1907 w 3976"/>
                <a:gd name="T11" fmla="*/ 24 h 527"/>
                <a:gd name="T12" fmla="*/ 1883 w 3976"/>
                <a:gd name="T13" fmla="*/ 54 h 527"/>
                <a:gd name="T14" fmla="*/ 1859 w 3976"/>
                <a:gd name="T15" fmla="*/ 54 h 527"/>
                <a:gd name="T16" fmla="*/ 1830 w 3976"/>
                <a:gd name="T17" fmla="*/ 30 h 527"/>
                <a:gd name="T18" fmla="*/ 1704 w 3976"/>
                <a:gd name="T19" fmla="*/ 102 h 527"/>
                <a:gd name="T20" fmla="*/ 1608 w 3976"/>
                <a:gd name="T21" fmla="*/ 126 h 527"/>
                <a:gd name="T22" fmla="*/ 1561 w 3976"/>
                <a:gd name="T23" fmla="*/ 132 h 527"/>
                <a:gd name="T24" fmla="*/ 1495 w 3976"/>
                <a:gd name="T25" fmla="*/ 102 h 527"/>
                <a:gd name="T26" fmla="*/ 1357 w 3976"/>
                <a:gd name="T27" fmla="*/ 126 h 527"/>
                <a:gd name="T28" fmla="*/ 1285 w 3976"/>
                <a:gd name="T29" fmla="*/ 24 h 527"/>
                <a:gd name="T30" fmla="*/ 1280 w 3976"/>
                <a:gd name="T31" fmla="*/ 18 h 527"/>
                <a:gd name="T32" fmla="*/ 1262 w 3976"/>
                <a:gd name="T33" fmla="*/ 12 h 527"/>
                <a:gd name="T34" fmla="*/ 1238 w 3976"/>
                <a:gd name="T35" fmla="*/ 6 h 527"/>
                <a:gd name="T36" fmla="*/ 1220 w 3976"/>
                <a:gd name="T37" fmla="*/ 0 h 527"/>
                <a:gd name="T38" fmla="*/ 1196 w 3976"/>
                <a:gd name="T39" fmla="*/ 0 h 527"/>
                <a:gd name="T40" fmla="*/ 1166 w 3976"/>
                <a:gd name="T41" fmla="*/ 0 h 527"/>
                <a:gd name="T42" fmla="*/ 1142 w 3976"/>
                <a:gd name="T43" fmla="*/ 0 h 527"/>
                <a:gd name="T44" fmla="*/ 1136 w 3976"/>
                <a:gd name="T45" fmla="*/ 0 h 527"/>
                <a:gd name="T46" fmla="*/ 1130 w 3976"/>
                <a:gd name="T47" fmla="*/ 0 h 527"/>
                <a:gd name="T48" fmla="*/ 1124 w 3976"/>
                <a:gd name="T49" fmla="*/ 6 h 527"/>
                <a:gd name="T50" fmla="*/ 1118 w 3976"/>
                <a:gd name="T51" fmla="*/ 12 h 527"/>
                <a:gd name="T52" fmla="*/ 1100 w 3976"/>
                <a:gd name="T53" fmla="*/ 18 h 527"/>
                <a:gd name="T54" fmla="*/ 1088 w 3976"/>
                <a:gd name="T55" fmla="*/ 18 h 527"/>
                <a:gd name="T56" fmla="*/ 1070 w 3976"/>
                <a:gd name="T57" fmla="*/ 24 h 527"/>
                <a:gd name="T58" fmla="*/ 1052 w 3976"/>
                <a:gd name="T59" fmla="*/ 30 h 527"/>
                <a:gd name="T60" fmla="*/ 1034 w 3976"/>
                <a:gd name="T61" fmla="*/ 36 h 527"/>
                <a:gd name="T62" fmla="*/ 1028 w 3976"/>
                <a:gd name="T63" fmla="*/ 42 h 527"/>
                <a:gd name="T64" fmla="*/ 969 w 3976"/>
                <a:gd name="T65" fmla="*/ 60 h 527"/>
                <a:gd name="T66" fmla="*/ 921 w 3976"/>
                <a:gd name="T67" fmla="*/ 72 h 527"/>
                <a:gd name="T68" fmla="*/ 855 w 3976"/>
                <a:gd name="T69" fmla="*/ 48 h 527"/>
                <a:gd name="T70" fmla="*/ 825 w 3976"/>
                <a:gd name="T71" fmla="*/ 48 h 527"/>
                <a:gd name="T72" fmla="*/ 759 w 3976"/>
                <a:gd name="T73" fmla="*/ 72 h 527"/>
                <a:gd name="T74" fmla="*/ 735 w 3976"/>
                <a:gd name="T75" fmla="*/ 72 h 527"/>
                <a:gd name="T76" fmla="*/ 706 w 3976"/>
                <a:gd name="T77" fmla="*/ 60 h 527"/>
                <a:gd name="T78" fmla="*/ 640 w 3976"/>
                <a:gd name="T79" fmla="*/ 60 h 527"/>
                <a:gd name="T80" fmla="*/ 544 w 3976"/>
                <a:gd name="T81" fmla="*/ 72 h 527"/>
                <a:gd name="T82" fmla="*/ 389 w 3976"/>
                <a:gd name="T83" fmla="*/ 18 h 527"/>
                <a:gd name="T84" fmla="*/ 323 w 3976"/>
                <a:gd name="T85" fmla="*/ 60 h 527"/>
                <a:gd name="T86" fmla="*/ 317 w 3976"/>
                <a:gd name="T87" fmla="*/ 60 h 527"/>
                <a:gd name="T88" fmla="*/ 305 w 3976"/>
                <a:gd name="T89" fmla="*/ 72 h 527"/>
                <a:gd name="T90" fmla="*/ 287 w 3976"/>
                <a:gd name="T91" fmla="*/ 78 h 527"/>
                <a:gd name="T92" fmla="*/ 263 w 3976"/>
                <a:gd name="T93" fmla="*/ 90 h 527"/>
                <a:gd name="T94" fmla="*/ 203 w 3976"/>
                <a:gd name="T95" fmla="*/ 120 h 527"/>
                <a:gd name="T96" fmla="*/ 149 w 3976"/>
                <a:gd name="T97" fmla="*/ 150 h 527"/>
                <a:gd name="T98" fmla="*/ 78 w 3976"/>
                <a:gd name="T99" fmla="*/ 168 h 527"/>
                <a:gd name="T100" fmla="*/ 0 w 3976"/>
                <a:gd name="T101" fmla="*/ 180 h 527"/>
                <a:gd name="T102" fmla="*/ 0 w 3976"/>
                <a:gd name="T103" fmla="*/ 527 h 527"/>
                <a:gd name="T104" fmla="*/ 1010 w 3976"/>
                <a:gd name="T105" fmla="*/ 527 h 527"/>
                <a:gd name="T106" fmla="*/ 3725 w 3976"/>
                <a:gd name="T107" fmla="*/ 527 h 527"/>
                <a:gd name="T108" fmla="*/ 3976 w 3976"/>
                <a:gd name="T109" fmla="*/ 527 h 527"/>
                <a:gd name="T110" fmla="*/ 3976 w 3976"/>
                <a:gd name="T111" fmla="*/ 52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grpSp>
      <p:grpSp>
        <p:nvGrpSpPr>
          <p:cNvPr id="17" name="Group 15"/>
          <p:cNvGrpSpPr>
            <a:grpSpLocks/>
          </p:cNvGrpSpPr>
          <p:nvPr/>
        </p:nvGrpSpPr>
        <p:grpSpPr bwMode="auto">
          <a:xfrm>
            <a:off x="627063" y="6021388"/>
            <a:ext cx="5684837" cy="849312"/>
            <a:chOff x="395" y="3793"/>
            <a:chExt cx="3581" cy="535"/>
          </a:xfrm>
        </p:grpSpPr>
        <p:sp>
          <p:nvSpPr>
            <p:cNvPr id="18" name="Freeform 16"/>
            <p:cNvSpPr>
              <a:spLocks/>
            </p:cNvSpPr>
            <p:nvPr userDrawn="1"/>
          </p:nvSpPr>
          <p:spPr bwMode="auto">
            <a:xfrm>
              <a:off x="1196" y="3793"/>
              <a:ext cx="365" cy="291"/>
            </a:xfrm>
            <a:custGeom>
              <a:avLst/>
              <a:gdLst>
                <a:gd name="T0" fmla="*/ 24 w 365"/>
                <a:gd name="T1" fmla="*/ 24 h 287"/>
                <a:gd name="T2" fmla="*/ 0 w 365"/>
                <a:gd name="T3" fmla="*/ 61 h 287"/>
                <a:gd name="T4" fmla="*/ 66 w 365"/>
                <a:gd name="T5" fmla="*/ 110 h 287"/>
                <a:gd name="T6" fmla="*/ 143 w 365"/>
                <a:gd name="T7" fmla="*/ 183 h 287"/>
                <a:gd name="T8" fmla="*/ 191 w 365"/>
                <a:gd name="T9" fmla="*/ 170 h 287"/>
                <a:gd name="T10" fmla="*/ 341 w 365"/>
                <a:gd name="T11" fmla="*/ 291 h 287"/>
                <a:gd name="T12" fmla="*/ 305 w 365"/>
                <a:gd name="T13" fmla="*/ 176 h 287"/>
                <a:gd name="T14" fmla="*/ 365 w 365"/>
                <a:gd name="T15" fmla="*/ 134 h 287"/>
                <a:gd name="T16" fmla="*/ 359 w 365"/>
                <a:gd name="T17" fmla="*/ 128 h 287"/>
                <a:gd name="T18" fmla="*/ 335 w 365"/>
                <a:gd name="T19" fmla="*/ 116 h 287"/>
                <a:gd name="T20" fmla="*/ 299 w 365"/>
                <a:gd name="T21" fmla="*/ 91 h 287"/>
                <a:gd name="T22" fmla="*/ 257 w 365"/>
                <a:gd name="T23" fmla="*/ 73 h 287"/>
                <a:gd name="T24" fmla="*/ 215 w 365"/>
                <a:gd name="T25" fmla="*/ 55 h 287"/>
                <a:gd name="T26" fmla="*/ 173 w 365"/>
                <a:gd name="T27" fmla="*/ 37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 name="Freeform 17"/>
            <p:cNvSpPr>
              <a:spLocks/>
            </p:cNvSpPr>
            <p:nvPr userDrawn="1"/>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 name="Freeform 18"/>
            <p:cNvSpPr>
              <a:spLocks/>
            </p:cNvSpPr>
            <p:nvPr userDrawn="1"/>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1 h 60"/>
                <a:gd name="T16" fmla="*/ 65 w 71"/>
                <a:gd name="T17" fmla="*/ 43 h 60"/>
                <a:gd name="T18" fmla="*/ 71 w 71"/>
                <a:gd name="T19" fmla="*/ 55 h 60"/>
                <a:gd name="T20" fmla="*/ 71 w 71"/>
                <a:gd name="T21" fmla="*/ 61 h 60"/>
                <a:gd name="T22" fmla="*/ 59 w 71"/>
                <a:gd name="T23" fmla="*/ 55 h 60"/>
                <a:gd name="T24" fmla="*/ 47 w 71"/>
                <a:gd name="T25" fmla="*/ 43 h 60"/>
                <a:gd name="T26" fmla="*/ 23 w 71"/>
                <a:gd name="T27" fmla="*/ 31 h 60"/>
                <a:gd name="T28" fmla="*/ 23 w 71"/>
                <a:gd name="T29" fmla="*/ 37 h 60"/>
                <a:gd name="T30" fmla="*/ 18 w 71"/>
                <a:gd name="T31" fmla="*/ 43 h 60"/>
                <a:gd name="T32" fmla="*/ 12 w 71"/>
                <a:gd name="T33" fmla="*/ 49 h 60"/>
                <a:gd name="T34" fmla="*/ 6 w 71"/>
                <a:gd name="T35" fmla="*/ 49 h 60"/>
                <a:gd name="T36" fmla="*/ 6 w 71"/>
                <a:gd name="T37" fmla="*/ 49 h 60"/>
                <a:gd name="T38" fmla="*/ 6 w 71"/>
                <a:gd name="T39" fmla="*/ 37 h 60"/>
                <a:gd name="T40" fmla="*/ 0 w 71"/>
                <a:gd name="T41" fmla="*/ 18 h 60"/>
                <a:gd name="T42" fmla="*/ 0 w 71"/>
                <a:gd name="T43" fmla="*/ 18 h 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 name="Freeform 19"/>
            <p:cNvSpPr>
              <a:spLocks/>
            </p:cNvSpPr>
            <p:nvPr userDrawn="1"/>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5 h 162"/>
                <a:gd name="T10" fmla="*/ 96 w 161"/>
                <a:gd name="T11" fmla="*/ 61 h 162"/>
                <a:gd name="T12" fmla="*/ 102 w 161"/>
                <a:gd name="T13" fmla="*/ 73 h 162"/>
                <a:gd name="T14" fmla="*/ 108 w 161"/>
                <a:gd name="T15" fmla="*/ 85 h 162"/>
                <a:gd name="T16" fmla="*/ 120 w 161"/>
                <a:gd name="T17" fmla="*/ 97 h 162"/>
                <a:gd name="T18" fmla="*/ 143 w 161"/>
                <a:gd name="T19" fmla="*/ 115 h 162"/>
                <a:gd name="T20" fmla="*/ 155 w 161"/>
                <a:gd name="T21" fmla="*/ 140 h 162"/>
                <a:gd name="T22" fmla="*/ 161 w 161"/>
                <a:gd name="T23" fmla="*/ 158 h 162"/>
                <a:gd name="T24" fmla="*/ 161 w 161"/>
                <a:gd name="T25" fmla="*/ 164 h 162"/>
                <a:gd name="T26" fmla="*/ 96 w 161"/>
                <a:gd name="T27" fmla="*/ 103 h 162"/>
                <a:gd name="T28" fmla="*/ 30 w 161"/>
                <a:gd name="T29" fmla="*/ 55 h 162"/>
                <a:gd name="T30" fmla="*/ 0 w 161"/>
                <a:gd name="T31" fmla="*/ 0 h 162"/>
                <a:gd name="T32" fmla="*/ 30 w 161"/>
                <a:gd name="T33" fmla="*/ 0 h 162"/>
                <a:gd name="T34" fmla="*/ 30 w 161"/>
                <a:gd name="T35" fmla="*/ 0 h 1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 name="Freeform 20"/>
            <p:cNvSpPr>
              <a:spLocks/>
            </p:cNvSpPr>
            <p:nvPr userDrawn="1"/>
          </p:nvSpPr>
          <p:spPr bwMode="auto">
            <a:xfrm>
              <a:off x="706" y="3854"/>
              <a:ext cx="59" cy="61"/>
            </a:xfrm>
            <a:custGeom>
              <a:avLst/>
              <a:gdLst>
                <a:gd name="T0" fmla="*/ 59 w 59"/>
                <a:gd name="T1" fmla="*/ 6 h 60"/>
                <a:gd name="T2" fmla="*/ 41 w 59"/>
                <a:gd name="T3" fmla="*/ 31 h 60"/>
                <a:gd name="T4" fmla="*/ 41 w 59"/>
                <a:gd name="T5" fmla="*/ 37 h 60"/>
                <a:gd name="T6" fmla="*/ 47 w 59"/>
                <a:gd name="T7" fmla="*/ 43 h 60"/>
                <a:gd name="T8" fmla="*/ 53 w 59"/>
                <a:gd name="T9" fmla="*/ 55 h 60"/>
                <a:gd name="T10" fmla="*/ 53 w 59"/>
                <a:gd name="T11" fmla="*/ 61 h 60"/>
                <a:gd name="T12" fmla="*/ 47 w 59"/>
                <a:gd name="T13" fmla="*/ 55 h 60"/>
                <a:gd name="T14" fmla="*/ 35 w 59"/>
                <a:gd name="T15" fmla="*/ 49 h 60"/>
                <a:gd name="T16" fmla="*/ 23 w 59"/>
                <a:gd name="T17" fmla="*/ 37 h 60"/>
                <a:gd name="T18" fmla="*/ 17 w 59"/>
                <a:gd name="T19" fmla="*/ 31 h 60"/>
                <a:gd name="T20" fmla="*/ 0 w 59"/>
                <a:gd name="T21" fmla="*/ 0 h 60"/>
                <a:gd name="T22" fmla="*/ 59 w 59"/>
                <a:gd name="T23" fmla="*/ 6 h 60"/>
                <a:gd name="T24" fmla="*/ 59 w 59"/>
                <a:gd name="T25" fmla="*/ 6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 name="Freeform 21"/>
            <p:cNvSpPr>
              <a:spLocks/>
            </p:cNvSpPr>
            <p:nvPr userDrawn="1"/>
          </p:nvSpPr>
          <p:spPr bwMode="auto">
            <a:xfrm>
              <a:off x="395" y="3811"/>
              <a:ext cx="245" cy="207"/>
            </a:xfrm>
            <a:custGeom>
              <a:avLst/>
              <a:gdLst>
                <a:gd name="T0" fmla="*/ 233 w 245"/>
                <a:gd name="T1" fmla="*/ 37 h 204"/>
                <a:gd name="T2" fmla="*/ 245 w 245"/>
                <a:gd name="T3" fmla="*/ 43 h 204"/>
                <a:gd name="T4" fmla="*/ 209 w 245"/>
                <a:gd name="T5" fmla="*/ 85 h 204"/>
                <a:gd name="T6" fmla="*/ 143 w 245"/>
                <a:gd name="T7" fmla="*/ 134 h 204"/>
                <a:gd name="T8" fmla="*/ 167 w 245"/>
                <a:gd name="T9" fmla="*/ 158 h 204"/>
                <a:gd name="T10" fmla="*/ 179 w 245"/>
                <a:gd name="T11" fmla="*/ 207 h 204"/>
                <a:gd name="T12" fmla="*/ 77 w 245"/>
                <a:gd name="T13" fmla="*/ 134 h 204"/>
                <a:gd name="T14" fmla="*/ 47 w 245"/>
                <a:gd name="T15" fmla="*/ 85 h 204"/>
                <a:gd name="T16" fmla="*/ 89 w 245"/>
                <a:gd name="T17" fmla="*/ 67 h 204"/>
                <a:gd name="T18" fmla="*/ 59 w 245"/>
                <a:gd name="T19" fmla="*/ 37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37 h 204"/>
                <a:gd name="T50" fmla="*/ 233 w 245"/>
                <a:gd name="T51" fmla="*/ 37 h 20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7190" name="Rectangle 22"/>
          <p:cNvSpPr>
            <a:spLocks noGrp="1" noChangeArrowheads="1"/>
          </p:cNvSpPr>
          <p:nvPr>
            <p:ph type="ctrTitle" sz="quarter"/>
          </p:nvPr>
        </p:nvSpPr>
        <p:spPr>
          <a:xfrm>
            <a:off x="457200" y="1447800"/>
            <a:ext cx="8229600" cy="1736725"/>
          </a:xfrm>
        </p:spPr>
        <p:txBody>
          <a:bodyPr/>
          <a:lstStyle>
            <a:lvl1pPr>
              <a:defRPr sz="5400"/>
            </a:lvl1pPr>
          </a:lstStyle>
          <a:p>
            <a:pPr lvl="0"/>
            <a:r>
              <a:rPr lang="en-US" noProof="0" smtClean="0"/>
              <a:t>Click to edit Master title style</a:t>
            </a:r>
          </a:p>
        </p:txBody>
      </p:sp>
      <p:sp>
        <p:nvSpPr>
          <p:cNvPr id="7191" name="Rectangle 23"/>
          <p:cNvSpPr>
            <a:spLocks noGrp="1" noChangeArrowheads="1"/>
          </p:cNvSpPr>
          <p:nvPr>
            <p:ph type="subTitle" sz="quarter" idx="1"/>
          </p:nvPr>
        </p:nvSpPr>
        <p:spPr>
          <a:xfrm>
            <a:off x="1371600" y="3429000"/>
            <a:ext cx="6400800" cy="1752600"/>
          </a:xfrm>
        </p:spPr>
        <p:txBody>
          <a:bodyPr/>
          <a:lstStyle>
            <a:lvl1pPr marL="0" indent="0" algn="ctr">
              <a:buFontTx/>
              <a:buNone/>
              <a:defRPr>
                <a:effectLst>
                  <a:outerShdw blurRad="38100" dist="38100" dir="2700000" algn="tl">
                    <a:srgbClr val="000000"/>
                  </a:outerShdw>
                </a:effectLst>
              </a:defRPr>
            </a:lvl1pPr>
          </a:lstStyle>
          <a:p>
            <a:pPr lvl="0"/>
            <a:r>
              <a:rPr lang="en-US" noProof="0" smtClean="0"/>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a:p>
        </p:txBody>
      </p:sp>
      <p:sp>
        <p:nvSpPr>
          <p:cNvPr id="25" name="Rectangle 25"/>
          <p:cNvSpPr>
            <a:spLocks noGrp="1" noChangeArrowheads="1"/>
          </p:cNvSpPr>
          <p:nvPr>
            <p:ph type="sldNum" sz="quarter" idx="11"/>
          </p:nvPr>
        </p:nvSpPr>
        <p:spPr/>
        <p:txBody>
          <a:bodyPr/>
          <a:lstStyle>
            <a:lvl1pPr>
              <a:defRPr smtClean="0"/>
            </a:lvl1pPr>
          </a:lstStyle>
          <a:p>
            <a:pPr>
              <a:defRPr/>
            </a:pPr>
            <a:fld id="{92CE56FC-E139-4B6E-88B0-D5E7CE1F8757}" type="slidenum">
              <a:rPr lang="en-US"/>
              <a:pPr>
                <a:defRPr/>
              </a:pPr>
              <a:t>‹#›</a:t>
            </a:fld>
            <a:endParaRPr lang="en-US"/>
          </a:p>
        </p:txBody>
      </p:sp>
      <p:sp>
        <p:nvSpPr>
          <p:cNvPr id="26" name="Rectangle 26"/>
          <p:cNvSpPr>
            <a:spLocks noGrp="1" noChangeArrowheads="1"/>
          </p:cNvSpPr>
          <p:nvPr>
            <p:ph type="ftr" sz="quarter" idx="12"/>
          </p:nvPr>
        </p:nvSpPr>
        <p:spPr/>
        <p:txBody>
          <a:bodyPr/>
          <a:lstStyle>
            <a:lvl1pPr>
              <a:defRPr smtClean="0"/>
            </a:lvl1pPr>
          </a:lstStyle>
          <a:p>
            <a:pPr>
              <a:defRPr/>
            </a:pPr>
            <a:endParaRPr lang="en-US"/>
          </a:p>
        </p:txBody>
      </p:sp>
    </p:spTree>
    <p:extLst>
      <p:ext uri="{BB962C8B-B14F-4D97-AF65-F5344CB8AC3E}">
        <p14:creationId xmlns:p14="http://schemas.microsoft.com/office/powerpoint/2010/main" val="41694732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4"/>
          <p:cNvSpPr>
            <a:spLocks noGrp="1" noChangeArrowheads="1"/>
          </p:cNvSpPr>
          <p:nvPr>
            <p:ph type="dt" sz="half" idx="10"/>
          </p:nvPr>
        </p:nvSpPr>
        <p:spPr>
          <a:ln/>
        </p:spPr>
        <p:txBody>
          <a:bodyPr/>
          <a:lstStyle>
            <a:lvl1pPr>
              <a:defRPr/>
            </a:lvl1pPr>
          </a:lstStyle>
          <a:p>
            <a:pPr>
              <a:defRPr/>
            </a:pPr>
            <a:endParaRPr lang="en-US"/>
          </a:p>
        </p:txBody>
      </p:sp>
      <p:sp>
        <p:nvSpPr>
          <p:cNvPr id="5" name="Rectangle 25"/>
          <p:cNvSpPr>
            <a:spLocks noGrp="1" noChangeArrowheads="1"/>
          </p:cNvSpPr>
          <p:nvPr>
            <p:ph type="ftr" sz="quarter" idx="11"/>
          </p:nvPr>
        </p:nvSpPr>
        <p:spPr>
          <a:ln/>
        </p:spPr>
        <p:txBody>
          <a:bodyPr/>
          <a:lstStyle>
            <a:lvl1pPr>
              <a:defRPr/>
            </a:lvl1pPr>
          </a:lstStyle>
          <a:p>
            <a:pPr>
              <a:defRPr/>
            </a:pPr>
            <a:endParaRPr lang="en-US"/>
          </a:p>
        </p:txBody>
      </p:sp>
      <p:sp>
        <p:nvSpPr>
          <p:cNvPr id="6" name="Rectangle 26"/>
          <p:cNvSpPr>
            <a:spLocks noGrp="1" noChangeArrowheads="1"/>
          </p:cNvSpPr>
          <p:nvPr>
            <p:ph type="sldNum" sz="quarter" idx="12"/>
          </p:nvPr>
        </p:nvSpPr>
        <p:spPr>
          <a:ln/>
        </p:spPr>
        <p:txBody>
          <a:bodyPr/>
          <a:lstStyle>
            <a:lvl1pPr>
              <a:defRPr/>
            </a:lvl1pPr>
          </a:lstStyle>
          <a:p>
            <a:pPr>
              <a:defRPr/>
            </a:pPr>
            <a:fld id="{2829C959-3165-44F7-8FC2-940366A92670}" type="slidenum">
              <a:rPr lang="en-US"/>
              <a:pPr>
                <a:defRPr/>
              </a:pPr>
              <a:t>‹#›</a:t>
            </a:fld>
            <a:endParaRPr lang="en-US"/>
          </a:p>
        </p:txBody>
      </p:sp>
    </p:spTree>
    <p:extLst>
      <p:ext uri="{BB962C8B-B14F-4D97-AF65-F5344CB8AC3E}">
        <p14:creationId xmlns:p14="http://schemas.microsoft.com/office/powerpoint/2010/main" val="25883406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600"/>
            <a:ext cx="205740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4"/>
          <p:cNvSpPr>
            <a:spLocks noGrp="1" noChangeArrowheads="1"/>
          </p:cNvSpPr>
          <p:nvPr>
            <p:ph type="dt" sz="half" idx="10"/>
          </p:nvPr>
        </p:nvSpPr>
        <p:spPr>
          <a:ln/>
        </p:spPr>
        <p:txBody>
          <a:bodyPr/>
          <a:lstStyle>
            <a:lvl1pPr>
              <a:defRPr/>
            </a:lvl1pPr>
          </a:lstStyle>
          <a:p>
            <a:pPr>
              <a:defRPr/>
            </a:pPr>
            <a:endParaRPr lang="en-US"/>
          </a:p>
        </p:txBody>
      </p:sp>
      <p:sp>
        <p:nvSpPr>
          <p:cNvPr id="5" name="Rectangle 25"/>
          <p:cNvSpPr>
            <a:spLocks noGrp="1" noChangeArrowheads="1"/>
          </p:cNvSpPr>
          <p:nvPr>
            <p:ph type="ftr" sz="quarter" idx="11"/>
          </p:nvPr>
        </p:nvSpPr>
        <p:spPr>
          <a:ln/>
        </p:spPr>
        <p:txBody>
          <a:bodyPr/>
          <a:lstStyle>
            <a:lvl1pPr>
              <a:defRPr/>
            </a:lvl1pPr>
          </a:lstStyle>
          <a:p>
            <a:pPr>
              <a:defRPr/>
            </a:pPr>
            <a:endParaRPr lang="en-US"/>
          </a:p>
        </p:txBody>
      </p:sp>
      <p:sp>
        <p:nvSpPr>
          <p:cNvPr id="6" name="Rectangle 26"/>
          <p:cNvSpPr>
            <a:spLocks noGrp="1" noChangeArrowheads="1"/>
          </p:cNvSpPr>
          <p:nvPr>
            <p:ph type="sldNum" sz="quarter" idx="12"/>
          </p:nvPr>
        </p:nvSpPr>
        <p:spPr>
          <a:ln/>
        </p:spPr>
        <p:txBody>
          <a:bodyPr/>
          <a:lstStyle>
            <a:lvl1pPr>
              <a:defRPr/>
            </a:lvl1pPr>
          </a:lstStyle>
          <a:p>
            <a:pPr>
              <a:defRPr/>
            </a:pPr>
            <a:fld id="{628DBF1D-D3A4-45CA-800B-4F221AC458D3}" type="slidenum">
              <a:rPr lang="en-US"/>
              <a:pPr>
                <a:defRPr/>
              </a:pPr>
              <a:t>‹#›</a:t>
            </a:fld>
            <a:endParaRPr lang="en-US"/>
          </a:p>
        </p:txBody>
      </p:sp>
    </p:spTree>
    <p:extLst>
      <p:ext uri="{BB962C8B-B14F-4D97-AF65-F5344CB8AC3E}">
        <p14:creationId xmlns:p14="http://schemas.microsoft.com/office/powerpoint/2010/main" val="19744052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4"/>
          <p:cNvSpPr>
            <a:spLocks noGrp="1" noChangeArrowheads="1"/>
          </p:cNvSpPr>
          <p:nvPr>
            <p:ph type="dt" sz="half" idx="10"/>
          </p:nvPr>
        </p:nvSpPr>
        <p:spPr>
          <a:ln/>
        </p:spPr>
        <p:txBody>
          <a:bodyPr/>
          <a:lstStyle>
            <a:lvl1pPr>
              <a:defRPr/>
            </a:lvl1pPr>
          </a:lstStyle>
          <a:p>
            <a:pPr>
              <a:defRPr/>
            </a:pPr>
            <a:endParaRPr lang="en-US"/>
          </a:p>
        </p:txBody>
      </p:sp>
      <p:sp>
        <p:nvSpPr>
          <p:cNvPr id="6" name="Rectangle 25"/>
          <p:cNvSpPr>
            <a:spLocks noGrp="1" noChangeArrowheads="1"/>
          </p:cNvSpPr>
          <p:nvPr>
            <p:ph type="ftr" sz="quarter" idx="11"/>
          </p:nvPr>
        </p:nvSpPr>
        <p:spPr>
          <a:ln/>
        </p:spPr>
        <p:txBody>
          <a:bodyPr/>
          <a:lstStyle>
            <a:lvl1pPr>
              <a:defRPr/>
            </a:lvl1pPr>
          </a:lstStyle>
          <a:p>
            <a:pPr>
              <a:defRPr/>
            </a:pPr>
            <a:endParaRPr lang="en-US"/>
          </a:p>
        </p:txBody>
      </p:sp>
      <p:sp>
        <p:nvSpPr>
          <p:cNvPr id="7" name="Rectangle 26"/>
          <p:cNvSpPr>
            <a:spLocks noGrp="1" noChangeArrowheads="1"/>
          </p:cNvSpPr>
          <p:nvPr>
            <p:ph type="sldNum" sz="quarter" idx="12"/>
          </p:nvPr>
        </p:nvSpPr>
        <p:spPr>
          <a:ln/>
        </p:spPr>
        <p:txBody>
          <a:bodyPr/>
          <a:lstStyle>
            <a:lvl1pPr>
              <a:defRPr/>
            </a:lvl1pPr>
          </a:lstStyle>
          <a:p>
            <a:pPr>
              <a:defRPr/>
            </a:pPr>
            <a:fld id="{CC3D69F2-21ED-4314-9A1A-198B9063EBEB}" type="slidenum">
              <a:rPr lang="en-US"/>
              <a:pPr>
                <a:defRPr/>
              </a:pPr>
              <a:t>‹#›</a:t>
            </a:fld>
            <a:endParaRPr lang="en-US"/>
          </a:p>
        </p:txBody>
      </p:sp>
    </p:spTree>
    <p:extLst>
      <p:ext uri="{BB962C8B-B14F-4D97-AF65-F5344CB8AC3E}">
        <p14:creationId xmlns:p14="http://schemas.microsoft.com/office/powerpoint/2010/main" val="22488774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4"/>
          <p:cNvSpPr>
            <a:spLocks noGrp="1" noChangeArrowheads="1"/>
          </p:cNvSpPr>
          <p:nvPr>
            <p:ph type="dt" sz="half" idx="10"/>
          </p:nvPr>
        </p:nvSpPr>
        <p:spPr>
          <a:ln/>
        </p:spPr>
        <p:txBody>
          <a:bodyPr/>
          <a:lstStyle>
            <a:lvl1pPr>
              <a:defRPr/>
            </a:lvl1pPr>
          </a:lstStyle>
          <a:p>
            <a:pPr>
              <a:defRPr/>
            </a:pPr>
            <a:endParaRPr lang="en-US"/>
          </a:p>
        </p:txBody>
      </p:sp>
      <p:sp>
        <p:nvSpPr>
          <p:cNvPr id="5" name="Rectangle 25"/>
          <p:cNvSpPr>
            <a:spLocks noGrp="1" noChangeArrowheads="1"/>
          </p:cNvSpPr>
          <p:nvPr>
            <p:ph type="ftr" sz="quarter" idx="11"/>
          </p:nvPr>
        </p:nvSpPr>
        <p:spPr>
          <a:ln/>
        </p:spPr>
        <p:txBody>
          <a:bodyPr/>
          <a:lstStyle>
            <a:lvl1pPr>
              <a:defRPr/>
            </a:lvl1pPr>
          </a:lstStyle>
          <a:p>
            <a:pPr>
              <a:defRPr/>
            </a:pPr>
            <a:endParaRPr lang="en-US"/>
          </a:p>
        </p:txBody>
      </p:sp>
      <p:sp>
        <p:nvSpPr>
          <p:cNvPr id="6" name="Rectangle 26"/>
          <p:cNvSpPr>
            <a:spLocks noGrp="1" noChangeArrowheads="1"/>
          </p:cNvSpPr>
          <p:nvPr>
            <p:ph type="sldNum" sz="quarter" idx="12"/>
          </p:nvPr>
        </p:nvSpPr>
        <p:spPr>
          <a:ln/>
        </p:spPr>
        <p:txBody>
          <a:bodyPr/>
          <a:lstStyle>
            <a:lvl1pPr>
              <a:defRPr/>
            </a:lvl1pPr>
          </a:lstStyle>
          <a:p>
            <a:pPr>
              <a:defRPr/>
            </a:pPr>
            <a:fld id="{9E77D5DC-9D1F-4E70-A168-2093549FF526}" type="slidenum">
              <a:rPr lang="en-US"/>
              <a:pPr>
                <a:defRPr/>
              </a:pPr>
              <a:t>‹#›</a:t>
            </a:fld>
            <a:endParaRPr lang="en-US"/>
          </a:p>
        </p:txBody>
      </p:sp>
    </p:spTree>
    <p:extLst>
      <p:ext uri="{BB962C8B-B14F-4D97-AF65-F5344CB8AC3E}">
        <p14:creationId xmlns:p14="http://schemas.microsoft.com/office/powerpoint/2010/main" val="13088735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a:p>
        </p:txBody>
      </p:sp>
      <p:sp>
        <p:nvSpPr>
          <p:cNvPr id="5" name="Rectangle 25"/>
          <p:cNvSpPr>
            <a:spLocks noGrp="1" noChangeArrowheads="1"/>
          </p:cNvSpPr>
          <p:nvPr>
            <p:ph type="ftr" sz="quarter" idx="11"/>
          </p:nvPr>
        </p:nvSpPr>
        <p:spPr>
          <a:ln/>
        </p:spPr>
        <p:txBody>
          <a:bodyPr/>
          <a:lstStyle>
            <a:lvl1pPr>
              <a:defRPr/>
            </a:lvl1pPr>
          </a:lstStyle>
          <a:p>
            <a:pPr>
              <a:defRPr/>
            </a:pPr>
            <a:endParaRPr lang="en-US"/>
          </a:p>
        </p:txBody>
      </p:sp>
      <p:sp>
        <p:nvSpPr>
          <p:cNvPr id="6" name="Rectangle 26"/>
          <p:cNvSpPr>
            <a:spLocks noGrp="1" noChangeArrowheads="1"/>
          </p:cNvSpPr>
          <p:nvPr>
            <p:ph type="sldNum" sz="quarter" idx="12"/>
          </p:nvPr>
        </p:nvSpPr>
        <p:spPr>
          <a:ln/>
        </p:spPr>
        <p:txBody>
          <a:bodyPr/>
          <a:lstStyle>
            <a:lvl1pPr>
              <a:defRPr/>
            </a:lvl1pPr>
          </a:lstStyle>
          <a:p>
            <a:pPr>
              <a:defRPr/>
            </a:pPr>
            <a:fld id="{25C9F12F-107A-4844-A361-327F6DA2341F}" type="slidenum">
              <a:rPr lang="en-US"/>
              <a:pPr>
                <a:defRPr/>
              </a:pPr>
              <a:t>‹#›</a:t>
            </a:fld>
            <a:endParaRPr lang="en-US"/>
          </a:p>
        </p:txBody>
      </p:sp>
    </p:spTree>
    <p:extLst>
      <p:ext uri="{BB962C8B-B14F-4D97-AF65-F5344CB8AC3E}">
        <p14:creationId xmlns:p14="http://schemas.microsoft.com/office/powerpoint/2010/main" val="17020062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4"/>
          <p:cNvSpPr>
            <a:spLocks noGrp="1" noChangeArrowheads="1"/>
          </p:cNvSpPr>
          <p:nvPr>
            <p:ph type="dt" sz="half" idx="10"/>
          </p:nvPr>
        </p:nvSpPr>
        <p:spPr>
          <a:ln/>
        </p:spPr>
        <p:txBody>
          <a:bodyPr/>
          <a:lstStyle>
            <a:lvl1pPr>
              <a:defRPr/>
            </a:lvl1pPr>
          </a:lstStyle>
          <a:p>
            <a:pPr>
              <a:defRPr/>
            </a:pPr>
            <a:endParaRPr lang="en-US"/>
          </a:p>
        </p:txBody>
      </p:sp>
      <p:sp>
        <p:nvSpPr>
          <p:cNvPr id="6" name="Rectangle 25"/>
          <p:cNvSpPr>
            <a:spLocks noGrp="1" noChangeArrowheads="1"/>
          </p:cNvSpPr>
          <p:nvPr>
            <p:ph type="ftr" sz="quarter" idx="11"/>
          </p:nvPr>
        </p:nvSpPr>
        <p:spPr>
          <a:ln/>
        </p:spPr>
        <p:txBody>
          <a:bodyPr/>
          <a:lstStyle>
            <a:lvl1pPr>
              <a:defRPr/>
            </a:lvl1pPr>
          </a:lstStyle>
          <a:p>
            <a:pPr>
              <a:defRPr/>
            </a:pPr>
            <a:endParaRPr lang="en-US"/>
          </a:p>
        </p:txBody>
      </p:sp>
      <p:sp>
        <p:nvSpPr>
          <p:cNvPr id="7" name="Rectangle 26"/>
          <p:cNvSpPr>
            <a:spLocks noGrp="1" noChangeArrowheads="1"/>
          </p:cNvSpPr>
          <p:nvPr>
            <p:ph type="sldNum" sz="quarter" idx="12"/>
          </p:nvPr>
        </p:nvSpPr>
        <p:spPr>
          <a:ln/>
        </p:spPr>
        <p:txBody>
          <a:bodyPr/>
          <a:lstStyle>
            <a:lvl1pPr>
              <a:defRPr/>
            </a:lvl1pPr>
          </a:lstStyle>
          <a:p>
            <a:pPr>
              <a:defRPr/>
            </a:pPr>
            <a:fld id="{D9EAA569-88BD-4C75-B00E-90C6E2D690EB}" type="slidenum">
              <a:rPr lang="en-US"/>
              <a:pPr>
                <a:defRPr/>
              </a:pPr>
              <a:t>‹#›</a:t>
            </a:fld>
            <a:endParaRPr lang="en-US"/>
          </a:p>
        </p:txBody>
      </p:sp>
    </p:spTree>
    <p:extLst>
      <p:ext uri="{BB962C8B-B14F-4D97-AF65-F5344CB8AC3E}">
        <p14:creationId xmlns:p14="http://schemas.microsoft.com/office/powerpoint/2010/main" val="4207622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4"/>
          <p:cNvSpPr>
            <a:spLocks noGrp="1" noChangeArrowheads="1"/>
          </p:cNvSpPr>
          <p:nvPr>
            <p:ph type="dt" sz="half" idx="10"/>
          </p:nvPr>
        </p:nvSpPr>
        <p:spPr>
          <a:ln/>
        </p:spPr>
        <p:txBody>
          <a:bodyPr/>
          <a:lstStyle>
            <a:lvl1pPr>
              <a:defRPr/>
            </a:lvl1pPr>
          </a:lstStyle>
          <a:p>
            <a:pPr>
              <a:defRPr/>
            </a:pPr>
            <a:endParaRPr lang="en-US"/>
          </a:p>
        </p:txBody>
      </p:sp>
      <p:sp>
        <p:nvSpPr>
          <p:cNvPr id="8" name="Rectangle 25"/>
          <p:cNvSpPr>
            <a:spLocks noGrp="1" noChangeArrowheads="1"/>
          </p:cNvSpPr>
          <p:nvPr>
            <p:ph type="ftr" sz="quarter" idx="11"/>
          </p:nvPr>
        </p:nvSpPr>
        <p:spPr>
          <a:ln/>
        </p:spPr>
        <p:txBody>
          <a:bodyPr/>
          <a:lstStyle>
            <a:lvl1pPr>
              <a:defRPr/>
            </a:lvl1pPr>
          </a:lstStyle>
          <a:p>
            <a:pPr>
              <a:defRPr/>
            </a:pPr>
            <a:endParaRPr lang="en-US"/>
          </a:p>
        </p:txBody>
      </p:sp>
      <p:sp>
        <p:nvSpPr>
          <p:cNvPr id="9" name="Rectangle 26"/>
          <p:cNvSpPr>
            <a:spLocks noGrp="1" noChangeArrowheads="1"/>
          </p:cNvSpPr>
          <p:nvPr>
            <p:ph type="sldNum" sz="quarter" idx="12"/>
          </p:nvPr>
        </p:nvSpPr>
        <p:spPr>
          <a:ln/>
        </p:spPr>
        <p:txBody>
          <a:bodyPr/>
          <a:lstStyle>
            <a:lvl1pPr>
              <a:defRPr/>
            </a:lvl1pPr>
          </a:lstStyle>
          <a:p>
            <a:pPr>
              <a:defRPr/>
            </a:pPr>
            <a:fld id="{9A13F0C7-46CE-4C19-9360-0699FC3605BF}" type="slidenum">
              <a:rPr lang="en-US"/>
              <a:pPr>
                <a:defRPr/>
              </a:pPr>
              <a:t>‹#›</a:t>
            </a:fld>
            <a:endParaRPr lang="en-US"/>
          </a:p>
        </p:txBody>
      </p:sp>
    </p:spTree>
    <p:extLst>
      <p:ext uri="{BB962C8B-B14F-4D97-AF65-F5344CB8AC3E}">
        <p14:creationId xmlns:p14="http://schemas.microsoft.com/office/powerpoint/2010/main" val="22452105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4"/>
          <p:cNvSpPr>
            <a:spLocks noGrp="1" noChangeArrowheads="1"/>
          </p:cNvSpPr>
          <p:nvPr>
            <p:ph type="dt" sz="half" idx="10"/>
          </p:nvPr>
        </p:nvSpPr>
        <p:spPr>
          <a:ln/>
        </p:spPr>
        <p:txBody>
          <a:bodyPr/>
          <a:lstStyle>
            <a:lvl1pPr>
              <a:defRPr/>
            </a:lvl1pPr>
          </a:lstStyle>
          <a:p>
            <a:pPr>
              <a:defRPr/>
            </a:pPr>
            <a:endParaRPr lang="en-US"/>
          </a:p>
        </p:txBody>
      </p:sp>
      <p:sp>
        <p:nvSpPr>
          <p:cNvPr id="4" name="Rectangle 25"/>
          <p:cNvSpPr>
            <a:spLocks noGrp="1" noChangeArrowheads="1"/>
          </p:cNvSpPr>
          <p:nvPr>
            <p:ph type="ftr" sz="quarter" idx="11"/>
          </p:nvPr>
        </p:nvSpPr>
        <p:spPr>
          <a:ln/>
        </p:spPr>
        <p:txBody>
          <a:bodyPr/>
          <a:lstStyle>
            <a:lvl1pPr>
              <a:defRPr/>
            </a:lvl1pPr>
          </a:lstStyle>
          <a:p>
            <a:pPr>
              <a:defRPr/>
            </a:pPr>
            <a:endParaRPr lang="en-US"/>
          </a:p>
        </p:txBody>
      </p:sp>
      <p:sp>
        <p:nvSpPr>
          <p:cNvPr id="5" name="Rectangle 26"/>
          <p:cNvSpPr>
            <a:spLocks noGrp="1" noChangeArrowheads="1"/>
          </p:cNvSpPr>
          <p:nvPr>
            <p:ph type="sldNum" sz="quarter" idx="12"/>
          </p:nvPr>
        </p:nvSpPr>
        <p:spPr>
          <a:ln/>
        </p:spPr>
        <p:txBody>
          <a:bodyPr/>
          <a:lstStyle>
            <a:lvl1pPr>
              <a:defRPr/>
            </a:lvl1pPr>
          </a:lstStyle>
          <a:p>
            <a:pPr>
              <a:defRPr/>
            </a:pPr>
            <a:fld id="{33E66C12-699C-4FDF-99B4-7580505A25D2}" type="slidenum">
              <a:rPr lang="en-US"/>
              <a:pPr>
                <a:defRPr/>
              </a:pPr>
              <a:t>‹#›</a:t>
            </a:fld>
            <a:endParaRPr lang="en-US"/>
          </a:p>
        </p:txBody>
      </p:sp>
    </p:spTree>
    <p:extLst>
      <p:ext uri="{BB962C8B-B14F-4D97-AF65-F5344CB8AC3E}">
        <p14:creationId xmlns:p14="http://schemas.microsoft.com/office/powerpoint/2010/main" val="8559533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a:p>
        </p:txBody>
      </p:sp>
      <p:sp>
        <p:nvSpPr>
          <p:cNvPr id="3" name="Rectangle 25"/>
          <p:cNvSpPr>
            <a:spLocks noGrp="1" noChangeArrowheads="1"/>
          </p:cNvSpPr>
          <p:nvPr>
            <p:ph type="ftr" sz="quarter" idx="11"/>
          </p:nvPr>
        </p:nvSpPr>
        <p:spPr>
          <a:ln/>
        </p:spPr>
        <p:txBody>
          <a:bodyPr/>
          <a:lstStyle>
            <a:lvl1pPr>
              <a:defRPr/>
            </a:lvl1pPr>
          </a:lstStyle>
          <a:p>
            <a:pPr>
              <a:defRPr/>
            </a:pPr>
            <a:endParaRPr lang="en-US"/>
          </a:p>
        </p:txBody>
      </p:sp>
      <p:sp>
        <p:nvSpPr>
          <p:cNvPr id="4" name="Rectangle 26"/>
          <p:cNvSpPr>
            <a:spLocks noGrp="1" noChangeArrowheads="1"/>
          </p:cNvSpPr>
          <p:nvPr>
            <p:ph type="sldNum" sz="quarter" idx="12"/>
          </p:nvPr>
        </p:nvSpPr>
        <p:spPr>
          <a:ln/>
        </p:spPr>
        <p:txBody>
          <a:bodyPr/>
          <a:lstStyle>
            <a:lvl1pPr>
              <a:defRPr/>
            </a:lvl1pPr>
          </a:lstStyle>
          <a:p>
            <a:pPr>
              <a:defRPr/>
            </a:pPr>
            <a:fld id="{97F8285C-BDAB-4FB0-8851-D1D2E98AD844}" type="slidenum">
              <a:rPr lang="en-US"/>
              <a:pPr>
                <a:defRPr/>
              </a:pPr>
              <a:t>‹#›</a:t>
            </a:fld>
            <a:endParaRPr lang="en-US"/>
          </a:p>
        </p:txBody>
      </p:sp>
    </p:spTree>
    <p:extLst>
      <p:ext uri="{BB962C8B-B14F-4D97-AF65-F5344CB8AC3E}">
        <p14:creationId xmlns:p14="http://schemas.microsoft.com/office/powerpoint/2010/main" val="25953037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a:p>
        </p:txBody>
      </p:sp>
      <p:sp>
        <p:nvSpPr>
          <p:cNvPr id="6" name="Rectangle 25"/>
          <p:cNvSpPr>
            <a:spLocks noGrp="1" noChangeArrowheads="1"/>
          </p:cNvSpPr>
          <p:nvPr>
            <p:ph type="ftr" sz="quarter" idx="11"/>
          </p:nvPr>
        </p:nvSpPr>
        <p:spPr>
          <a:ln/>
        </p:spPr>
        <p:txBody>
          <a:bodyPr/>
          <a:lstStyle>
            <a:lvl1pPr>
              <a:defRPr/>
            </a:lvl1pPr>
          </a:lstStyle>
          <a:p>
            <a:pPr>
              <a:defRPr/>
            </a:pPr>
            <a:endParaRPr lang="en-US"/>
          </a:p>
        </p:txBody>
      </p:sp>
      <p:sp>
        <p:nvSpPr>
          <p:cNvPr id="7" name="Rectangle 26"/>
          <p:cNvSpPr>
            <a:spLocks noGrp="1" noChangeArrowheads="1"/>
          </p:cNvSpPr>
          <p:nvPr>
            <p:ph type="sldNum" sz="quarter" idx="12"/>
          </p:nvPr>
        </p:nvSpPr>
        <p:spPr>
          <a:ln/>
        </p:spPr>
        <p:txBody>
          <a:bodyPr/>
          <a:lstStyle>
            <a:lvl1pPr>
              <a:defRPr/>
            </a:lvl1pPr>
          </a:lstStyle>
          <a:p>
            <a:pPr>
              <a:defRPr/>
            </a:pPr>
            <a:fld id="{772884A4-5C24-44AA-B771-624A955DA2E4}" type="slidenum">
              <a:rPr lang="en-US"/>
              <a:pPr>
                <a:defRPr/>
              </a:pPr>
              <a:t>‹#›</a:t>
            </a:fld>
            <a:endParaRPr lang="en-US"/>
          </a:p>
        </p:txBody>
      </p:sp>
    </p:spTree>
    <p:extLst>
      <p:ext uri="{BB962C8B-B14F-4D97-AF65-F5344CB8AC3E}">
        <p14:creationId xmlns:p14="http://schemas.microsoft.com/office/powerpoint/2010/main" val="1157385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a:p>
        </p:txBody>
      </p:sp>
      <p:sp>
        <p:nvSpPr>
          <p:cNvPr id="6" name="Rectangle 25"/>
          <p:cNvSpPr>
            <a:spLocks noGrp="1" noChangeArrowheads="1"/>
          </p:cNvSpPr>
          <p:nvPr>
            <p:ph type="ftr" sz="quarter" idx="11"/>
          </p:nvPr>
        </p:nvSpPr>
        <p:spPr>
          <a:ln/>
        </p:spPr>
        <p:txBody>
          <a:bodyPr/>
          <a:lstStyle>
            <a:lvl1pPr>
              <a:defRPr/>
            </a:lvl1pPr>
          </a:lstStyle>
          <a:p>
            <a:pPr>
              <a:defRPr/>
            </a:pPr>
            <a:endParaRPr lang="en-US"/>
          </a:p>
        </p:txBody>
      </p:sp>
      <p:sp>
        <p:nvSpPr>
          <p:cNvPr id="7" name="Rectangle 26"/>
          <p:cNvSpPr>
            <a:spLocks noGrp="1" noChangeArrowheads="1"/>
          </p:cNvSpPr>
          <p:nvPr>
            <p:ph type="sldNum" sz="quarter" idx="12"/>
          </p:nvPr>
        </p:nvSpPr>
        <p:spPr>
          <a:ln/>
        </p:spPr>
        <p:txBody>
          <a:bodyPr/>
          <a:lstStyle>
            <a:lvl1pPr>
              <a:defRPr/>
            </a:lvl1pPr>
          </a:lstStyle>
          <a:p>
            <a:pPr>
              <a:defRPr/>
            </a:pPr>
            <a:fld id="{8B1B33E3-A5D5-49DE-8C1D-4569E138E64A}" type="slidenum">
              <a:rPr lang="en-US"/>
              <a:pPr>
                <a:defRPr/>
              </a:pPr>
              <a:t>‹#›</a:t>
            </a:fld>
            <a:endParaRPr lang="en-US"/>
          </a:p>
        </p:txBody>
      </p:sp>
    </p:spTree>
    <p:extLst>
      <p:ext uri="{BB962C8B-B14F-4D97-AF65-F5344CB8AC3E}">
        <p14:creationId xmlns:p14="http://schemas.microsoft.com/office/powerpoint/2010/main" val="9513770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44000" cy="6858000"/>
            <a:chOff x="0" y="0"/>
            <a:chExt cx="5760" cy="4320"/>
          </a:xfrm>
        </p:grpSpPr>
        <p:sp>
          <p:nvSpPr>
            <p:cNvPr id="1049" name="Freeform 3"/>
            <p:cNvSpPr>
              <a:spLocks/>
            </p:cNvSpPr>
            <p:nvPr/>
          </p:nvSpPr>
          <p:spPr bwMode="hidden">
            <a:xfrm>
              <a:off x="0" y="3072"/>
              <a:ext cx="5760" cy="1248"/>
            </a:xfrm>
            <a:custGeom>
              <a:avLst/>
              <a:gdLst>
                <a:gd name="T0" fmla="*/ 5760 w 6027"/>
                <a:gd name="T1" fmla="*/ 1248 h 2296"/>
                <a:gd name="T2" fmla="*/ 0 w 6027"/>
                <a:gd name="T3" fmla="*/ 1248 h 2296"/>
                <a:gd name="T4" fmla="*/ 0 w 6027"/>
                <a:gd name="T5" fmla="*/ 0 h 2296"/>
                <a:gd name="T6" fmla="*/ 5760 w 6027"/>
                <a:gd name="T7" fmla="*/ 0 h 2296"/>
                <a:gd name="T8" fmla="*/ 5760 w 6027"/>
                <a:gd name="T9" fmla="*/ 1248 h 2296"/>
                <a:gd name="T10" fmla="*/ 5760 w 6027"/>
                <a:gd name="T11" fmla="*/ 1248 h 22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48" name="Freeform 4"/>
            <p:cNvSpPr>
              <a:spLocks/>
            </p:cNvSpPr>
            <p:nvPr/>
          </p:nvSpPr>
          <p:spPr bwMode="hidden">
            <a:xfrm>
              <a:off x="0" y="0"/>
              <a:ext cx="5760" cy="3072"/>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grpSp>
      <p:sp>
        <p:nvSpPr>
          <p:cNvPr id="1027" name="Freeform 5"/>
          <p:cNvSpPr>
            <a:spLocks/>
          </p:cNvSpPr>
          <p:nvPr/>
        </p:nvSpPr>
        <p:spPr bwMode="hidden">
          <a:xfrm>
            <a:off x="6248400" y="6262688"/>
            <a:ext cx="2895600" cy="609600"/>
          </a:xfrm>
          <a:custGeom>
            <a:avLst/>
            <a:gdLst>
              <a:gd name="T0" fmla="*/ 2895600 w 5748"/>
              <a:gd name="T1" fmla="*/ 609600 h 246"/>
              <a:gd name="T2" fmla="*/ 0 w 5748"/>
              <a:gd name="T3" fmla="*/ 609600 h 246"/>
              <a:gd name="T4" fmla="*/ 0 w 5748"/>
              <a:gd name="T5" fmla="*/ 0 h 246"/>
              <a:gd name="T6" fmla="*/ 2895600 w 5748"/>
              <a:gd name="T7" fmla="*/ 0 h 246"/>
              <a:gd name="T8" fmla="*/ 2895600 w 5748"/>
              <a:gd name="T9" fmla="*/ 609600 h 246"/>
              <a:gd name="T10" fmla="*/ 2895600 w 5748"/>
              <a:gd name="T11" fmla="*/ 609600 h 2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028" name="Group 6"/>
          <p:cNvGrpSpPr>
            <a:grpSpLocks/>
          </p:cNvGrpSpPr>
          <p:nvPr/>
        </p:nvGrpSpPr>
        <p:grpSpPr bwMode="auto">
          <a:xfrm>
            <a:off x="0" y="6019800"/>
            <a:ext cx="7848600" cy="857250"/>
            <a:chOff x="0" y="3792"/>
            <a:chExt cx="4944" cy="540"/>
          </a:xfrm>
        </p:grpSpPr>
        <p:sp>
          <p:nvSpPr>
            <p:cNvPr id="6151" name="Freeform 7"/>
            <p:cNvSpPr>
              <a:spLocks/>
            </p:cNvSpPr>
            <p:nvPr userDrawn="1"/>
          </p:nvSpPr>
          <p:spPr bwMode="ltGray">
            <a:xfrm>
              <a:off x="1488" y="3792"/>
              <a:ext cx="3240" cy="536"/>
            </a:xfrm>
            <a:custGeom>
              <a:avLst/>
              <a:gdLst>
                <a:gd name="T0" fmla="*/ 3132 w 3240"/>
                <a:gd name="T1" fmla="*/ 469 h 536"/>
                <a:gd name="T2" fmla="*/ 2995 w 3240"/>
                <a:gd name="T3" fmla="*/ 395 h 536"/>
                <a:gd name="T4" fmla="*/ 2911 w 3240"/>
                <a:gd name="T5" fmla="*/ 375 h 536"/>
                <a:gd name="T6" fmla="*/ 2678 w 3240"/>
                <a:gd name="T7" fmla="*/ 228 h 536"/>
                <a:gd name="T8" fmla="*/ 2553 w 3240"/>
                <a:gd name="T9" fmla="*/ 74 h 536"/>
                <a:gd name="T10" fmla="*/ 2457 w 3240"/>
                <a:gd name="T11" fmla="*/ 7 h 536"/>
                <a:gd name="T12" fmla="*/ 2403 w 3240"/>
                <a:gd name="T13" fmla="*/ 47 h 536"/>
                <a:gd name="T14" fmla="*/ 2289 w 3240"/>
                <a:gd name="T15" fmla="*/ 74 h 536"/>
                <a:gd name="T16" fmla="*/ 2134 w 3240"/>
                <a:gd name="T17" fmla="*/ 74 h 536"/>
                <a:gd name="T18" fmla="*/ 2044 w 3240"/>
                <a:gd name="T19" fmla="*/ 128 h 536"/>
                <a:gd name="T20" fmla="*/ 1775 w 3240"/>
                <a:gd name="T21" fmla="*/ 222 h 536"/>
                <a:gd name="T22" fmla="*/ 1602 w 3240"/>
                <a:gd name="T23" fmla="*/ 181 h 536"/>
                <a:gd name="T24" fmla="*/ 1560 w 3240"/>
                <a:gd name="T25" fmla="*/ 101 h 536"/>
                <a:gd name="T26" fmla="*/ 1542 w 3240"/>
                <a:gd name="T27" fmla="*/ 87 h 536"/>
                <a:gd name="T28" fmla="*/ 1446 w 3240"/>
                <a:gd name="T29" fmla="*/ 60 h 536"/>
                <a:gd name="T30" fmla="*/ 1375 w 3240"/>
                <a:gd name="T31" fmla="*/ 74 h 536"/>
                <a:gd name="T32" fmla="*/ 1309 w 3240"/>
                <a:gd name="T33" fmla="*/ 87 h 536"/>
                <a:gd name="T34" fmla="*/ 1243 w 3240"/>
                <a:gd name="T35" fmla="*/ 13 h 536"/>
                <a:gd name="T36" fmla="*/ 1225 w 3240"/>
                <a:gd name="T37" fmla="*/ 0 h 536"/>
                <a:gd name="T38" fmla="*/ 1189 w 3240"/>
                <a:gd name="T39" fmla="*/ 0 h 536"/>
                <a:gd name="T40" fmla="*/ 1106 w 3240"/>
                <a:gd name="T41" fmla="*/ 34 h 536"/>
                <a:gd name="T42" fmla="*/ 1106 w 3240"/>
                <a:gd name="T43" fmla="*/ 34 h 536"/>
                <a:gd name="T44" fmla="*/ 1094 w 3240"/>
                <a:gd name="T45" fmla="*/ 40 h 536"/>
                <a:gd name="T46" fmla="*/ 1070 w 3240"/>
                <a:gd name="T47" fmla="*/ 54 h 536"/>
                <a:gd name="T48" fmla="*/ 1034 w 3240"/>
                <a:gd name="T49" fmla="*/ 74 h 536"/>
                <a:gd name="T50" fmla="*/ 1004 w 3240"/>
                <a:gd name="T51" fmla="*/ 74 h 536"/>
                <a:gd name="T52" fmla="*/ 986 w 3240"/>
                <a:gd name="T53" fmla="*/ 74 h 536"/>
                <a:gd name="T54" fmla="*/ 956 w 3240"/>
                <a:gd name="T55" fmla="*/ 81 h 536"/>
                <a:gd name="T56" fmla="*/ 920 w 3240"/>
                <a:gd name="T57" fmla="*/ 94 h 536"/>
                <a:gd name="T58" fmla="*/ 884 w 3240"/>
                <a:gd name="T59" fmla="*/ 107 h 536"/>
                <a:gd name="T60" fmla="*/ 843 w 3240"/>
                <a:gd name="T61" fmla="*/ 128 h 536"/>
                <a:gd name="T62" fmla="*/ 813 w 3240"/>
                <a:gd name="T63" fmla="*/ 141 h 536"/>
                <a:gd name="T64" fmla="*/ 789 w 3240"/>
                <a:gd name="T65" fmla="*/ 148 h 536"/>
                <a:gd name="T66" fmla="*/ 783 w 3240"/>
                <a:gd name="T67" fmla="*/ 154 h 536"/>
                <a:gd name="T68" fmla="*/ 556 w 3240"/>
                <a:gd name="T69" fmla="*/ 228 h 536"/>
                <a:gd name="T70" fmla="*/ 394 w 3240"/>
                <a:gd name="T71" fmla="*/ 294 h 536"/>
                <a:gd name="T72" fmla="*/ 107 w 3240"/>
                <a:gd name="T73" fmla="*/ 462 h 536"/>
                <a:gd name="T74" fmla="*/ 0 w 3240"/>
                <a:gd name="T75" fmla="*/ 536 h 536"/>
                <a:gd name="T76" fmla="*/ 3240 w 3240"/>
                <a:gd name="T77" fmla="*/ 536 h 536"/>
                <a:gd name="T78" fmla="*/ 3132 w 3240"/>
                <a:gd name="T79" fmla="*/ 469 h 536"/>
                <a:gd name="T80" fmla="*/ 3132 w 3240"/>
                <a:gd name="T81" fmla="*/ 469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grpSp>
          <p:nvGrpSpPr>
            <p:cNvPr id="1042" name="Group 8"/>
            <p:cNvGrpSpPr>
              <a:grpSpLocks/>
            </p:cNvGrpSpPr>
            <p:nvPr userDrawn="1"/>
          </p:nvGrpSpPr>
          <p:grpSpPr bwMode="auto">
            <a:xfrm>
              <a:off x="2486" y="3792"/>
              <a:ext cx="2458" cy="540"/>
              <a:chOff x="2486" y="3792"/>
              <a:chExt cx="2458" cy="540"/>
            </a:xfrm>
          </p:grpSpPr>
          <p:sp>
            <p:nvSpPr>
              <p:cNvPr id="1044" name="Freeform 9"/>
              <p:cNvSpPr>
                <a:spLocks/>
              </p:cNvSpPr>
              <p:nvPr userDrawn="1"/>
            </p:nvSpPr>
            <p:spPr bwMode="ltGray">
              <a:xfrm>
                <a:off x="3948" y="3799"/>
                <a:ext cx="996" cy="533"/>
              </a:xfrm>
              <a:custGeom>
                <a:avLst/>
                <a:gdLst>
                  <a:gd name="T0" fmla="*/ 636 w 996"/>
                  <a:gd name="T1" fmla="*/ 373 h 533"/>
                  <a:gd name="T2" fmla="*/ 495 w 996"/>
                  <a:gd name="T3" fmla="*/ 370 h 533"/>
                  <a:gd name="T4" fmla="*/ 280 w 996"/>
                  <a:gd name="T5" fmla="*/ 249 h 533"/>
                  <a:gd name="T6" fmla="*/ 127 w 996"/>
                  <a:gd name="T7" fmla="*/ 66 h 533"/>
                  <a:gd name="T8" fmla="*/ 0 w 996"/>
                  <a:gd name="T9" fmla="*/ 0 h 533"/>
                  <a:gd name="T10" fmla="*/ 22 w 996"/>
                  <a:gd name="T11" fmla="*/ 26 h 533"/>
                  <a:gd name="T12" fmla="*/ 0 w 996"/>
                  <a:gd name="T13" fmla="*/ 65 h 533"/>
                  <a:gd name="T14" fmla="*/ 30 w 996"/>
                  <a:gd name="T15" fmla="*/ 119 h 533"/>
                  <a:gd name="T16" fmla="*/ 75 w 996"/>
                  <a:gd name="T17" fmla="*/ 243 h 533"/>
                  <a:gd name="T18" fmla="*/ 45 w 996"/>
                  <a:gd name="T19" fmla="*/ 422 h 533"/>
                  <a:gd name="T20" fmla="*/ 200 w 996"/>
                  <a:gd name="T21" fmla="*/ 329 h 533"/>
                  <a:gd name="T22" fmla="*/ 612 w 996"/>
                  <a:gd name="T23" fmla="*/ 533 h 533"/>
                  <a:gd name="T24" fmla="*/ 996 w 996"/>
                  <a:gd name="T25" fmla="*/ 529 h 533"/>
                  <a:gd name="T26" fmla="*/ 828 w 996"/>
                  <a:gd name="T27" fmla="*/ 473 h 533"/>
                  <a:gd name="T28" fmla="*/ 636 w 996"/>
                  <a:gd name="T29" fmla="*/ 373 h 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5" name="Freeform 10"/>
              <p:cNvSpPr>
                <a:spLocks/>
              </p:cNvSpPr>
              <p:nvPr userDrawn="1"/>
            </p:nvSpPr>
            <p:spPr bwMode="ltGray">
              <a:xfrm>
                <a:off x="2677" y="3792"/>
                <a:ext cx="186" cy="395"/>
              </a:xfrm>
              <a:custGeom>
                <a:avLst/>
                <a:gdLst>
                  <a:gd name="T0" fmla="*/ 36 w 186"/>
                  <a:gd name="T1" fmla="*/ 0 h 353"/>
                  <a:gd name="T2" fmla="*/ 54 w 186"/>
                  <a:gd name="T3" fmla="*/ 20 h 353"/>
                  <a:gd name="T4" fmla="*/ 24 w 186"/>
                  <a:gd name="T5" fmla="*/ 34 h 353"/>
                  <a:gd name="T6" fmla="*/ 18 w 186"/>
                  <a:gd name="T7" fmla="*/ 74 h 353"/>
                  <a:gd name="T8" fmla="*/ 42 w 186"/>
                  <a:gd name="T9" fmla="*/ 128 h 353"/>
                  <a:gd name="T10" fmla="*/ 48 w 186"/>
                  <a:gd name="T11" fmla="*/ 181 h 353"/>
                  <a:gd name="T12" fmla="*/ 0 w 186"/>
                  <a:gd name="T13" fmla="*/ 395 h 353"/>
                  <a:gd name="T14" fmla="*/ 54 w 186"/>
                  <a:gd name="T15" fmla="*/ 261 h 353"/>
                  <a:gd name="T16" fmla="*/ 84 w 186"/>
                  <a:gd name="T17" fmla="*/ 242 h 353"/>
                  <a:gd name="T18" fmla="*/ 126 w 186"/>
                  <a:gd name="T19" fmla="*/ 141 h 353"/>
                  <a:gd name="T20" fmla="*/ 144 w 186"/>
                  <a:gd name="T21" fmla="*/ 134 h 353"/>
                  <a:gd name="T22" fmla="*/ 144 w 186"/>
                  <a:gd name="T23" fmla="*/ 101 h 353"/>
                  <a:gd name="T24" fmla="*/ 186 w 186"/>
                  <a:gd name="T25" fmla="*/ 74 h 353"/>
                  <a:gd name="T26" fmla="*/ 162 w 186"/>
                  <a:gd name="T27" fmla="*/ 67 h 353"/>
                  <a:gd name="T28" fmla="*/ 36 w 186"/>
                  <a:gd name="T29" fmla="*/ 0 h 353"/>
                  <a:gd name="T30" fmla="*/ 36 w 186"/>
                  <a:gd name="T31" fmla="*/ 0 h 3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6" name="Freeform 11"/>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7" name="Freeform 12"/>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7 h 66"/>
                  <a:gd name="T8" fmla="*/ 6 w 155"/>
                  <a:gd name="T9" fmla="*/ 20 h 66"/>
                  <a:gd name="T10" fmla="*/ 0 w 155"/>
                  <a:gd name="T11" fmla="*/ 27 h 66"/>
                  <a:gd name="T12" fmla="*/ 78 w 155"/>
                  <a:gd name="T13" fmla="*/ 67 h 66"/>
                  <a:gd name="T14" fmla="*/ 96 w 155"/>
                  <a:gd name="T15" fmla="*/ 47 h 66"/>
                  <a:gd name="T16" fmla="*/ 155 w 155"/>
                  <a:gd name="T17" fmla="*/ 74 h 66"/>
                  <a:gd name="T18" fmla="*/ 126 w 155"/>
                  <a:gd name="T19" fmla="*/ 27 h 66"/>
                  <a:gd name="T20" fmla="*/ 149 w 155"/>
                  <a:gd name="T21" fmla="*/ 0 h 66"/>
                  <a:gd name="T22" fmla="*/ 114 w 155"/>
                  <a:gd name="T23" fmla="*/ 0 h 66"/>
                  <a:gd name="T24" fmla="*/ 114 w 155"/>
                  <a:gd name="T25" fmla="*/ 0 h 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8" name="Freeform 13"/>
              <p:cNvSpPr>
                <a:spLocks/>
              </p:cNvSpPr>
              <p:nvPr userDrawn="1"/>
            </p:nvSpPr>
            <p:spPr bwMode="ltGray">
              <a:xfrm>
                <a:off x="2486" y="3859"/>
                <a:ext cx="42" cy="81"/>
              </a:xfrm>
              <a:custGeom>
                <a:avLst/>
                <a:gdLst>
                  <a:gd name="T0" fmla="*/ 6 w 42"/>
                  <a:gd name="T1" fmla="*/ 41 h 72"/>
                  <a:gd name="T2" fmla="*/ 0 w 42"/>
                  <a:gd name="T3" fmla="*/ 20 h 72"/>
                  <a:gd name="T4" fmla="*/ 12 w 42"/>
                  <a:gd name="T5" fmla="*/ 7 h 72"/>
                  <a:gd name="T6" fmla="*/ 0 w 42"/>
                  <a:gd name="T7" fmla="*/ 7 h 72"/>
                  <a:gd name="T8" fmla="*/ 12 w 42"/>
                  <a:gd name="T9" fmla="*/ 7 h 72"/>
                  <a:gd name="T10" fmla="*/ 24 w 42"/>
                  <a:gd name="T11" fmla="*/ 7 h 72"/>
                  <a:gd name="T12" fmla="*/ 36 w 42"/>
                  <a:gd name="T13" fmla="*/ 7 h 72"/>
                  <a:gd name="T14" fmla="*/ 42 w 42"/>
                  <a:gd name="T15" fmla="*/ 0 h 72"/>
                  <a:gd name="T16" fmla="*/ 30 w 42"/>
                  <a:gd name="T17" fmla="*/ 20 h 72"/>
                  <a:gd name="T18" fmla="*/ 42 w 42"/>
                  <a:gd name="T19" fmla="*/ 54 h 72"/>
                  <a:gd name="T20" fmla="*/ 12 w 42"/>
                  <a:gd name="T21" fmla="*/ 81 h 72"/>
                  <a:gd name="T22" fmla="*/ 6 w 42"/>
                  <a:gd name="T23" fmla="*/ 41 h 72"/>
                  <a:gd name="T24" fmla="*/ 6 w 42"/>
                  <a:gd name="T25" fmla="*/ 41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6158" name="Freeform 14"/>
            <p:cNvSpPr>
              <a:spLocks/>
            </p:cNvSpPr>
            <p:nvPr userDrawn="1"/>
          </p:nvSpPr>
          <p:spPr bwMode="ltGray">
            <a:xfrm>
              <a:off x="0" y="3792"/>
              <a:ext cx="3976" cy="535"/>
            </a:xfrm>
            <a:custGeom>
              <a:avLst/>
              <a:gdLst>
                <a:gd name="T0" fmla="*/ 3976 w 3976"/>
                <a:gd name="T1" fmla="*/ 527 h 527"/>
                <a:gd name="T2" fmla="*/ 3970 w 3976"/>
                <a:gd name="T3" fmla="*/ 527 h 527"/>
                <a:gd name="T4" fmla="*/ 3844 w 3976"/>
                <a:gd name="T5" fmla="*/ 509 h 527"/>
                <a:gd name="T6" fmla="*/ 2487 w 3976"/>
                <a:gd name="T7" fmla="*/ 305 h 527"/>
                <a:gd name="T8" fmla="*/ 2039 w 3976"/>
                <a:gd name="T9" fmla="*/ 36 h 527"/>
                <a:gd name="T10" fmla="*/ 1907 w 3976"/>
                <a:gd name="T11" fmla="*/ 24 h 527"/>
                <a:gd name="T12" fmla="*/ 1883 w 3976"/>
                <a:gd name="T13" fmla="*/ 54 h 527"/>
                <a:gd name="T14" fmla="*/ 1859 w 3976"/>
                <a:gd name="T15" fmla="*/ 54 h 527"/>
                <a:gd name="T16" fmla="*/ 1830 w 3976"/>
                <a:gd name="T17" fmla="*/ 30 h 527"/>
                <a:gd name="T18" fmla="*/ 1704 w 3976"/>
                <a:gd name="T19" fmla="*/ 102 h 527"/>
                <a:gd name="T20" fmla="*/ 1608 w 3976"/>
                <a:gd name="T21" fmla="*/ 126 h 527"/>
                <a:gd name="T22" fmla="*/ 1561 w 3976"/>
                <a:gd name="T23" fmla="*/ 132 h 527"/>
                <a:gd name="T24" fmla="*/ 1495 w 3976"/>
                <a:gd name="T25" fmla="*/ 102 h 527"/>
                <a:gd name="T26" fmla="*/ 1357 w 3976"/>
                <a:gd name="T27" fmla="*/ 126 h 527"/>
                <a:gd name="T28" fmla="*/ 1285 w 3976"/>
                <a:gd name="T29" fmla="*/ 24 h 527"/>
                <a:gd name="T30" fmla="*/ 1280 w 3976"/>
                <a:gd name="T31" fmla="*/ 18 h 527"/>
                <a:gd name="T32" fmla="*/ 1262 w 3976"/>
                <a:gd name="T33" fmla="*/ 12 h 527"/>
                <a:gd name="T34" fmla="*/ 1238 w 3976"/>
                <a:gd name="T35" fmla="*/ 6 h 527"/>
                <a:gd name="T36" fmla="*/ 1220 w 3976"/>
                <a:gd name="T37" fmla="*/ 0 h 527"/>
                <a:gd name="T38" fmla="*/ 1196 w 3976"/>
                <a:gd name="T39" fmla="*/ 0 h 527"/>
                <a:gd name="T40" fmla="*/ 1166 w 3976"/>
                <a:gd name="T41" fmla="*/ 0 h 527"/>
                <a:gd name="T42" fmla="*/ 1142 w 3976"/>
                <a:gd name="T43" fmla="*/ 0 h 527"/>
                <a:gd name="T44" fmla="*/ 1136 w 3976"/>
                <a:gd name="T45" fmla="*/ 0 h 527"/>
                <a:gd name="T46" fmla="*/ 1130 w 3976"/>
                <a:gd name="T47" fmla="*/ 0 h 527"/>
                <a:gd name="T48" fmla="*/ 1124 w 3976"/>
                <a:gd name="T49" fmla="*/ 6 h 527"/>
                <a:gd name="T50" fmla="*/ 1118 w 3976"/>
                <a:gd name="T51" fmla="*/ 12 h 527"/>
                <a:gd name="T52" fmla="*/ 1100 w 3976"/>
                <a:gd name="T53" fmla="*/ 18 h 527"/>
                <a:gd name="T54" fmla="*/ 1088 w 3976"/>
                <a:gd name="T55" fmla="*/ 18 h 527"/>
                <a:gd name="T56" fmla="*/ 1070 w 3976"/>
                <a:gd name="T57" fmla="*/ 24 h 527"/>
                <a:gd name="T58" fmla="*/ 1052 w 3976"/>
                <a:gd name="T59" fmla="*/ 30 h 527"/>
                <a:gd name="T60" fmla="*/ 1034 w 3976"/>
                <a:gd name="T61" fmla="*/ 36 h 527"/>
                <a:gd name="T62" fmla="*/ 1028 w 3976"/>
                <a:gd name="T63" fmla="*/ 42 h 527"/>
                <a:gd name="T64" fmla="*/ 969 w 3976"/>
                <a:gd name="T65" fmla="*/ 60 h 527"/>
                <a:gd name="T66" fmla="*/ 921 w 3976"/>
                <a:gd name="T67" fmla="*/ 72 h 527"/>
                <a:gd name="T68" fmla="*/ 855 w 3976"/>
                <a:gd name="T69" fmla="*/ 48 h 527"/>
                <a:gd name="T70" fmla="*/ 825 w 3976"/>
                <a:gd name="T71" fmla="*/ 48 h 527"/>
                <a:gd name="T72" fmla="*/ 759 w 3976"/>
                <a:gd name="T73" fmla="*/ 72 h 527"/>
                <a:gd name="T74" fmla="*/ 735 w 3976"/>
                <a:gd name="T75" fmla="*/ 72 h 527"/>
                <a:gd name="T76" fmla="*/ 706 w 3976"/>
                <a:gd name="T77" fmla="*/ 60 h 527"/>
                <a:gd name="T78" fmla="*/ 640 w 3976"/>
                <a:gd name="T79" fmla="*/ 60 h 527"/>
                <a:gd name="T80" fmla="*/ 544 w 3976"/>
                <a:gd name="T81" fmla="*/ 72 h 527"/>
                <a:gd name="T82" fmla="*/ 389 w 3976"/>
                <a:gd name="T83" fmla="*/ 18 h 527"/>
                <a:gd name="T84" fmla="*/ 323 w 3976"/>
                <a:gd name="T85" fmla="*/ 60 h 527"/>
                <a:gd name="T86" fmla="*/ 317 w 3976"/>
                <a:gd name="T87" fmla="*/ 60 h 527"/>
                <a:gd name="T88" fmla="*/ 305 w 3976"/>
                <a:gd name="T89" fmla="*/ 72 h 527"/>
                <a:gd name="T90" fmla="*/ 287 w 3976"/>
                <a:gd name="T91" fmla="*/ 78 h 527"/>
                <a:gd name="T92" fmla="*/ 263 w 3976"/>
                <a:gd name="T93" fmla="*/ 90 h 527"/>
                <a:gd name="T94" fmla="*/ 203 w 3976"/>
                <a:gd name="T95" fmla="*/ 120 h 527"/>
                <a:gd name="T96" fmla="*/ 149 w 3976"/>
                <a:gd name="T97" fmla="*/ 150 h 527"/>
                <a:gd name="T98" fmla="*/ 78 w 3976"/>
                <a:gd name="T99" fmla="*/ 168 h 527"/>
                <a:gd name="T100" fmla="*/ 0 w 3976"/>
                <a:gd name="T101" fmla="*/ 180 h 527"/>
                <a:gd name="T102" fmla="*/ 0 w 3976"/>
                <a:gd name="T103" fmla="*/ 527 h 527"/>
                <a:gd name="T104" fmla="*/ 1010 w 3976"/>
                <a:gd name="T105" fmla="*/ 527 h 527"/>
                <a:gd name="T106" fmla="*/ 3725 w 3976"/>
                <a:gd name="T107" fmla="*/ 527 h 527"/>
                <a:gd name="T108" fmla="*/ 3976 w 3976"/>
                <a:gd name="T109" fmla="*/ 527 h 527"/>
                <a:gd name="T110" fmla="*/ 3976 w 3976"/>
                <a:gd name="T111" fmla="*/ 52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grpSp>
      <p:grpSp>
        <p:nvGrpSpPr>
          <p:cNvPr id="1029" name="Group 15"/>
          <p:cNvGrpSpPr>
            <a:grpSpLocks/>
          </p:cNvGrpSpPr>
          <p:nvPr/>
        </p:nvGrpSpPr>
        <p:grpSpPr bwMode="auto">
          <a:xfrm>
            <a:off x="627063" y="6021388"/>
            <a:ext cx="5684837" cy="849312"/>
            <a:chOff x="395" y="3793"/>
            <a:chExt cx="3581" cy="535"/>
          </a:xfrm>
        </p:grpSpPr>
        <p:sp>
          <p:nvSpPr>
            <p:cNvPr id="1035" name="Freeform 16"/>
            <p:cNvSpPr>
              <a:spLocks/>
            </p:cNvSpPr>
            <p:nvPr/>
          </p:nvSpPr>
          <p:spPr bwMode="auto">
            <a:xfrm>
              <a:off x="1196" y="3793"/>
              <a:ext cx="365" cy="291"/>
            </a:xfrm>
            <a:custGeom>
              <a:avLst/>
              <a:gdLst>
                <a:gd name="T0" fmla="*/ 24 w 365"/>
                <a:gd name="T1" fmla="*/ 24 h 287"/>
                <a:gd name="T2" fmla="*/ 0 w 365"/>
                <a:gd name="T3" fmla="*/ 61 h 287"/>
                <a:gd name="T4" fmla="*/ 66 w 365"/>
                <a:gd name="T5" fmla="*/ 110 h 287"/>
                <a:gd name="T6" fmla="*/ 143 w 365"/>
                <a:gd name="T7" fmla="*/ 183 h 287"/>
                <a:gd name="T8" fmla="*/ 191 w 365"/>
                <a:gd name="T9" fmla="*/ 170 h 287"/>
                <a:gd name="T10" fmla="*/ 341 w 365"/>
                <a:gd name="T11" fmla="*/ 291 h 287"/>
                <a:gd name="T12" fmla="*/ 305 w 365"/>
                <a:gd name="T13" fmla="*/ 176 h 287"/>
                <a:gd name="T14" fmla="*/ 365 w 365"/>
                <a:gd name="T15" fmla="*/ 134 h 287"/>
                <a:gd name="T16" fmla="*/ 359 w 365"/>
                <a:gd name="T17" fmla="*/ 128 h 287"/>
                <a:gd name="T18" fmla="*/ 335 w 365"/>
                <a:gd name="T19" fmla="*/ 116 h 287"/>
                <a:gd name="T20" fmla="*/ 299 w 365"/>
                <a:gd name="T21" fmla="*/ 91 h 287"/>
                <a:gd name="T22" fmla="*/ 257 w 365"/>
                <a:gd name="T23" fmla="*/ 73 h 287"/>
                <a:gd name="T24" fmla="*/ 215 w 365"/>
                <a:gd name="T25" fmla="*/ 55 h 287"/>
                <a:gd name="T26" fmla="*/ 173 w 365"/>
                <a:gd name="T27" fmla="*/ 37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6" name="Freeform 17"/>
            <p:cNvSpPr>
              <a:spLocks/>
            </p:cNvSpPr>
            <p:nvPr/>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7" name="Freeform 18"/>
            <p:cNvSpPr>
              <a:spLocks/>
            </p:cNvSpPr>
            <p:nvPr/>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1 h 60"/>
                <a:gd name="T16" fmla="*/ 65 w 71"/>
                <a:gd name="T17" fmla="*/ 43 h 60"/>
                <a:gd name="T18" fmla="*/ 71 w 71"/>
                <a:gd name="T19" fmla="*/ 55 h 60"/>
                <a:gd name="T20" fmla="*/ 71 w 71"/>
                <a:gd name="T21" fmla="*/ 61 h 60"/>
                <a:gd name="T22" fmla="*/ 59 w 71"/>
                <a:gd name="T23" fmla="*/ 55 h 60"/>
                <a:gd name="T24" fmla="*/ 47 w 71"/>
                <a:gd name="T25" fmla="*/ 43 h 60"/>
                <a:gd name="T26" fmla="*/ 23 w 71"/>
                <a:gd name="T27" fmla="*/ 31 h 60"/>
                <a:gd name="T28" fmla="*/ 23 w 71"/>
                <a:gd name="T29" fmla="*/ 37 h 60"/>
                <a:gd name="T30" fmla="*/ 18 w 71"/>
                <a:gd name="T31" fmla="*/ 43 h 60"/>
                <a:gd name="T32" fmla="*/ 12 w 71"/>
                <a:gd name="T33" fmla="*/ 49 h 60"/>
                <a:gd name="T34" fmla="*/ 6 w 71"/>
                <a:gd name="T35" fmla="*/ 49 h 60"/>
                <a:gd name="T36" fmla="*/ 6 w 71"/>
                <a:gd name="T37" fmla="*/ 49 h 60"/>
                <a:gd name="T38" fmla="*/ 6 w 71"/>
                <a:gd name="T39" fmla="*/ 37 h 60"/>
                <a:gd name="T40" fmla="*/ 0 w 71"/>
                <a:gd name="T41" fmla="*/ 18 h 60"/>
                <a:gd name="T42" fmla="*/ 0 w 71"/>
                <a:gd name="T43" fmla="*/ 18 h 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8" name="Freeform 19"/>
            <p:cNvSpPr>
              <a:spLocks/>
            </p:cNvSpPr>
            <p:nvPr/>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5 h 162"/>
                <a:gd name="T10" fmla="*/ 96 w 161"/>
                <a:gd name="T11" fmla="*/ 61 h 162"/>
                <a:gd name="T12" fmla="*/ 102 w 161"/>
                <a:gd name="T13" fmla="*/ 73 h 162"/>
                <a:gd name="T14" fmla="*/ 108 w 161"/>
                <a:gd name="T15" fmla="*/ 85 h 162"/>
                <a:gd name="T16" fmla="*/ 120 w 161"/>
                <a:gd name="T17" fmla="*/ 97 h 162"/>
                <a:gd name="T18" fmla="*/ 143 w 161"/>
                <a:gd name="T19" fmla="*/ 115 h 162"/>
                <a:gd name="T20" fmla="*/ 155 w 161"/>
                <a:gd name="T21" fmla="*/ 140 h 162"/>
                <a:gd name="T22" fmla="*/ 161 w 161"/>
                <a:gd name="T23" fmla="*/ 158 h 162"/>
                <a:gd name="T24" fmla="*/ 161 w 161"/>
                <a:gd name="T25" fmla="*/ 164 h 162"/>
                <a:gd name="T26" fmla="*/ 96 w 161"/>
                <a:gd name="T27" fmla="*/ 103 h 162"/>
                <a:gd name="T28" fmla="*/ 30 w 161"/>
                <a:gd name="T29" fmla="*/ 55 h 162"/>
                <a:gd name="T30" fmla="*/ 0 w 161"/>
                <a:gd name="T31" fmla="*/ 0 h 162"/>
                <a:gd name="T32" fmla="*/ 30 w 161"/>
                <a:gd name="T33" fmla="*/ 0 h 162"/>
                <a:gd name="T34" fmla="*/ 30 w 161"/>
                <a:gd name="T35" fmla="*/ 0 h 1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9" name="Freeform 20"/>
            <p:cNvSpPr>
              <a:spLocks/>
            </p:cNvSpPr>
            <p:nvPr/>
          </p:nvSpPr>
          <p:spPr bwMode="auto">
            <a:xfrm>
              <a:off x="706" y="3854"/>
              <a:ext cx="59" cy="61"/>
            </a:xfrm>
            <a:custGeom>
              <a:avLst/>
              <a:gdLst>
                <a:gd name="T0" fmla="*/ 59 w 59"/>
                <a:gd name="T1" fmla="*/ 6 h 60"/>
                <a:gd name="T2" fmla="*/ 41 w 59"/>
                <a:gd name="T3" fmla="*/ 31 h 60"/>
                <a:gd name="T4" fmla="*/ 41 w 59"/>
                <a:gd name="T5" fmla="*/ 37 h 60"/>
                <a:gd name="T6" fmla="*/ 47 w 59"/>
                <a:gd name="T7" fmla="*/ 43 h 60"/>
                <a:gd name="T8" fmla="*/ 53 w 59"/>
                <a:gd name="T9" fmla="*/ 55 h 60"/>
                <a:gd name="T10" fmla="*/ 53 w 59"/>
                <a:gd name="T11" fmla="*/ 61 h 60"/>
                <a:gd name="T12" fmla="*/ 47 w 59"/>
                <a:gd name="T13" fmla="*/ 55 h 60"/>
                <a:gd name="T14" fmla="*/ 35 w 59"/>
                <a:gd name="T15" fmla="*/ 49 h 60"/>
                <a:gd name="T16" fmla="*/ 23 w 59"/>
                <a:gd name="T17" fmla="*/ 37 h 60"/>
                <a:gd name="T18" fmla="*/ 17 w 59"/>
                <a:gd name="T19" fmla="*/ 31 h 60"/>
                <a:gd name="T20" fmla="*/ 0 w 59"/>
                <a:gd name="T21" fmla="*/ 0 h 60"/>
                <a:gd name="T22" fmla="*/ 59 w 59"/>
                <a:gd name="T23" fmla="*/ 6 h 60"/>
                <a:gd name="T24" fmla="*/ 59 w 59"/>
                <a:gd name="T25" fmla="*/ 6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0" name="Freeform 21"/>
            <p:cNvSpPr>
              <a:spLocks/>
            </p:cNvSpPr>
            <p:nvPr/>
          </p:nvSpPr>
          <p:spPr bwMode="auto">
            <a:xfrm>
              <a:off x="395" y="3811"/>
              <a:ext cx="245" cy="207"/>
            </a:xfrm>
            <a:custGeom>
              <a:avLst/>
              <a:gdLst>
                <a:gd name="T0" fmla="*/ 233 w 245"/>
                <a:gd name="T1" fmla="*/ 37 h 204"/>
                <a:gd name="T2" fmla="*/ 245 w 245"/>
                <a:gd name="T3" fmla="*/ 43 h 204"/>
                <a:gd name="T4" fmla="*/ 209 w 245"/>
                <a:gd name="T5" fmla="*/ 85 h 204"/>
                <a:gd name="T6" fmla="*/ 143 w 245"/>
                <a:gd name="T7" fmla="*/ 134 h 204"/>
                <a:gd name="T8" fmla="*/ 167 w 245"/>
                <a:gd name="T9" fmla="*/ 158 h 204"/>
                <a:gd name="T10" fmla="*/ 179 w 245"/>
                <a:gd name="T11" fmla="*/ 207 h 204"/>
                <a:gd name="T12" fmla="*/ 77 w 245"/>
                <a:gd name="T13" fmla="*/ 134 h 204"/>
                <a:gd name="T14" fmla="*/ 47 w 245"/>
                <a:gd name="T15" fmla="*/ 85 h 204"/>
                <a:gd name="T16" fmla="*/ 89 w 245"/>
                <a:gd name="T17" fmla="*/ 67 h 204"/>
                <a:gd name="T18" fmla="*/ 59 w 245"/>
                <a:gd name="T19" fmla="*/ 37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37 h 204"/>
                <a:gd name="T50" fmla="*/ 233 w 245"/>
                <a:gd name="T51" fmla="*/ 37 h 20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6166" name="Rectangle 22"/>
          <p:cNvSpPr>
            <a:spLocks noGrp="1" noChangeArrowheads="1"/>
          </p:cNvSpPr>
          <p:nvPr>
            <p:ph type="title"/>
          </p:nvPr>
        </p:nvSpPr>
        <p:spPr bwMode="auto">
          <a:xfrm>
            <a:off x="457200" y="2286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1" name="Rectangle 23"/>
          <p:cNvSpPr>
            <a:spLocks noGrp="1" noChangeArrowheads="1"/>
          </p:cNvSpPr>
          <p:nvPr>
            <p:ph type="body" idx="1"/>
          </p:nvPr>
        </p:nvSpPr>
        <p:spPr bwMode="auto">
          <a:xfrm>
            <a:off x="457200" y="1600200"/>
            <a:ext cx="82296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168" name="Rectangle 24"/>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smtClean="0">
                <a:effectLst>
                  <a:outerShdw blurRad="38100" dist="38100" dir="2700000" algn="tl">
                    <a:srgbClr val="000000"/>
                  </a:outerShdw>
                </a:effectLst>
              </a:defRPr>
            </a:lvl1pPr>
          </a:lstStyle>
          <a:p>
            <a:pPr>
              <a:defRPr/>
            </a:pPr>
            <a:endParaRPr lang="en-US"/>
          </a:p>
        </p:txBody>
      </p:sp>
      <p:sp>
        <p:nvSpPr>
          <p:cNvPr id="6169" name="Rectangle 2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smtClean="0">
                <a:effectLst>
                  <a:outerShdw blurRad="38100" dist="38100" dir="2700000" algn="tl">
                    <a:srgbClr val="000000"/>
                  </a:outerShdw>
                </a:effectLst>
              </a:defRPr>
            </a:lvl1pPr>
          </a:lstStyle>
          <a:p>
            <a:pPr>
              <a:defRPr/>
            </a:pPr>
            <a:endParaRPr lang="en-US"/>
          </a:p>
        </p:txBody>
      </p:sp>
      <p:sp>
        <p:nvSpPr>
          <p:cNvPr id="6170" name="Rectangle 26"/>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smtClean="0">
                <a:effectLst>
                  <a:outerShdw blurRad="38100" dist="38100" dir="2700000" algn="tl">
                    <a:srgbClr val="000000"/>
                  </a:outerShdw>
                </a:effectLst>
              </a:defRPr>
            </a:lvl1pPr>
          </a:lstStyle>
          <a:p>
            <a:pPr>
              <a:defRPr/>
            </a:pPr>
            <a:fld id="{8372D298-1A1D-46B5-BF2D-C9037FC2AD5D}"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674"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fontAlgn="base">
        <a:spcBef>
          <a:spcPct val="20000"/>
        </a:spcBef>
        <a:spcAft>
          <a:spcPct val="0"/>
        </a:spcAft>
        <a:buClr>
          <a:schemeClr val="tx2"/>
        </a:buClr>
        <a:buChar char="•"/>
        <a:defRPr sz="2000">
          <a:solidFill>
            <a:schemeClr val="tx1"/>
          </a:solidFill>
          <a:latin typeface="+mn-lt"/>
        </a:defRPr>
      </a:lvl6pPr>
      <a:lvl7pPr marL="2971800" indent="-228600" algn="l" rtl="0" fontAlgn="base">
        <a:spcBef>
          <a:spcPct val="20000"/>
        </a:spcBef>
        <a:spcAft>
          <a:spcPct val="0"/>
        </a:spcAft>
        <a:buClr>
          <a:schemeClr val="tx2"/>
        </a:buClr>
        <a:buChar char="•"/>
        <a:defRPr sz="2000">
          <a:solidFill>
            <a:schemeClr val="tx1"/>
          </a:solidFill>
          <a:latin typeface="+mn-lt"/>
        </a:defRPr>
      </a:lvl7pPr>
      <a:lvl8pPr marL="3429000" indent="-228600" algn="l" rtl="0" fontAlgn="base">
        <a:spcBef>
          <a:spcPct val="20000"/>
        </a:spcBef>
        <a:spcAft>
          <a:spcPct val="0"/>
        </a:spcAft>
        <a:buClr>
          <a:schemeClr val="tx2"/>
        </a:buClr>
        <a:buChar char="•"/>
        <a:defRPr sz="2000">
          <a:solidFill>
            <a:schemeClr val="tx1"/>
          </a:solidFill>
          <a:latin typeface="+mn-lt"/>
        </a:defRPr>
      </a:lvl8pPr>
      <a:lvl9pPr marL="3886200" indent="-228600" algn="l" rtl="0" fontAlgn="base">
        <a:spcBef>
          <a:spcPct val="20000"/>
        </a:spcBef>
        <a:spcAft>
          <a:spcPct val="0"/>
        </a:spcAft>
        <a:buClr>
          <a:schemeClr val="tx2"/>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media1.mp3"/><Relationship Id="rId2" Type="http://schemas.microsoft.com/office/2007/relationships/media" Target="../media/media1.mp3"/><Relationship Id="rId1" Type="http://schemas.openxmlformats.org/officeDocument/2006/relationships/tags" Target="../tags/tag1.xml"/><Relationship Id="rId5" Type="http://schemas.openxmlformats.org/officeDocument/2006/relationships/image" Target="../media/image1.png"/><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12.xml"/><Relationship Id="rId1" Type="http://schemas.openxmlformats.org/officeDocument/2006/relationships/tags" Target="../tags/tag1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12.xml"/><Relationship Id="rId1" Type="http://schemas.openxmlformats.org/officeDocument/2006/relationships/tags" Target="../tags/tag14.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12.xml"/><Relationship Id="rId1" Type="http://schemas.openxmlformats.org/officeDocument/2006/relationships/tags" Target="../tags/tag17.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12.xml"/><Relationship Id="rId1" Type="http://schemas.openxmlformats.org/officeDocument/2006/relationships/tags" Target="../tags/tag18.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12.xml"/><Relationship Id="rId1" Type="http://schemas.openxmlformats.org/officeDocument/2006/relationships/tags" Target="../tags/tag19.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12.xml"/><Relationship Id="rId1" Type="http://schemas.openxmlformats.org/officeDocument/2006/relationships/tags" Target="../tags/tag21.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12.xml"/><Relationship Id="rId1" Type="http://schemas.openxmlformats.org/officeDocument/2006/relationships/tags" Target="../tags/tag22.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12.xml"/><Relationship Id="rId1" Type="http://schemas.openxmlformats.org/officeDocument/2006/relationships/tags" Target="../tags/tag23.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12.xml"/><Relationship Id="rId1" Type="http://schemas.openxmlformats.org/officeDocument/2006/relationships/tags" Target="../tags/tag24.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12.xml"/><Relationship Id="rId1" Type="http://schemas.openxmlformats.org/officeDocument/2006/relationships/tags" Target="../tags/tag25.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7.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4.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5.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6.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7.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8.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9.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40.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1.x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2.xm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3.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4.xml"/></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5.xml"/></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6.xml"/></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47.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2.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12.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12.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eaLnBrk="1" hangingPunct="1">
              <a:defRPr/>
            </a:pPr>
            <a:r>
              <a:rPr lang="en-US" smtClean="0"/>
              <a:t>Beliefs &amp; Physics</a:t>
            </a:r>
          </a:p>
        </p:txBody>
      </p:sp>
      <p:sp>
        <p:nvSpPr>
          <p:cNvPr id="2051" name="Rectangle 3"/>
          <p:cNvSpPr>
            <a:spLocks noGrp="1" noChangeArrowheads="1"/>
          </p:cNvSpPr>
          <p:nvPr>
            <p:ph type="subTitle" idx="1"/>
          </p:nvPr>
        </p:nvSpPr>
        <p:spPr>
          <a:xfrm>
            <a:off x="1371600" y="3048000"/>
            <a:ext cx="6400800" cy="2133600"/>
          </a:xfrm>
        </p:spPr>
        <p:txBody>
          <a:bodyPr/>
          <a:lstStyle/>
          <a:p>
            <a:pPr eaLnBrk="1" hangingPunct="1">
              <a:defRPr/>
            </a:pPr>
            <a:r>
              <a:rPr lang="en-US" smtClean="0"/>
              <a:t>Some Lessons from </a:t>
            </a:r>
          </a:p>
          <a:p>
            <a:pPr eaLnBrk="1" hangingPunct="1">
              <a:defRPr/>
            </a:pPr>
            <a:r>
              <a:rPr lang="en-US" smtClean="0"/>
              <a:t>Ancient Greek Science</a:t>
            </a:r>
          </a:p>
          <a:p>
            <a:pPr eaLnBrk="1" hangingPunct="1">
              <a:defRPr/>
            </a:pPr>
            <a:r>
              <a:rPr lang="en-US" i="1" smtClean="0">
                <a:solidFill>
                  <a:srgbClr val="FF0000"/>
                </a:solidFill>
              </a:rPr>
              <a:t>Robert C. Newman</a:t>
            </a:r>
          </a:p>
        </p:txBody>
      </p:sp>
      <p:pic>
        <p:nvPicPr>
          <p:cNvPr id="2" name="Beliefs-Physics.mp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381000" y="5105400"/>
            <a:ext cx="609600" cy="609600"/>
          </a:xfrm>
          <a:prstGeom prst="rect">
            <a:avLst/>
          </a:prstGeom>
        </p:spPr>
      </p:pic>
    </p:spTree>
    <p:custDataLst>
      <p:tags r:id="rId1"/>
    </p:custDataLst>
  </p:cSld>
  <p:clrMapOvr>
    <a:masterClrMapping/>
  </p:clrMapOvr>
  <p:transition advClick="0" advTm="36819"/>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23" presetClass="entr" presetSubtype="16" fill="hold" grpId="0" nodeType="clickEffect">
                                  <p:stCondLst>
                                    <p:cond delay="0"/>
                                  </p:stCondLst>
                                  <p:childTnLst>
                                    <p:set>
                                      <p:cBhvr>
                                        <p:cTn id="10" dur="1" fill="hold">
                                          <p:stCondLst>
                                            <p:cond delay="0"/>
                                          </p:stCondLst>
                                        </p:cTn>
                                        <p:tgtEl>
                                          <p:spTgt spid="2050"/>
                                        </p:tgtEl>
                                        <p:attrNameLst>
                                          <p:attrName>style.visibility</p:attrName>
                                        </p:attrNameLst>
                                      </p:cBhvr>
                                      <p:to>
                                        <p:strVal val="visible"/>
                                      </p:to>
                                    </p:set>
                                    <p:anim calcmode="lin" valueType="num">
                                      <p:cBhvr>
                                        <p:cTn id="11" dur="500" fill="hold"/>
                                        <p:tgtEl>
                                          <p:spTgt spid="2050"/>
                                        </p:tgtEl>
                                        <p:attrNameLst>
                                          <p:attrName>ppt_w</p:attrName>
                                        </p:attrNameLst>
                                      </p:cBhvr>
                                      <p:tavLst>
                                        <p:tav tm="0">
                                          <p:val>
                                            <p:fltVal val="0"/>
                                          </p:val>
                                        </p:tav>
                                        <p:tav tm="100000">
                                          <p:val>
                                            <p:strVal val="#ppt_w"/>
                                          </p:val>
                                        </p:tav>
                                      </p:tavLst>
                                    </p:anim>
                                    <p:anim calcmode="lin" valueType="num">
                                      <p:cBhvr>
                                        <p:cTn id="12" dur="500" fill="hold"/>
                                        <p:tgtEl>
                                          <p:spTgt spid="2050"/>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051">
                                            <p:txEl>
                                              <p:pRg st="0" end="0"/>
                                            </p:txEl>
                                          </p:spTgt>
                                        </p:tgtEl>
                                        <p:attrNameLst>
                                          <p:attrName>style.visibility</p:attrName>
                                        </p:attrNameLst>
                                      </p:cBhvr>
                                      <p:to>
                                        <p:strVal val="visible"/>
                                      </p:to>
                                    </p:set>
                                    <p:anim calcmode="lin" valueType="num">
                                      <p:cBhvr additive="base">
                                        <p:cTn id="17" dur="500" fill="hold"/>
                                        <p:tgtEl>
                                          <p:spTgt spid="2051">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05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051">
                                            <p:txEl>
                                              <p:pRg st="1" end="1"/>
                                            </p:txEl>
                                          </p:spTgt>
                                        </p:tgtEl>
                                        <p:attrNameLst>
                                          <p:attrName>style.visibility</p:attrName>
                                        </p:attrNameLst>
                                      </p:cBhvr>
                                      <p:to>
                                        <p:strVal val="visible"/>
                                      </p:to>
                                    </p:set>
                                    <p:anim calcmode="lin" valueType="num">
                                      <p:cBhvr additive="base">
                                        <p:cTn id="23" dur="500" fill="hold"/>
                                        <p:tgtEl>
                                          <p:spTgt spid="2051">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05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051">
                                            <p:txEl>
                                              <p:pRg st="2" end="2"/>
                                            </p:txEl>
                                          </p:spTgt>
                                        </p:tgtEl>
                                        <p:attrNameLst>
                                          <p:attrName>style.visibility</p:attrName>
                                        </p:attrNameLst>
                                      </p:cBhvr>
                                      <p:to>
                                        <p:strVal val="visible"/>
                                      </p:to>
                                    </p:set>
                                    <p:anim calcmode="lin" valueType="num">
                                      <p:cBhvr additive="base">
                                        <p:cTn id="29" dur="500" fill="hold"/>
                                        <p:tgtEl>
                                          <p:spTgt spid="2051">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05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31" fill="hold" display="0">
                  <p:stCondLst>
                    <p:cond delay="indefinite"/>
                  </p:stCondLst>
                  <p:endCondLst>
                    <p:cond evt="onStopAudio" delay="0">
                      <p:tgtEl>
                        <p:sldTgt/>
                      </p:tgtEl>
                    </p:cond>
                  </p:endCondLst>
                </p:cTn>
                <p:tgtEl>
                  <p:spTgt spid="2"/>
                </p:tgtEl>
              </p:cMediaNode>
            </p:audio>
          </p:childTnLst>
        </p:cTn>
      </p:par>
    </p:tnLst>
    <p:bldLst>
      <p:bldP spid="2050" grpId="0"/>
      <p:bldP spid="2051" grpId="0" build="p"/>
    </p:bldLst>
  </p:timing>
  <p:extLst mod="1">
    <p:ext uri="{E180D4A7-C9FB-4DFB-919C-405C955672EB}">
      <p14:showEvtLst xmlns:p14="http://schemas.microsoft.com/office/powerpoint/2010/main">
        <p14:playEvt time="0" objId="2052"/>
      </p14:showEvtLst>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2" name="Rectangle 4"/>
          <p:cNvSpPr>
            <a:spLocks noGrp="1" noChangeArrowheads="1"/>
          </p:cNvSpPr>
          <p:nvPr>
            <p:ph type="title"/>
          </p:nvPr>
        </p:nvSpPr>
        <p:spPr/>
        <p:txBody>
          <a:bodyPr/>
          <a:lstStyle/>
          <a:p>
            <a:pPr eaLnBrk="1" hangingPunct="1">
              <a:defRPr/>
            </a:pPr>
            <a:r>
              <a:rPr lang="en-US" smtClean="0"/>
              <a:t>Milesian Physics</a:t>
            </a:r>
          </a:p>
        </p:txBody>
      </p:sp>
      <p:sp>
        <p:nvSpPr>
          <p:cNvPr id="53253" name="Text Box 5"/>
          <p:cNvSpPr txBox="1">
            <a:spLocks noChangeArrowheads="1"/>
          </p:cNvSpPr>
          <p:nvPr/>
        </p:nvSpPr>
        <p:spPr bwMode="auto">
          <a:xfrm>
            <a:off x="685800" y="1447800"/>
            <a:ext cx="7620000" cy="410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2400"/>
              <a:t>The history of Milesian views about the primary substance is chiefly remarkable for the way in which the awareness of the problems grew from one philosopher to the next… Their actual theories strike a later age as childish… But the measure of their achievement is the advance they made in grasping the problems.  They rejected supernatural causation and appreciated that naturalistic explanations can and should be given for a wide range of phenomena…  they took the first tentative steps toward an understanding of the problem of change.  (Lloyd)</a:t>
            </a:r>
          </a:p>
        </p:txBody>
      </p:sp>
    </p:spTree>
    <p:custDataLst>
      <p:tags r:id="rId1"/>
    </p:custDataLst>
  </p:cSld>
  <p:clrMapOvr>
    <a:masterClrMapping/>
  </p:clrMapOvr>
  <p:transition advTm="35175"/>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3253"/>
                                        </p:tgtEl>
                                        <p:attrNameLst>
                                          <p:attrName>style.visibility</p:attrName>
                                        </p:attrNameLst>
                                      </p:cBhvr>
                                      <p:to>
                                        <p:strVal val="visible"/>
                                      </p:to>
                                    </p:set>
                                    <p:animEffect transition="in" filter="checkerboard(across)">
                                      <p:cBhvr>
                                        <p:cTn id="7" dur="500"/>
                                        <p:tgtEl>
                                          <p:spTgt spid="532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defRPr/>
            </a:pPr>
            <a:r>
              <a:rPr lang="en-US" smtClean="0"/>
              <a:t>A Mathematical Substratum</a:t>
            </a:r>
          </a:p>
        </p:txBody>
      </p:sp>
      <p:sp>
        <p:nvSpPr>
          <p:cNvPr id="10243" name="Rectangle 3"/>
          <p:cNvSpPr>
            <a:spLocks noGrp="1" noChangeArrowheads="1"/>
          </p:cNvSpPr>
          <p:nvPr>
            <p:ph type="body" idx="1"/>
          </p:nvPr>
        </p:nvSpPr>
        <p:spPr/>
        <p:txBody>
          <a:bodyPr/>
          <a:lstStyle/>
          <a:p>
            <a:pPr eaLnBrk="1" hangingPunct="1">
              <a:buFontTx/>
              <a:buNone/>
            </a:pPr>
            <a:r>
              <a:rPr lang="en-US" sz="3600" smtClean="0">
                <a:solidFill>
                  <a:srgbClr val="FF0000"/>
                </a:solidFill>
              </a:rPr>
              <a:t>Is there some sort of organizing principle behind things?</a:t>
            </a:r>
          </a:p>
          <a:p>
            <a:pPr eaLnBrk="1" hangingPunct="1"/>
            <a:r>
              <a:rPr lang="en-US" smtClean="0"/>
              <a:t>The Pythagoreans (525 ff) – reality is number.</a:t>
            </a:r>
          </a:p>
          <a:p>
            <a:pPr eaLnBrk="1" hangingPunct="1"/>
            <a:r>
              <a:rPr lang="en-US" smtClean="0"/>
              <a:t>Plato (~350 BC) – reality is unchanging ideas.</a:t>
            </a:r>
          </a:p>
        </p:txBody>
      </p:sp>
    </p:spTree>
    <p:custDataLst>
      <p:tags r:id="rId1"/>
    </p:custDataLst>
  </p:cSld>
  <p:clrMapOvr>
    <a:masterClrMapping/>
  </p:clrMapOvr>
  <p:transition advTm="3986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 calcmode="lin" valueType="num">
                                      <p:cBhvr additive="base">
                                        <p:cTn id="7" dur="500" fill="hold"/>
                                        <p:tgtEl>
                                          <p:spTgt spid="1024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24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243">
                                            <p:txEl>
                                              <p:pRg st="1" end="1"/>
                                            </p:txEl>
                                          </p:spTgt>
                                        </p:tgtEl>
                                        <p:attrNameLst>
                                          <p:attrName>style.visibility</p:attrName>
                                        </p:attrNameLst>
                                      </p:cBhvr>
                                      <p:to>
                                        <p:strVal val="visible"/>
                                      </p:to>
                                    </p:set>
                                    <p:anim calcmode="lin" valueType="num">
                                      <p:cBhvr additive="base">
                                        <p:cTn id="13" dur="500" fill="hold"/>
                                        <p:tgtEl>
                                          <p:spTgt spid="1024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24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243">
                                            <p:txEl>
                                              <p:pRg st="2" end="2"/>
                                            </p:txEl>
                                          </p:spTgt>
                                        </p:tgtEl>
                                        <p:attrNameLst>
                                          <p:attrName>style.visibility</p:attrName>
                                        </p:attrNameLst>
                                      </p:cBhvr>
                                      <p:to>
                                        <p:strVal val="visible"/>
                                      </p:to>
                                    </p:set>
                                    <p:anim calcmode="lin" valueType="num">
                                      <p:cBhvr additive="base">
                                        <p:cTn id="19" dur="500" fill="hold"/>
                                        <p:tgtEl>
                                          <p:spTgt spid="1024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24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defRPr/>
            </a:pPr>
            <a:r>
              <a:rPr lang="en-US" smtClean="0"/>
              <a:t>Pythagoras (~525 BC)</a:t>
            </a:r>
          </a:p>
        </p:txBody>
      </p:sp>
      <p:sp>
        <p:nvSpPr>
          <p:cNvPr id="30726" name="Rectangle 6"/>
          <p:cNvSpPr>
            <a:spLocks noGrp="1" noChangeArrowheads="1"/>
          </p:cNvSpPr>
          <p:nvPr>
            <p:ph type="body" sz="half" idx="1"/>
          </p:nvPr>
        </p:nvSpPr>
        <p:spPr/>
        <p:txBody>
          <a:bodyPr/>
          <a:lstStyle/>
          <a:p>
            <a:pPr eaLnBrk="1" hangingPunct="1"/>
            <a:r>
              <a:rPr lang="en-US" sz="2800" smtClean="0"/>
              <a:t>Hard to separate his views from followers</a:t>
            </a:r>
            <a:r>
              <a:rPr lang="en-US" sz="2800" smtClean="0">
                <a:cs typeface="Arial" charset="0"/>
              </a:rPr>
              <a:t>'</a:t>
            </a:r>
          </a:p>
          <a:p>
            <a:pPr eaLnBrk="1" hangingPunct="1"/>
            <a:r>
              <a:rPr lang="en-US" sz="2800" smtClean="0"/>
              <a:t>Observed that  harmony comes from vibrating strings of simple ratios</a:t>
            </a:r>
          </a:p>
          <a:p>
            <a:pPr eaLnBrk="1" hangingPunct="1"/>
            <a:r>
              <a:rPr lang="en-US" sz="2800" smtClean="0"/>
              <a:t>Proposed that reality consists of numbers</a:t>
            </a:r>
          </a:p>
        </p:txBody>
      </p:sp>
      <p:pic>
        <p:nvPicPr>
          <p:cNvPr id="14340" name="Picture 8" descr="pythagoras"/>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454650" y="2019300"/>
            <a:ext cx="2425700" cy="3657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cSld>
  <p:clrMapOvr>
    <a:masterClrMapping/>
  </p:clrMapOvr>
  <p:transition advTm="3072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26">
                                            <p:txEl>
                                              <p:pRg st="0" end="0"/>
                                            </p:txEl>
                                          </p:spTgt>
                                        </p:tgtEl>
                                        <p:attrNameLst>
                                          <p:attrName>style.visibility</p:attrName>
                                        </p:attrNameLst>
                                      </p:cBhvr>
                                      <p:to>
                                        <p:strVal val="visible"/>
                                      </p:to>
                                    </p:set>
                                    <p:anim calcmode="lin" valueType="num">
                                      <p:cBhvr additive="base">
                                        <p:cTn id="7" dur="500" fill="hold"/>
                                        <p:tgtEl>
                                          <p:spTgt spid="3072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2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0726">
                                            <p:txEl>
                                              <p:pRg st="1" end="1"/>
                                            </p:txEl>
                                          </p:spTgt>
                                        </p:tgtEl>
                                        <p:attrNameLst>
                                          <p:attrName>style.visibility</p:attrName>
                                        </p:attrNameLst>
                                      </p:cBhvr>
                                      <p:to>
                                        <p:strVal val="visible"/>
                                      </p:to>
                                    </p:set>
                                    <p:anim calcmode="lin" valueType="num">
                                      <p:cBhvr additive="base">
                                        <p:cTn id="13" dur="500" fill="hold"/>
                                        <p:tgtEl>
                                          <p:spTgt spid="3072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072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0726">
                                            <p:txEl>
                                              <p:pRg st="2" end="2"/>
                                            </p:txEl>
                                          </p:spTgt>
                                        </p:tgtEl>
                                        <p:attrNameLst>
                                          <p:attrName>style.visibility</p:attrName>
                                        </p:attrNameLst>
                                      </p:cBhvr>
                                      <p:to>
                                        <p:strVal val="visible"/>
                                      </p:to>
                                    </p:set>
                                    <p:anim calcmode="lin" valueType="num">
                                      <p:cBhvr additive="base">
                                        <p:cTn id="19" dur="500" fill="hold"/>
                                        <p:tgtEl>
                                          <p:spTgt spid="3072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072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6"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defRPr/>
            </a:pPr>
            <a:r>
              <a:rPr lang="en-US" smtClean="0"/>
              <a:t>Pythagoreans</a:t>
            </a:r>
          </a:p>
        </p:txBody>
      </p:sp>
      <p:sp>
        <p:nvSpPr>
          <p:cNvPr id="55299" name="Rectangle 3"/>
          <p:cNvSpPr>
            <a:spLocks noGrp="1" noChangeArrowheads="1"/>
          </p:cNvSpPr>
          <p:nvPr>
            <p:ph type="body" idx="1"/>
          </p:nvPr>
        </p:nvSpPr>
        <p:spPr/>
        <p:txBody>
          <a:bodyPr/>
          <a:lstStyle/>
          <a:p>
            <a:pPr eaLnBrk="1" hangingPunct="1"/>
            <a:r>
              <a:rPr lang="en-US" smtClean="0"/>
              <a:t>Followers became a sort of religion</a:t>
            </a:r>
          </a:p>
          <a:p>
            <a:pPr eaLnBrk="1" hangingPunct="1"/>
            <a:r>
              <a:rPr lang="en-US" smtClean="0"/>
              <a:t>Suggestion led to increased interest in the </a:t>
            </a:r>
            <a:r>
              <a:rPr lang="en-US" smtClean="0">
                <a:solidFill>
                  <a:srgbClr val="FF0000"/>
                </a:solidFill>
              </a:rPr>
              <a:t>form</a:t>
            </a:r>
            <a:r>
              <a:rPr lang="en-US" smtClean="0"/>
              <a:t> rather than the substance of matter</a:t>
            </a:r>
          </a:p>
          <a:p>
            <a:pPr eaLnBrk="1" hangingPunct="1"/>
            <a:r>
              <a:rPr lang="en-US" smtClean="0"/>
              <a:t>Ideas have proved fruitful for research</a:t>
            </a:r>
          </a:p>
          <a:p>
            <a:pPr lvl="1" eaLnBrk="1" hangingPunct="1"/>
            <a:r>
              <a:rPr lang="en-US" smtClean="0"/>
              <a:t>Numerical measurement</a:t>
            </a:r>
          </a:p>
          <a:p>
            <a:pPr lvl="1" eaLnBrk="1" hangingPunct="1"/>
            <a:r>
              <a:rPr lang="en-US" smtClean="0"/>
              <a:t>Mathematical modelling</a:t>
            </a:r>
          </a:p>
          <a:p>
            <a:pPr eaLnBrk="1" hangingPunct="1"/>
            <a:r>
              <a:rPr lang="en-US" smtClean="0"/>
              <a:t>Led to substantial advances in astronomy</a:t>
            </a:r>
          </a:p>
          <a:p>
            <a:pPr eaLnBrk="1" hangingPunct="1"/>
            <a:r>
              <a:rPr lang="en-US" smtClean="0"/>
              <a:t>Also to a great deal of </a:t>
            </a:r>
            <a:r>
              <a:rPr lang="en-US" smtClean="0">
                <a:cs typeface="Arial" charset="0"/>
              </a:rPr>
              <a:t>'</a:t>
            </a:r>
            <a:r>
              <a:rPr lang="en-US" smtClean="0"/>
              <a:t>mumbo-jumbo</a:t>
            </a:r>
            <a:r>
              <a:rPr lang="en-US" smtClean="0">
                <a:cs typeface="Arial" charset="0"/>
              </a:rPr>
              <a:t>'</a:t>
            </a:r>
          </a:p>
        </p:txBody>
      </p:sp>
    </p:spTree>
    <p:custDataLst>
      <p:tags r:id="rId1"/>
    </p:custDataLst>
  </p:cSld>
  <p:clrMapOvr>
    <a:masterClrMapping/>
  </p:clrMapOvr>
  <p:transition advTm="8364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5299">
                                            <p:txEl>
                                              <p:pRg st="0" end="0"/>
                                            </p:txEl>
                                          </p:spTgt>
                                        </p:tgtEl>
                                        <p:attrNameLst>
                                          <p:attrName>style.visibility</p:attrName>
                                        </p:attrNameLst>
                                      </p:cBhvr>
                                      <p:to>
                                        <p:strVal val="visible"/>
                                      </p:to>
                                    </p:set>
                                    <p:anim calcmode="lin" valueType="num">
                                      <p:cBhvr additive="base">
                                        <p:cTn id="7" dur="500" fill="hold"/>
                                        <p:tgtEl>
                                          <p:spTgt spid="5529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529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5299">
                                            <p:txEl>
                                              <p:pRg st="1" end="1"/>
                                            </p:txEl>
                                          </p:spTgt>
                                        </p:tgtEl>
                                        <p:attrNameLst>
                                          <p:attrName>style.visibility</p:attrName>
                                        </p:attrNameLst>
                                      </p:cBhvr>
                                      <p:to>
                                        <p:strVal val="visible"/>
                                      </p:to>
                                    </p:set>
                                    <p:anim calcmode="lin" valueType="num">
                                      <p:cBhvr additive="base">
                                        <p:cTn id="13" dur="500" fill="hold"/>
                                        <p:tgtEl>
                                          <p:spTgt spid="5529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529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5299">
                                            <p:txEl>
                                              <p:pRg st="2" end="2"/>
                                            </p:txEl>
                                          </p:spTgt>
                                        </p:tgtEl>
                                        <p:attrNameLst>
                                          <p:attrName>style.visibility</p:attrName>
                                        </p:attrNameLst>
                                      </p:cBhvr>
                                      <p:to>
                                        <p:strVal val="visible"/>
                                      </p:to>
                                    </p:set>
                                    <p:anim calcmode="lin" valueType="num">
                                      <p:cBhvr additive="base">
                                        <p:cTn id="19" dur="500" fill="hold"/>
                                        <p:tgtEl>
                                          <p:spTgt spid="5529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529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5299">
                                            <p:txEl>
                                              <p:pRg st="3" end="3"/>
                                            </p:txEl>
                                          </p:spTgt>
                                        </p:tgtEl>
                                        <p:attrNameLst>
                                          <p:attrName>style.visibility</p:attrName>
                                        </p:attrNameLst>
                                      </p:cBhvr>
                                      <p:to>
                                        <p:strVal val="visible"/>
                                      </p:to>
                                    </p:set>
                                    <p:anim calcmode="lin" valueType="num">
                                      <p:cBhvr additive="base">
                                        <p:cTn id="25" dur="500" fill="hold"/>
                                        <p:tgtEl>
                                          <p:spTgt spid="5529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529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5299">
                                            <p:txEl>
                                              <p:pRg st="4" end="4"/>
                                            </p:txEl>
                                          </p:spTgt>
                                        </p:tgtEl>
                                        <p:attrNameLst>
                                          <p:attrName>style.visibility</p:attrName>
                                        </p:attrNameLst>
                                      </p:cBhvr>
                                      <p:to>
                                        <p:strVal val="visible"/>
                                      </p:to>
                                    </p:set>
                                    <p:anim calcmode="lin" valueType="num">
                                      <p:cBhvr additive="base">
                                        <p:cTn id="31" dur="500" fill="hold"/>
                                        <p:tgtEl>
                                          <p:spTgt spid="5529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529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5299">
                                            <p:txEl>
                                              <p:pRg st="5" end="5"/>
                                            </p:txEl>
                                          </p:spTgt>
                                        </p:tgtEl>
                                        <p:attrNameLst>
                                          <p:attrName>style.visibility</p:attrName>
                                        </p:attrNameLst>
                                      </p:cBhvr>
                                      <p:to>
                                        <p:strVal val="visible"/>
                                      </p:to>
                                    </p:set>
                                    <p:anim calcmode="lin" valueType="num">
                                      <p:cBhvr additive="base">
                                        <p:cTn id="37" dur="500" fill="hold"/>
                                        <p:tgtEl>
                                          <p:spTgt spid="55299">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529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5299">
                                            <p:txEl>
                                              <p:pRg st="6" end="6"/>
                                            </p:txEl>
                                          </p:spTgt>
                                        </p:tgtEl>
                                        <p:attrNameLst>
                                          <p:attrName>style.visibility</p:attrName>
                                        </p:attrNameLst>
                                      </p:cBhvr>
                                      <p:to>
                                        <p:strVal val="visible"/>
                                      </p:to>
                                    </p:set>
                                    <p:anim calcmode="lin" valueType="num">
                                      <p:cBhvr additive="base">
                                        <p:cTn id="43" dur="500" fill="hold"/>
                                        <p:tgtEl>
                                          <p:spTgt spid="55299">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5299">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9"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Rectangle 4"/>
          <p:cNvSpPr>
            <a:spLocks noGrp="1" noChangeArrowheads="1"/>
          </p:cNvSpPr>
          <p:nvPr>
            <p:ph type="title"/>
          </p:nvPr>
        </p:nvSpPr>
        <p:spPr/>
        <p:txBody>
          <a:bodyPr/>
          <a:lstStyle/>
          <a:p>
            <a:pPr eaLnBrk="1" hangingPunct="1">
              <a:defRPr/>
            </a:pPr>
            <a:r>
              <a:rPr lang="en-US" smtClean="0"/>
              <a:t>Plato (~350 BC)</a:t>
            </a:r>
          </a:p>
        </p:txBody>
      </p:sp>
      <p:sp>
        <p:nvSpPr>
          <p:cNvPr id="33797" name="Rectangle 5"/>
          <p:cNvSpPr>
            <a:spLocks noGrp="1" noChangeArrowheads="1"/>
          </p:cNvSpPr>
          <p:nvPr>
            <p:ph type="body" sz="half" idx="1"/>
          </p:nvPr>
        </p:nvSpPr>
        <p:spPr>
          <a:xfrm>
            <a:off x="457200" y="1600200"/>
            <a:ext cx="4953000" cy="4495800"/>
          </a:xfrm>
        </p:spPr>
        <p:txBody>
          <a:bodyPr/>
          <a:lstStyle/>
          <a:p>
            <a:pPr eaLnBrk="1" hangingPunct="1"/>
            <a:r>
              <a:rPr lang="en-US" sz="2800" smtClean="0"/>
              <a:t>Influenced by Pythagoreans</a:t>
            </a:r>
          </a:p>
          <a:p>
            <a:pPr eaLnBrk="1" hangingPunct="1"/>
            <a:r>
              <a:rPr lang="en-US" sz="2800" smtClean="0"/>
              <a:t>Knowledge of geometry necessary for his Academy</a:t>
            </a:r>
          </a:p>
          <a:p>
            <a:pPr eaLnBrk="1" hangingPunct="1"/>
            <a:r>
              <a:rPr lang="en-US" sz="2800" smtClean="0"/>
              <a:t>Geometric drawings are only approximations of ideas behind them</a:t>
            </a:r>
          </a:p>
          <a:p>
            <a:pPr eaLnBrk="1" hangingPunct="1"/>
            <a:r>
              <a:rPr lang="en-US" sz="2800" smtClean="0"/>
              <a:t>Expanded this to reality as a whole</a:t>
            </a:r>
          </a:p>
        </p:txBody>
      </p:sp>
      <p:pic>
        <p:nvPicPr>
          <p:cNvPr id="16388" name="Picture 7" descr="plato"/>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943600" y="2057400"/>
            <a:ext cx="2722563" cy="3327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cSld>
  <p:clrMapOvr>
    <a:masterClrMapping/>
  </p:clrMapOvr>
  <p:transition advTm="6120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3797">
                                            <p:txEl>
                                              <p:pRg st="0" end="0"/>
                                            </p:txEl>
                                          </p:spTgt>
                                        </p:tgtEl>
                                        <p:attrNameLst>
                                          <p:attrName>style.visibility</p:attrName>
                                        </p:attrNameLst>
                                      </p:cBhvr>
                                      <p:to>
                                        <p:strVal val="visible"/>
                                      </p:to>
                                    </p:set>
                                    <p:anim calcmode="lin" valueType="num">
                                      <p:cBhvr additive="base">
                                        <p:cTn id="7" dur="500" fill="hold"/>
                                        <p:tgtEl>
                                          <p:spTgt spid="3379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379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3797">
                                            <p:txEl>
                                              <p:pRg st="1" end="1"/>
                                            </p:txEl>
                                          </p:spTgt>
                                        </p:tgtEl>
                                        <p:attrNameLst>
                                          <p:attrName>style.visibility</p:attrName>
                                        </p:attrNameLst>
                                      </p:cBhvr>
                                      <p:to>
                                        <p:strVal val="visible"/>
                                      </p:to>
                                    </p:set>
                                    <p:anim calcmode="lin" valueType="num">
                                      <p:cBhvr additive="base">
                                        <p:cTn id="13" dur="500" fill="hold"/>
                                        <p:tgtEl>
                                          <p:spTgt spid="3379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379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3797">
                                            <p:txEl>
                                              <p:pRg st="2" end="2"/>
                                            </p:txEl>
                                          </p:spTgt>
                                        </p:tgtEl>
                                        <p:attrNameLst>
                                          <p:attrName>style.visibility</p:attrName>
                                        </p:attrNameLst>
                                      </p:cBhvr>
                                      <p:to>
                                        <p:strVal val="visible"/>
                                      </p:to>
                                    </p:set>
                                    <p:anim calcmode="lin" valueType="num">
                                      <p:cBhvr additive="base">
                                        <p:cTn id="19" dur="500" fill="hold"/>
                                        <p:tgtEl>
                                          <p:spTgt spid="3379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379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3797">
                                            <p:txEl>
                                              <p:pRg st="3" end="3"/>
                                            </p:txEl>
                                          </p:spTgt>
                                        </p:tgtEl>
                                        <p:attrNameLst>
                                          <p:attrName>style.visibility</p:attrName>
                                        </p:attrNameLst>
                                      </p:cBhvr>
                                      <p:to>
                                        <p:strVal val="visible"/>
                                      </p:to>
                                    </p:set>
                                    <p:anim calcmode="lin" valueType="num">
                                      <p:cBhvr additive="base">
                                        <p:cTn id="25" dur="500" fill="hold"/>
                                        <p:tgtEl>
                                          <p:spTgt spid="3379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379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7"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defRPr/>
            </a:pPr>
            <a:r>
              <a:rPr lang="en-US" smtClean="0"/>
              <a:t>Plato &amp; Platonism</a:t>
            </a:r>
          </a:p>
        </p:txBody>
      </p:sp>
      <p:sp>
        <p:nvSpPr>
          <p:cNvPr id="56323" name="Rectangle 3"/>
          <p:cNvSpPr>
            <a:spLocks noGrp="1" noChangeArrowheads="1"/>
          </p:cNvSpPr>
          <p:nvPr>
            <p:ph type="body" idx="1"/>
          </p:nvPr>
        </p:nvSpPr>
        <p:spPr/>
        <p:txBody>
          <a:bodyPr/>
          <a:lstStyle/>
          <a:p>
            <a:pPr eaLnBrk="1" hangingPunct="1"/>
            <a:r>
              <a:rPr lang="en-US" smtClean="0"/>
              <a:t>Ultimate reality consists of eternal, unchanging ideas.</a:t>
            </a:r>
          </a:p>
          <a:p>
            <a:pPr eaLnBrk="1" hangingPunct="1"/>
            <a:r>
              <a:rPr lang="en-US" smtClean="0"/>
              <a:t>These ideas are only imperfectly represented in the changing world of sense experience.</a:t>
            </a:r>
          </a:p>
          <a:p>
            <a:pPr eaLnBrk="1" hangingPunct="1"/>
            <a:r>
              <a:rPr lang="en-US" smtClean="0"/>
              <a:t>Thus true knowledge is knowledge of eternal ideas rather than of unreliable sensory data.</a:t>
            </a:r>
          </a:p>
        </p:txBody>
      </p:sp>
    </p:spTree>
    <p:custDataLst>
      <p:tags r:id="rId1"/>
    </p:custDataLst>
  </p:cSld>
  <p:clrMapOvr>
    <a:masterClrMapping/>
  </p:clrMapOvr>
  <p:transition advTm="4688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6323">
                                            <p:txEl>
                                              <p:pRg st="0" end="0"/>
                                            </p:txEl>
                                          </p:spTgt>
                                        </p:tgtEl>
                                        <p:attrNameLst>
                                          <p:attrName>style.visibility</p:attrName>
                                        </p:attrNameLst>
                                      </p:cBhvr>
                                      <p:to>
                                        <p:strVal val="visible"/>
                                      </p:to>
                                    </p:set>
                                    <p:anim calcmode="lin" valueType="num">
                                      <p:cBhvr additive="base">
                                        <p:cTn id="7" dur="500" fill="hold"/>
                                        <p:tgtEl>
                                          <p:spTgt spid="563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63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6323">
                                            <p:txEl>
                                              <p:pRg st="1" end="1"/>
                                            </p:txEl>
                                          </p:spTgt>
                                        </p:tgtEl>
                                        <p:attrNameLst>
                                          <p:attrName>style.visibility</p:attrName>
                                        </p:attrNameLst>
                                      </p:cBhvr>
                                      <p:to>
                                        <p:strVal val="visible"/>
                                      </p:to>
                                    </p:set>
                                    <p:anim calcmode="lin" valueType="num">
                                      <p:cBhvr additive="base">
                                        <p:cTn id="13" dur="500" fill="hold"/>
                                        <p:tgtEl>
                                          <p:spTgt spid="5632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63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6323">
                                            <p:txEl>
                                              <p:pRg st="2" end="2"/>
                                            </p:txEl>
                                          </p:spTgt>
                                        </p:tgtEl>
                                        <p:attrNameLst>
                                          <p:attrName>style.visibility</p:attrName>
                                        </p:attrNameLst>
                                      </p:cBhvr>
                                      <p:to>
                                        <p:strVal val="visible"/>
                                      </p:to>
                                    </p:set>
                                    <p:anim calcmode="lin" valueType="num">
                                      <p:cBhvr additive="base">
                                        <p:cTn id="19" dur="500" fill="hold"/>
                                        <p:tgtEl>
                                          <p:spTgt spid="5632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632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defRPr/>
            </a:pPr>
            <a:r>
              <a:rPr lang="en-US" smtClean="0"/>
              <a:t>Motion and Vacuum</a:t>
            </a:r>
          </a:p>
        </p:txBody>
      </p:sp>
      <p:sp>
        <p:nvSpPr>
          <p:cNvPr id="11267" name="Rectangle 3"/>
          <p:cNvSpPr>
            <a:spLocks noGrp="1" noChangeArrowheads="1"/>
          </p:cNvSpPr>
          <p:nvPr>
            <p:ph type="body" idx="1"/>
          </p:nvPr>
        </p:nvSpPr>
        <p:spPr>
          <a:xfrm>
            <a:off x="457200" y="1371600"/>
            <a:ext cx="8229600" cy="4724400"/>
          </a:xfrm>
        </p:spPr>
        <p:txBody>
          <a:bodyPr/>
          <a:lstStyle/>
          <a:p>
            <a:pPr eaLnBrk="1" hangingPunct="1">
              <a:lnSpc>
                <a:spcPct val="90000"/>
              </a:lnSpc>
              <a:buFontTx/>
              <a:buNone/>
            </a:pPr>
            <a:r>
              <a:rPr lang="en-US" sz="2800" smtClean="0">
                <a:solidFill>
                  <a:srgbClr val="FF0000"/>
                </a:solidFill>
              </a:rPr>
              <a:t>How can motion be reconciled with a single, universal substance?</a:t>
            </a:r>
          </a:p>
          <a:p>
            <a:pPr eaLnBrk="1" hangingPunct="1">
              <a:lnSpc>
                <a:spcPct val="90000"/>
              </a:lnSpc>
            </a:pPr>
            <a:r>
              <a:rPr lang="en-US" sz="2800" smtClean="0"/>
              <a:t>Parmenides (~480 BC) – motion is an illusion; there is no vacuum</a:t>
            </a:r>
          </a:p>
          <a:p>
            <a:pPr eaLnBrk="1" hangingPunct="1">
              <a:lnSpc>
                <a:spcPct val="90000"/>
              </a:lnSpc>
            </a:pPr>
            <a:r>
              <a:rPr lang="en-US" sz="2800" smtClean="0"/>
              <a:t>Zeno (~445 BC) – motion is absurd</a:t>
            </a:r>
          </a:p>
          <a:p>
            <a:pPr eaLnBrk="1" hangingPunct="1">
              <a:lnSpc>
                <a:spcPct val="90000"/>
              </a:lnSpc>
            </a:pPr>
            <a:r>
              <a:rPr lang="en-US" sz="2800" smtClean="0"/>
              <a:t>Empedocles (~445 BC) – four elements</a:t>
            </a:r>
          </a:p>
          <a:p>
            <a:pPr lvl="1" eaLnBrk="1" hangingPunct="1">
              <a:lnSpc>
                <a:spcPct val="90000"/>
              </a:lnSpc>
            </a:pPr>
            <a:r>
              <a:rPr lang="en-US" sz="2400" smtClean="0"/>
              <a:t>Earth, water, air, fire</a:t>
            </a:r>
          </a:p>
          <a:p>
            <a:pPr eaLnBrk="1" hangingPunct="1">
              <a:lnSpc>
                <a:spcPct val="90000"/>
              </a:lnSpc>
            </a:pPr>
            <a:r>
              <a:rPr lang="en-US" sz="2800" smtClean="0"/>
              <a:t>Anaxagoras (~445 BC) – infinite number of elements</a:t>
            </a:r>
          </a:p>
          <a:p>
            <a:pPr eaLnBrk="1" hangingPunct="1">
              <a:lnSpc>
                <a:spcPct val="90000"/>
              </a:lnSpc>
            </a:pPr>
            <a:r>
              <a:rPr lang="en-US" sz="2800" smtClean="0"/>
              <a:t>Atomists – atoms and vacuum</a:t>
            </a:r>
          </a:p>
        </p:txBody>
      </p:sp>
    </p:spTree>
    <p:custDataLst>
      <p:tags r:id="rId1"/>
    </p:custDataLst>
  </p:cSld>
  <p:clrMapOvr>
    <a:masterClrMapping/>
  </p:clrMapOvr>
  <p:transition advTm="10770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 calcmode="lin" valueType="num">
                                      <p:cBhvr additive="base">
                                        <p:cTn id="7" dur="500" fill="hold"/>
                                        <p:tgtEl>
                                          <p:spTgt spid="1126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26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267">
                                            <p:txEl>
                                              <p:pRg st="1" end="1"/>
                                            </p:txEl>
                                          </p:spTgt>
                                        </p:tgtEl>
                                        <p:attrNameLst>
                                          <p:attrName>style.visibility</p:attrName>
                                        </p:attrNameLst>
                                      </p:cBhvr>
                                      <p:to>
                                        <p:strVal val="visible"/>
                                      </p:to>
                                    </p:set>
                                    <p:anim calcmode="lin" valueType="num">
                                      <p:cBhvr additive="base">
                                        <p:cTn id="13" dur="500" fill="hold"/>
                                        <p:tgtEl>
                                          <p:spTgt spid="1126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26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267">
                                            <p:txEl>
                                              <p:pRg st="2" end="2"/>
                                            </p:txEl>
                                          </p:spTgt>
                                        </p:tgtEl>
                                        <p:attrNameLst>
                                          <p:attrName>style.visibility</p:attrName>
                                        </p:attrNameLst>
                                      </p:cBhvr>
                                      <p:to>
                                        <p:strVal val="visible"/>
                                      </p:to>
                                    </p:set>
                                    <p:anim calcmode="lin" valueType="num">
                                      <p:cBhvr additive="base">
                                        <p:cTn id="19" dur="500" fill="hold"/>
                                        <p:tgtEl>
                                          <p:spTgt spid="1126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26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267">
                                            <p:txEl>
                                              <p:pRg st="3" end="3"/>
                                            </p:txEl>
                                          </p:spTgt>
                                        </p:tgtEl>
                                        <p:attrNameLst>
                                          <p:attrName>style.visibility</p:attrName>
                                        </p:attrNameLst>
                                      </p:cBhvr>
                                      <p:to>
                                        <p:strVal val="visible"/>
                                      </p:to>
                                    </p:set>
                                    <p:anim calcmode="lin" valueType="num">
                                      <p:cBhvr additive="base">
                                        <p:cTn id="25" dur="500" fill="hold"/>
                                        <p:tgtEl>
                                          <p:spTgt spid="1126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267">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1267">
                                            <p:txEl>
                                              <p:pRg st="4" end="4"/>
                                            </p:txEl>
                                          </p:spTgt>
                                        </p:tgtEl>
                                        <p:attrNameLst>
                                          <p:attrName>style.visibility</p:attrName>
                                        </p:attrNameLst>
                                      </p:cBhvr>
                                      <p:to>
                                        <p:strVal val="visible"/>
                                      </p:to>
                                    </p:set>
                                    <p:anim calcmode="lin" valueType="num">
                                      <p:cBhvr additive="base">
                                        <p:cTn id="29" dur="500" fill="hold"/>
                                        <p:tgtEl>
                                          <p:spTgt spid="11267">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126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1267">
                                            <p:txEl>
                                              <p:pRg st="5" end="5"/>
                                            </p:txEl>
                                          </p:spTgt>
                                        </p:tgtEl>
                                        <p:attrNameLst>
                                          <p:attrName>style.visibility</p:attrName>
                                        </p:attrNameLst>
                                      </p:cBhvr>
                                      <p:to>
                                        <p:strVal val="visible"/>
                                      </p:to>
                                    </p:set>
                                    <p:anim calcmode="lin" valueType="num">
                                      <p:cBhvr additive="base">
                                        <p:cTn id="35" dur="500" fill="hold"/>
                                        <p:tgtEl>
                                          <p:spTgt spid="11267">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126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1267">
                                            <p:txEl>
                                              <p:pRg st="6" end="6"/>
                                            </p:txEl>
                                          </p:spTgt>
                                        </p:tgtEl>
                                        <p:attrNameLst>
                                          <p:attrName>style.visibility</p:attrName>
                                        </p:attrNameLst>
                                      </p:cBhvr>
                                      <p:to>
                                        <p:strVal val="visible"/>
                                      </p:to>
                                    </p:set>
                                    <p:anim calcmode="lin" valueType="num">
                                      <p:cBhvr additive="base">
                                        <p:cTn id="41" dur="500" fill="hold"/>
                                        <p:tgtEl>
                                          <p:spTgt spid="11267">
                                            <p:txEl>
                                              <p:pRg st="6" end="6"/>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1267">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defRPr/>
            </a:pPr>
            <a:r>
              <a:rPr lang="en-US" smtClean="0"/>
              <a:t>Parmenides (~480 BC)</a:t>
            </a:r>
          </a:p>
        </p:txBody>
      </p:sp>
      <p:sp>
        <p:nvSpPr>
          <p:cNvPr id="35844" name="Rectangle 4"/>
          <p:cNvSpPr>
            <a:spLocks noGrp="1" noChangeArrowheads="1"/>
          </p:cNvSpPr>
          <p:nvPr>
            <p:ph type="body" sz="half" idx="1"/>
          </p:nvPr>
        </p:nvSpPr>
        <p:spPr>
          <a:xfrm>
            <a:off x="457200" y="1600200"/>
            <a:ext cx="4419600" cy="4495800"/>
          </a:xfrm>
        </p:spPr>
        <p:txBody>
          <a:bodyPr/>
          <a:lstStyle/>
          <a:p>
            <a:pPr eaLnBrk="1" hangingPunct="1"/>
            <a:r>
              <a:rPr lang="en-US" sz="2800" smtClean="0"/>
              <a:t>How can motion be reconciled with a single, universal substance?</a:t>
            </a:r>
          </a:p>
          <a:p>
            <a:pPr eaLnBrk="1" hangingPunct="1"/>
            <a:r>
              <a:rPr lang="en-US" sz="2800" smtClean="0"/>
              <a:t>Parmenides: it can</a:t>
            </a:r>
            <a:r>
              <a:rPr lang="en-US" sz="2800" smtClean="0">
                <a:cs typeface="Arial" charset="0"/>
              </a:rPr>
              <a:t>'</a:t>
            </a:r>
            <a:r>
              <a:rPr lang="en-US" sz="2800" smtClean="0"/>
              <a:t>t!</a:t>
            </a:r>
          </a:p>
          <a:p>
            <a:pPr eaLnBrk="1" hangingPunct="1"/>
            <a:r>
              <a:rPr lang="en-US" sz="2800" smtClean="0"/>
              <a:t>So Parmenides denied the reality of motion (&amp; the testimony of human senses).</a:t>
            </a:r>
          </a:p>
        </p:txBody>
      </p:sp>
      <p:pic>
        <p:nvPicPr>
          <p:cNvPr id="19460" name="Picture 6" descr="parmenides"/>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319713" y="2085975"/>
            <a:ext cx="2695575" cy="3524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cSld>
  <p:clrMapOvr>
    <a:masterClrMapping/>
  </p:clrMapOvr>
  <p:transition advTm="3152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5844">
                                            <p:txEl>
                                              <p:pRg st="0" end="0"/>
                                            </p:txEl>
                                          </p:spTgt>
                                        </p:tgtEl>
                                        <p:attrNameLst>
                                          <p:attrName>style.visibility</p:attrName>
                                        </p:attrNameLst>
                                      </p:cBhvr>
                                      <p:to>
                                        <p:strVal val="visible"/>
                                      </p:to>
                                    </p:set>
                                    <p:anim calcmode="lin" valueType="num">
                                      <p:cBhvr additive="base">
                                        <p:cTn id="7" dur="500" fill="hold"/>
                                        <p:tgtEl>
                                          <p:spTgt spid="3584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584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5844">
                                            <p:txEl>
                                              <p:pRg st="1" end="1"/>
                                            </p:txEl>
                                          </p:spTgt>
                                        </p:tgtEl>
                                        <p:attrNameLst>
                                          <p:attrName>style.visibility</p:attrName>
                                        </p:attrNameLst>
                                      </p:cBhvr>
                                      <p:to>
                                        <p:strVal val="visible"/>
                                      </p:to>
                                    </p:set>
                                    <p:anim calcmode="lin" valueType="num">
                                      <p:cBhvr additive="base">
                                        <p:cTn id="13" dur="500" fill="hold"/>
                                        <p:tgtEl>
                                          <p:spTgt spid="3584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584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5844">
                                            <p:txEl>
                                              <p:pRg st="2" end="2"/>
                                            </p:txEl>
                                          </p:spTgt>
                                        </p:tgtEl>
                                        <p:attrNameLst>
                                          <p:attrName>style.visibility</p:attrName>
                                        </p:attrNameLst>
                                      </p:cBhvr>
                                      <p:to>
                                        <p:strVal val="visible"/>
                                      </p:to>
                                    </p:set>
                                    <p:anim calcmode="lin" valueType="num">
                                      <p:cBhvr additive="base">
                                        <p:cTn id="19" dur="500" fill="hold"/>
                                        <p:tgtEl>
                                          <p:spTgt spid="3584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584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4"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defRPr/>
            </a:pPr>
            <a:r>
              <a:rPr lang="en-US" smtClean="0"/>
              <a:t>Zeno of Elea (~445 BC)</a:t>
            </a:r>
          </a:p>
        </p:txBody>
      </p:sp>
      <p:sp>
        <p:nvSpPr>
          <p:cNvPr id="37892" name="Rectangle 4"/>
          <p:cNvSpPr>
            <a:spLocks noGrp="1" noChangeArrowheads="1"/>
          </p:cNvSpPr>
          <p:nvPr>
            <p:ph type="body" sz="half" idx="1"/>
          </p:nvPr>
        </p:nvSpPr>
        <p:spPr>
          <a:xfrm>
            <a:off x="457200" y="1600200"/>
            <a:ext cx="4419600" cy="4495800"/>
          </a:xfrm>
        </p:spPr>
        <p:txBody>
          <a:bodyPr/>
          <a:lstStyle/>
          <a:p>
            <a:pPr eaLnBrk="1" hangingPunct="1">
              <a:lnSpc>
                <a:spcPct val="90000"/>
              </a:lnSpc>
            </a:pPr>
            <a:r>
              <a:rPr lang="en-US" sz="2800" smtClean="0"/>
              <a:t>Disciple of Parmenides</a:t>
            </a:r>
          </a:p>
          <a:p>
            <a:pPr eaLnBrk="1" hangingPunct="1">
              <a:lnSpc>
                <a:spcPct val="90000"/>
              </a:lnSpc>
            </a:pPr>
            <a:r>
              <a:rPr lang="en-US" sz="2800" smtClean="0"/>
              <a:t>Constructed several very clever arguments to show that motion cannot exist!</a:t>
            </a:r>
          </a:p>
          <a:p>
            <a:pPr eaLnBrk="1" hangingPunct="1">
              <a:lnSpc>
                <a:spcPct val="90000"/>
              </a:lnSpc>
            </a:pPr>
            <a:r>
              <a:rPr lang="en-US" sz="2800" smtClean="0"/>
              <a:t>These were often ignored but not really refuted till the invention of calculus 2000 years later.</a:t>
            </a:r>
          </a:p>
        </p:txBody>
      </p:sp>
      <p:sp>
        <p:nvSpPr>
          <p:cNvPr id="20484" name="Rectangle 8"/>
          <p:cNvSpPr>
            <a:spLocks noGrp="1" noChangeArrowheads="1"/>
          </p:cNvSpPr>
          <p:nvPr>
            <p:ph sz="half" idx="2"/>
          </p:nvPr>
        </p:nvSpPr>
        <p:spPr>
          <a:xfrm>
            <a:off x="4724400" y="1219200"/>
            <a:ext cx="4038600" cy="4495800"/>
          </a:xfrm>
        </p:spPr>
        <p:txBody>
          <a:bodyPr/>
          <a:lstStyle/>
          <a:p>
            <a:pPr eaLnBrk="1" hangingPunct="1"/>
            <a:endParaRPr lang="en-US" sz="2800" smtClean="0"/>
          </a:p>
        </p:txBody>
      </p:sp>
      <p:pic>
        <p:nvPicPr>
          <p:cNvPr id="20485" name="Picture 7" descr="zeno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6050" y="1219200"/>
            <a:ext cx="30099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advTm="7259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7892">
                                            <p:txEl>
                                              <p:pRg st="0" end="0"/>
                                            </p:txEl>
                                          </p:spTgt>
                                        </p:tgtEl>
                                        <p:attrNameLst>
                                          <p:attrName>style.visibility</p:attrName>
                                        </p:attrNameLst>
                                      </p:cBhvr>
                                      <p:to>
                                        <p:strVal val="visible"/>
                                      </p:to>
                                    </p:set>
                                    <p:anim calcmode="lin" valueType="num">
                                      <p:cBhvr additive="base">
                                        <p:cTn id="7" dur="500" fill="hold"/>
                                        <p:tgtEl>
                                          <p:spTgt spid="3789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789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7892">
                                            <p:txEl>
                                              <p:pRg st="1" end="1"/>
                                            </p:txEl>
                                          </p:spTgt>
                                        </p:tgtEl>
                                        <p:attrNameLst>
                                          <p:attrName>style.visibility</p:attrName>
                                        </p:attrNameLst>
                                      </p:cBhvr>
                                      <p:to>
                                        <p:strVal val="visible"/>
                                      </p:to>
                                    </p:set>
                                    <p:anim calcmode="lin" valueType="num">
                                      <p:cBhvr additive="base">
                                        <p:cTn id="13" dur="500" fill="hold"/>
                                        <p:tgtEl>
                                          <p:spTgt spid="3789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789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7892">
                                            <p:txEl>
                                              <p:pRg st="2" end="2"/>
                                            </p:txEl>
                                          </p:spTgt>
                                        </p:tgtEl>
                                        <p:attrNameLst>
                                          <p:attrName>style.visibility</p:attrName>
                                        </p:attrNameLst>
                                      </p:cBhvr>
                                      <p:to>
                                        <p:strVal val="visible"/>
                                      </p:to>
                                    </p:set>
                                    <p:anim calcmode="lin" valueType="num">
                                      <p:cBhvr additive="base">
                                        <p:cTn id="19" dur="500" fill="hold"/>
                                        <p:tgtEl>
                                          <p:spTgt spid="3789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789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2"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defRPr/>
            </a:pPr>
            <a:r>
              <a:rPr lang="en-US" smtClean="0"/>
              <a:t>Empedocles (~445 BC)</a:t>
            </a:r>
          </a:p>
        </p:txBody>
      </p:sp>
      <p:sp>
        <p:nvSpPr>
          <p:cNvPr id="39940" name="Rectangle 4"/>
          <p:cNvSpPr>
            <a:spLocks noGrp="1" noChangeArrowheads="1"/>
          </p:cNvSpPr>
          <p:nvPr>
            <p:ph type="body" sz="half" idx="1"/>
          </p:nvPr>
        </p:nvSpPr>
        <p:spPr>
          <a:xfrm>
            <a:off x="457200" y="1600200"/>
            <a:ext cx="4343400" cy="4495800"/>
          </a:xfrm>
        </p:spPr>
        <p:txBody>
          <a:bodyPr/>
          <a:lstStyle/>
          <a:p>
            <a:pPr eaLnBrk="1" hangingPunct="1"/>
            <a:r>
              <a:rPr lang="en-US" sz="2800" smtClean="0"/>
              <a:t>One response to Zeno and Parmenides was to have several basic substances rather than just one.</a:t>
            </a:r>
          </a:p>
          <a:p>
            <a:pPr eaLnBrk="1" hangingPunct="1"/>
            <a:r>
              <a:rPr lang="en-US" sz="2800" smtClean="0"/>
              <a:t>Empedocles proposed that matter was a mixture of four things: earth, water, air &amp; fire. </a:t>
            </a:r>
          </a:p>
        </p:txBody>
      </p:sp>
      <p:pic>
        <p:nvPicPr>
          <p:cNvPr id="21508" name="Picture 6" descr="Empedocles"/>
          <p:cNvPicPr>
            <a:picLocks noGrp="1" noChangeAspect="1" noChangeArrowheads="1"/>
          </p:cNvPicPr>
          <p:nvPr>
            <p:ph sz="half" idx="2"/>
          </p:nvPr>
        </p:nvPicPr>
        <p:blipFill>
          <a:blip r:embed="rId3">
            <a:clrChange>
              <a:clrFrom>
                <a:srgbClr val="FCF8EF"/>
              </a:clrFrom>
              <a:clrTo>
                <a:srgbClr val="FCF8EF">
                  <a:alpha val="0"/>
                </a:srgbClr>
              </a:clrTo>
            </a:clrChange>
            <a:extLst>
              <a:ext uri="{28A0092B-C50C-407E-A947-70E740481C1C}">
                <a14:useLocalDpi xmlns:a14="http://schemas.microsoft.com/office/drawing/2010/main" val="0"/>
              </a:ext>
            </a:extLst>
          </a:blip>
          <a:srcRect/>
          <a:stretch>
            <a:fillRect/>
          </a:stretch>
        </p:blipFill>
        <p:spPr>
          <a:xfrm>
            <a:off x="5284788" y="2133600"/>
            <a:ext cx="2949575" cy="3657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cSld>
  <p:clrMapOvr>
    <a:masterClrMapping/>
  </p:clrMapOvr>
  <p:transition advTm="2421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9940">
                                            <p:txEl>
                                              <p:pRg st="0" end="0"/>
                                            </p:txEl>
                                          </p:spTgt>
                                        </p:tgtEl>
                                        <p:attrNameLst>
                                          <p:attrName>style.visibility</p:attrName>
                                        </p:attrNameLst>
                                      </p:cBhvr>
                                      <p:to>
                                        <p:strVal val="visible"/>
                                      </p:to>
                                    </p:set>
                                    <p:anim calcmode="lin" valueType="num">
                                      <p:cBhvr additive="base">
                                        <p:cTn id="7" dur="500" fill="hold"/>
                                        <p:tgtEl>
                                          <p:spTgt spid="3994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994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9940">
                                            <p:txEl>
                                              <p:pRg st="1" end="1"/>
                                            </p:txEl>
                                          </p:spTgt>
                                        </p:tgtEl>
                                        <p:attrNameLst>
                                          <p:attrName>style.visibility</p:attrName>
                                        </p:attrNameLst>
                                      </p:cBhvr>
                                      <p:to>
                                        <p:strVal val="visible"/>
                                      </p:to>
                                    </p:set>
                                    <p:anim calcmode="lin" valueType="num">
                                      <p:cBhvr additive="base">
                                        <p:cTn id="13" dur="500" fill="hold"/>
                                        <p:tgtEl>
                                          <p:spTgt spid="3994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9940">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0"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defRPr/>
            </a:pPr>
            <a:r>
              <a:rPr lang="en-US" smtClean="0"/>
              <a:t>Introduction</a:t>
            </a:r>
          </a:p>
        </p:txBody>
      </p:sp>
      <p:sp>
        <p:nvSpPr>
          <p:cNvPr id="8195" name="Rectangle 3"/>
          <p:cNvSpPr>
            <a:spLocks noGrp="1" noChangeArrowheads="1"/>
          </p:cNvSpPr>
          <p:nvPr>
            <p:ph type="body" idx="1"/>
          </p:nvPr>
        </p:nvSpPr>
        <p:spPr>
          <a:xfrm>
            <a:off x="457200" y="1447800"/>
            <a:ext cx="8229600" cy="4648200"/>
          </a:xfrm>
        </p:spPr>
        <p:txBody>
          <a:bodyPr/>
          <a:lstStyle/>
          <a:p>
            <a:pPr eaLnBrk="1" hangingPunct="1"/>
            <a:r>
              <a:rPr lang="en-US" smtClean="0"/>
              <a:t>How do our beliefs and our science interact?</a:t>
            </a:r>
          </a:p>
          <a:p>
            <a:pPr eaLnBrk="1" hangingPunct="1"/>
            <a:r>
              <a:rPr lang="en-US" smtClean="0"/>
              <a:t>Let</a:t>
            </a:r>
            <a:r>
              <a:rPr lang="en-US" smtClean="0">
                <a:cs typeface="Arial" charset="0"/>
              </a:rPr>
              <a:t>'</a:t>
            </a:r>
            <a:r>
              <a:rPr lang="en-US" smtClean="0"/>
              <a:t>s look at a case study of ancient Greek physics from Thales to Aristotle.</a:t>
            </a:r>
          </a:p>
          <a:p>
            <a:pPr eaLnBrk="1" hangingPunct="1"/>
            <a:r>
              <a:rPr lang="en-US" smtClean="0"/>
              <a:t>Their science seems to us today to be crude, rash, absurd.</a:t>
            </a:r>
          </a:p>
          <a:p>
            <a:pPr eaLnBrk="1" hangingPunct="1"/>
            <a:r>
              <a:rPr lang="en-US" smtClean="0"/>
              <a:t>But then, how will our science look 200 years from now?</a:t>
            </a:r>
          </a:p>
        </p:txBody>
      </p:sp>
    </p:spTree>
    <p:custDataLst>
      <p:tags r:id="rId1"/>
    </p:custDataLst>
  </p:cSld>
  <p:clrMapOvr>
    <a:masterClrMapping/>
  </p:clrMapOvr>
  <p:transition advTm="2457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 calcmode="lin" valueType="num">
                                      <p:cBhvr additive="base">
                                        <p:cTn id="7" dur="500" fill="hold"/>
                                        <p:tgtEl>
                                          <p:spTgt spid="819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19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195">
                                            <p:txEl>
                                              <p:pRg st="1" end="1"/>
                                            </p:txEl>
                                          </p:spTgt>
                                        </p:tgtEl>
                                        <p:attrNameLst>
                                          <p:attrName>style.visibility</p:attrName>
                                        </p:attrNameLst>
                                      </p:cBhvr>
                                      <p:to>
                                        <p:strVal val="visible"/>
                                      </p:to>
                                    </p:set>
                                    <p:anim calcmode="lin" valueType="num">
                                      <p:cBhvr additive="base">
                                        <p:cTn id="13" dur="500" fill="hold"/>
                                        <p:tgtEl>
                                          <p:spTgt spid="819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19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195">
                                            <p:txEl>
                                              <p:pRg st="2" end="2"/>
                                            </p:txEl>
                                          </p:spTgt>
                                        </p:tgtEl>
                                        <p:attrNameLst>
                                          <p:attrName>style.visibility</p:attrName>
                                        </p:attrNameLst>
                                      </p:cBhvr>
                                      <p:to>
                                        <p:strVal val="visible"/>
                                      </p:to>
                                    </p:set>
                                    <p:anim calcmode="lin" valueType="num">
                                      <p:cBhvr additive="base">
                                        <p:cTn id="19" dur="500" fill="hold"/>
                                        <p:tgtEl>
                                          <p:spTgt spid="819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19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195">
                                            <p:txEl>
                                              <p:pRg st="3" end="3"/>
                                            </p:txEl>
                                          </p:spTgt>
                                        </p:tgtEl>
                                        <p:attrNameLst>
                                          <p:attrName>style.visibility</p:attrName>
                                        </p:attrNameLst>
                                      </p:cBhvr>
                                      <p:to>
                                        <p:strVal val="visible"/>
                                      </p:to>
                                    </p:set>
                                    <p:anim calcmode="lin" valueType="num">
                                      <p:cBhvr additive="base">
                                        <p:cTn id="25" dur="500" fill="hold"/>
                                        <p:tgtEl>
                                          <p:spTgt spid="819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19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defRPr/>
            </a:pPr>
            <a:r>
              <a:rPr lang="en-US" smtClean="0"/>
              <a:t>Empedocles (~445 BC)</a:t>
            </a:r>
          </a:p>
        </p:txBody>
      </p:sp>
      <p:sp>
        <p:nvSpPr>
          <p:cNvPr id="57347" name="Rectangle 3"/>
          <p:cNvSpPr>
            <a:spLocks noGrp="1" noChangeArrowheads="1"/>
          </p:cNvSpPr>
          <p:nvPr>
            <p:ph type="body" idx="1"/>
          </p:nvPr>
        </p:nvSpPr>
        <p:spPr/>
        <p:txBody>
          <a:bodyPr/>
          <a:lstStyle/>
          <a:p>
            <a:pPr eaLnBrk="1" hangingPunct="1"/>
            <a:r>
              <a:rPr lang="en-US" smtClean="0"/>
              <a:t>Changes or motion took place when the compositions or positions of these elements changed.</a:t>
            </a:r>
          </a:p>
          <a:p>
            <a:pPr eaLnBrk="1" hangingPunct="1"/>
            <a:r>
              <a:rPr lang="en-US" smtClean="0"/>
              <a:t>This was caused by two forces, Love and Strife (attraction &amp; repulsion).</a:t>
            </a:r>
          </a:p>
          <a:p>
            <a:pPr eaLnBrk="1" hangingPunct="1"/>
            <a:r>
              <a:rPr lang="en-US" smtClean="0"/>
              <a:t>This model became the dominant view of physics until modern times.</a:t>
            </a:r>
          </a:p>
        </p:txBody>
      </p:sp>
    </p:spTree>
    <p:custDataLst>
      <p:tags r:id="rId1"/>
    </p:custDataLst>
  </p:cSld>
  <p:clrMapOvr>
    <a:masterClrMapping/>
  </p:clrMapOvr>
  <p:transition advTm="3734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7347">
                                            <p:txEl>
                                              <p:pRg st="0" end="0"/>
                                            </p:txEl>
                                          </p:spTgt>
                                        </p:tgtEl>
                                        <p:attrNameLst>
                                          <p:attrName>style.visibility</p:attrName>
                                        </p:attrNameLst>
                                      </p:cBhvr>
                                      <p:to>
                                        <p:strVal val="visible"/>
                                      </p:to>
                                    </p:set>
                                    <p:anim calcmode="lin" valueType="num">
                                      <p:cBhvr additive="base">
                                        <p:cTn id="7" dur="500" fill="hold"/>
                                        <p:tgtEl>
                                          <p:spTgt spid="5734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734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7347">
                                            <p:txEl>
                                              <p:pRg st="1" end="1"/>
                                            </p:txEl>
                                          </p:spTgt>
                                        </p:tgtEl>
                                        <p:attrNameLst>
                                          <p:attrName>style.visibility</p:attrName>
                                        </p:attrNameLst>
                                      </p:cBhvr>
                                      <p:to>
                                        <p:strVal val="visible"/>
                                      </p:to>
                                    </p:set>
                                    <p:anim calcmode="lin" valueType="num">
                                      <p:cBhvr additive="base">
                                        <p:cTn id="13" dur="500" fill="hold"/>
                                        <p:tgtEl>
                                          <p:spTgt spid="5734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734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7347">
                                            <p:txEl>
                                              <p:pRg st="2" end="2"/>
                                            </p:txEl>
                                          </p:spTgt>
                                        </p:tgtEl>
                                        <p:attrNameLst>
                                          <p:attrName>style.visibility</p:attrName>
                                        </p:attrNameLst>
                                      </p:cBhvr>
                                      <p:to>
                                        <p:strVal val="visible"/>
                                      </p:to>
                                    </p:set>
                                    <p:anim calcmode="lin" valueType="num">
                                      <p:cBhvr additive="base">
                                        <p:cTn id="19" dur="500" fill="hold"/>
                                        <p:tgtEl>
                                          <p:spTgt spid="5734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734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7"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defRPr/>
            </a:pPr>
            <a:r>
              <a:rPr lang="en-US" smtClean="0"/>
              <a:t>Anaxagoras (~445 BC)</a:t>
            </a:r>
          </a:p>
        </p:txBody>
      </p:sp>
      <p:sp>
        <p:nvSpPr>
          <p:cNvPr id="41988" name="Rectangle 4"/>
          <p:cNvSpPr>
            <a:spLocks noGrp="1" noChangeArrowheads="1"/>
          </p:cNvSpPr>
          <p:nvPr>
            <p:ph type="body" sz="half" idx="1"/>
          </p:nvPr>
        </p:nvSpPr>
        <p:spPr/>
        <p:txBody>
          <a:bodyPr/>
          <a:lstStyle/>
          <a:p>
            <a:pPr eaLnBrk="1" hangingPunct="1">
              <a:lnSpc>
                <a:spcPct val="90000"/>
              </a:lnSpc>
            </a:pPr>
            <a:r>
              <a:rPr lang="en-US" sz="2800" smtClean="0"/>
              <a:t>Carried the pluralistic idea to an extreme</a:t>
            </a:r>
          </a:p>
          <a:p>
            <a:pPr eaLnBrk="1" hangingPunct="1">
              <a:lnSpc>
                <a:spcPct val="90000"/>
              </a:lnSpc>
            </a:pPr>
            <a:r>
              <a:rPr lang="en-US" sz="2800" smtClean="0"/>
              <a:t>There are an infinite number of different sorts of things.</a:t>
            </a:r>
          </a:p>
          <a:p>
            <a:pPr eaLnBrk="1" hangingPunct="1">
              <a:lnSpc>
                <a:spcPct val="90000"/>
              </a:lnSpc>
            </a:pPr>
            <a:r>
              <a:rPr lang="en-US" sz="2800" smtClean="0"/>
              <a:t>When a human eats fruit, the body extracts flesh &amp; bone particles.</a:t>
            </a:r>
          </a:p>
          <a:p>
            <a:pPr eaLnBrk="1" hangingPunct="1">
              <a:lnSpc>
                <a:spcPct val="90000"/>
              </a:lnSpc>
            </a:pPr>
            <a:r>
              <a:rPr lang="en-US" sz="2800" smtClean="0"/>
              <a:t>Too complex to be very influential</a:t>
            </a:r>
          </a:p>
        </p:txBody>
      </p:sp>
      <p:pic>
        <p:nvPicPr>
          <p:cNvPr id="23556" name="Picture 6" descr="Anaxagoras"/>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410200" y="2108200"/>
            <a:ext cx="2514600" cy="3479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cSld>
  <p:clrMapOvr>
    <a:masterClrMapping/>
  </p:clrMapOvr>
  <p:transition advTm="3467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1988">
                                            <p:txEl>
                                              <p:pRg st="0" end="0"/>
                                            </p:txEl>
                                          </p:spTgt>
                                        </p:tgtEl>
                                        <p:attrNameLst>
                                          <p:attrName>style.visibility</p:attrName>
                                        </p:attrNameLst>
                                      </p:cBhvr>
                                      <p:to>
                                        <p:strVal val="visible"/>
                                      </p:to>
                                    </p:set>
                                    <p:anim calcmode="lin" valueType="num">
                                      <p:cBhvr additive="base">
                                        <p:cTn id="7" dur="500" fill="hold"/>
                                        <p:tgtEl>
                                          <p:spTgt spid="4198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198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1988">
                                            <p:txEl>
                                              <p:pRg st="1" end="1"/>
                                            </p:txEl>
                                          </p:spTgt>
                                        </p:tgtEl>
                                        <p:attrNameLst>
                                          <p:attrName>style.visibility</p:attrName>
                                        </p:attrNameLst>
                                      </p:cBhvr>
                                      <p:to>
                                        <p:strVal val="visible"/>
                                      </p:to>
                                    </p:set>
                                    <p:anim calcmode="lin" valueType="num">
                                      <p:cBhvr additive="base">
                                        <p:cTn id="13" dur="500" fill="hold"/>
                                        <p:tgtEl>
                                          <p:spTgt spid="4198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198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1988">
                                            <p:txEl>
                                              <p:pRg st="2" end="2"/>
                                            </p:txEl>
                                          </p:spTgt>
                                        </p:tgtEl>
                                        <p:attrNameLst>
                                          <p:attrName>style.visibility</p:attrName>
                                        </p:attrNameLst>
                                      </p:cBhvr>
                                      <p:to>
                                        <p:strVal val="visible"/>
                                      </p:to>
                                    </p:set>
                                    <p:anim calcmode="lin" valueType="num">
                                      <p:cBhvr additive="base">
                                        <p:cTn id="19" dur="500" fill="hold"/>
                                        <p:tgtEl>
                                          <p:spTgt spid="4198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198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1988">
                                            <p:txEl>
                                              <p:pRg st="3" end="3"/>
                                            </p:txEl>
                                          </p:spTgt>
                                        </p:tgtEl>
                                        <p:attrNameLst>
                                          <p:attrName>style.visibility</p:attrName>
                                        </p:attrNameLst>
                                      </p:cBhvr>
                                      <p:to>
                                        <p:strVal val="visible"/>
                                      </p:to>
                                    </p:set>
                                    <p:anim calcmode="lin" valueType="num">
                                      <p:cBhvr additive="base">
                                        <p:cTn id="25" dur="500" fill="hold"/>
                                        <p:tgtEl>
                                          <p:spTgt spid="4198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198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8"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defRPr/>
            </a:pPr>
            <a:r>
              <a:rPr lang="en-US" smtClean="0"/>
              <a:t>Leucippus (~435 BC)</a:t>
            </a:r>
          </a:p>
        </p:txBody>
      </p:sp>
      <p:sp>
        <p:nvSpPr>
          <p:cNvPr id="44036" name="Rectangle 4"/>
          <p:cNvSpPr>
            <a:spLocks noGrp="1" noChangeArrowheads="1"/>
          </p:cNvSpPr>
          <p:nvPr>
            <p:ph type="body" sz="half" idx="1"/>
          </p:nvPr>
        </p:nvSpPr>
        <p:spPr>
          <a:xfrm>
            <a:off x="457200" y="1600200"/>
            <a:ext cx="4419600" cy="4495800"/>
          </a:xfrm>
        </p:spPr>
        <p:txBody>
          <a:bodyPr/>
          <a:lstStyle/>
          <a:p>
            <a:pPr eaLnBrk="1" hangingPunct="1">
              <a:lnSpc>
                <a:spcPct val="90000"/>
              </a:lnSpc>
            </a:pPr>
            <a:r>
              <a:rPr lang="en-US" sz="2800" smtClean="0"/>
              <a:t>Best ancient solution to Parmenides</a:t>
            </a:r>
            <a:r>
              <a:rPr lang="en-US" sz="2800" smtClean="0">
                <a:cs typeface="Arial" charset="0"/>
              </a:rPr>
              <a:t>'</a:t>
            </a:r>
            <a:r>
              <a:rPr lang="en-US" sz="2800" smtClean="0"/>
              <a:t> problem</a:t>
            </a:r>
          </a:p>
          <a:p>
            <a:pPr eaLnBrk="1" hangingPunct="1">
              <a:lnSpc>
                <a:spcPct val="90000"/>
              </a:lnSpc>
            </a:pPr>
            <a:r>
              <a:rPr lang="en-US" sz="2800" smtClean="0"/>
              <a:t>The first of the atomists</a:t>
            </a:r>
          </a:p>
          <a:p>
            <a:pPr eaLnBrk="1" hangingPunct="1">
              <a:lnSpc>
                <a:spcPct val="90000"/>
              </a:lnSpc>
            </a:pPr>
            <a:r>
              <a:rPr lang="en-US" sz="2800" smtClean="0"/>
              <a:t>Reality consists of one eternal substance, but this comes in invisibly small particles.</a:t>
            </a:r>
          </a:p>
          <a:p>
            <a:pPr eaLnBrk="1" hangingPunct="1">
              <a:lnSpc>
                <a:spcPct val="90000"/>
              </a:lnSpc>
            </a:pPr>
            <a:r>
              <a:rPr lang="en-US" sz="2800" smtClean="0"/>
              <a:t>These are called </a:t>
            </a:r>
            <a:r>
              <a:rPr lang="en-US" sz="2800" smtClean="0">
                <a:cs typeface="Arial" charset="0"/>
              </a:rPr>
              <a:t>'</a:t>
            </a:r>
            <a:r>
              <a:rPr lang="en-US" sz="2800" smtClean="0"/>
              <a:t>atoms</a:t>
            </a:r>
            <a:r>
              <a:rPr lang="en-US" sz="2800" smtClean="0">
                <a:cs typeface="Arial" charset="0"/>
              </a:rPr>
              <a:t>'</a:t>
            </a:r>
            <a:r>
              <a:rPr lang="en-US" sz="2800" smtClean="0"/>
              <a:t> because they cannot be divided.</a:t>
            </a:r>
          </a:p>
        </p:txBody>
      </p:sp>
      <p:pic>
        <p:nvPicPr>
          <p:cNvPr id="24580" name="Picture 6" descr="Leucippus"/>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257800" y="1905000"/>
            <a:ext cx="3175000" cy="3924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cSld>
  <p:clrMapOvr>
    <a:masterClrMapping/>
  </p:clrMapOvr>
  <p:transition advTm="11269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4036">
                                            <p:txEl>
                                              <p:pRg st="0" end="0"/>
                                            </p:txEl>
                                          </p:spTgt>
                                        </p:tgtEl>
                                        <p:attrNameLst>
                                          <p:attrName>style.visibility</p:attrName>
                                        </p:attrNameLst>
                                      </p:cBhvr>
                                      <p:to>
                                        <p:strVal val="visible"/>
                                      </p:to>
                                    </p:set>
                                    <p:anim calcmode="lin" valueType="num">
                                      <p:cBhvr additive="base">
                                        <p:cTn id="7" dur="500" fill="hold"/>
                                        <p:tgtEl>
                                          <p:spTgt spid="4403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403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4036">
                                            <p:txEl>
                                              <p:pRg st="1" end="1"/>
                                            </p:txEl>
                                          </p:spTgt>
                                        </p:tgtEl>
                                        <p:attrNameLst>
                                          <p:attrName>style.visibility</p:attrName>
                                        </p:attrNameLst>
                                      </p:cBhvr>
                                      <p:to>
                                        <p:strVal val="visible"/>
                                      </p:to>
                                    </p:set>
                                    <p:anim calcmode="lin" valueType="num">
                                      <p:cBhvr additive="base">
                                        <p:cTn id="13" dur="500" fill="hold"/>
                                        <p:tgtEl>
                                          <p:spTgt spid="4403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403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4036">
                                            <p:txEl>
                                              <p:pRg st="2" end="2"/>
                                            </p:txEl>
                                          </p:spTgt>
                                        </p:tgtEl>
                                        <p:attrNameLst>
                                          <p:attrName>style.visibility</p:attrName>
                                        </p:attrNameLst>
                                      </p:cBhvr>
                                      <p:to>
                                        <p:strVal val="visible"/>
                                      </p:to>
                                    </p:set>
                                    <p:anim calcmode="lin" valueType="num">
                                      <p:cBhvr additive="base">
                                        <p:cTn id="19" dur="500" fill="hold"/>
                                        <p:tgtEl>
                                          <p:spTgt spid="4403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403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4036">
                                            <p:txEl>
                                              <p:pRg st="3" end="3"/>
                                            </p:txEl>
                                          </p:spTgt>
                                        </p:tgtEl>
                                        <p:attrNameLst>
                                          <p:attrName>style.visibility</p:attrName>
                                        </p:attrNameLst>
                                      </p:cBhvr>
                                      <p:to>
                                        <p:strVal val="visible"/>
                                      </p:to>
                                    </p:set>
                                    <p:anim calcmode="lin" valueType="num">
                                      <p:cBhvr additive="base">
                                        <p:cTn id="25" dur="500" fill="hold"/>
                                        <p:tgtEl>
                                          <p:spTgt spid="4403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403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6"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defRPr/>
            </a:pPr>
            <a:r>
              <a:rPr lang="en-US" smtClean="0"/>
              <a:t>Democritus (~410 BC)</a:t>
            </a:r>
          </a:p>
        </p:txBody>
      </p:sp>
      <p:sp>
        <p:nvSpPr>
          <p:cNvPr id="46084" name="Rectangle 4"/>
          <p:cNvSpPr>
            <a:spLocks noGrp="1" noChangeArrowheads="1"/>
          </p:cNvSpPr>
          <p:nvPr>
            <p:ph type="body" sz="half" idx="1"/>
          </p:nvPr>
        </p:nvSpPr>
        <p:spPr/>
        <p:txBody>
          <a:bodyPr/>
          <a:lstStyle/>
          <a:p>
            <a:pPr eaLnBrk="1" hangingPunct="1"/>
            <a:r>
              <a:rPr lang="en-US" sz="2800" smtClean="0"/>
              <a:t>The atomic idea was further developed by Democritus and Epicurus.</a:t>
            </a:r>
          </a:p>
          <a:p>
            <a:pPr eaLnBrk="1" hangingPunct="1"/>
            <a:r>
              <a:rPr lang="en-US" sz="2800" smtClean="0"/>
              <a:t>The atoms are separated from one another by a void or vacuum, so motion is possible.</a:t>
            </a:r>
          </a:p>
        </p:txBody>
      </p:sp>
      <p:pic>
        <p:nvPicPr>
          <p:cNvPr id="25604" name="Picture 6" descr="democritus"/>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960938" y="1636713"/>
            <a:ext cx="3725862" cy="40782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cSld>
  <p:clrMapOvr>
    <a:masterClrMapping/>
  </p:clrMapOvr>
  <p:transition advTm="1838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6084">
                                            <p:txEl>
                                              <p:pRg st="0" end="0"/>
                                            </p:txEl>
                                          </p:spTgt>
                                        </p:tgtEl>
                                        <p:attrNameLst>
                                          <p:attrName>style.visibility</p:attrName>
                                        </p:attrNameLst>
                                      </p:cBhvr>
                                      <p:to>
                                        <p:strVal val="visible"/>
                                      </p:to>
                                    </p:set>
                                    <p:anim calcmode="lin" valueType="num">
                                      <p:cBhvr additive="base">
                                        <p:cTn id="7" dur="500" fill="hold"/>
                                        <p:tgtEl>
                                          <p:spTgt spid="4608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608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6084">
                                            <p:txEl>
                                              <p:pRg st="1" end="1"/>
                                            </p:txEl>
                                          </p:spTgt>
                                        </p:tgtEl>
                                        <p:attrNameLst>
                                          <p:attrName>style.visibility</p:attrName>
                                        </p:attrNameLst>
                                      </p:cBhvr>
                                      <p:to>
                                        <p:strVal val="visible"/>
                                      </p:to>
                                    </p:set>
                                    <p:anim calcmode="lin" valueType="num">
                                      <p:cBhvr additive="base">
                                        <p:cTn id="13" dur="500" fill="hold"/>
                                        <p:tgtEl>
                                          <p:spTgt spid="4608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608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defRPr/>
            </a:pPr>
            <a:r>
              <a:rPr lang="en-US" smtClean="0"/>
              <a:t>Epicurus (~300 BC)</a:t>
            </a:r>
          </a:p>
        </p:txBody>
      </p:sp>
      <p:sp>
        <p:nvSpPr>
          <p:cNvPr id="48132" name="Rectangle 4"/>
          <p:cNvSpPr>
            <a:spLocks noGrp="1" noChangeArrowheads="1"/>
          </p:cNvSpPr>
          <p:nvPr>
            <p:ph type="body" sz="half" idx="1"/>
          </p:nvPr>
        </p:nvSpPr>
        <p:spPr>
          <a:xfrm>
            <a:off x="457200" y="1371600"/>
            <a:ext cx="4038600" cy="4724400"/>
          </a:xfrm>
        </p:spPr>
        <p:txBody>
          <a:bodyPr/>
          <a:lstStyle/>
          <a:p>
            <a:pPr eaLnBrk="1" hangingPunct="1"/>
            <a:r>
              <a:rPr lang="en-US" sz="2800" smtClean="0"/>
              <a:t>The objects we experience are formed by chance combinations of atoms.</a:t>
            </a:r>
          </a:p>
          <a:p>
            <a:pPr eaLnBrk="1" hangingPunct="1"/>
            <a:r>
              <a:rPr lang="en-US" sz="2800" smtClean="0"/>
              <a:t>The ancient theory had no explanation but necessity for large-scale organization.</a:t>
            </a:r>
          </a:p>
        </p:txBody>
      </p:sp>
      <p:pic>
        <p:nvPicPr>
          <p:cNvPr id="26628" name="Picture 6" descr="epicurus"/>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240338" y="1600200"/>
            <a:ext cx="3146425"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cSld>
  <p:clrMapOvr>
    <a:masterClrMapping/>
  </p:clrMapOvr>
  <p:transition advTm="4931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8132">
                                            <p:txEl>
                                              <p:pRg st="0" end="0"/>
                                            </p:txEl>
                                          </p:spTgt>
                                        </p:tgtEl>
                                        <p:attrNameLst>
                                          <p:attrName>style.visibility</p:attrName>
                                        </p:attrNameLst>
                                      </p:cBhvr>
                                      <p:to>
                                        <p:strVal val="visible"/>
                                      </p:to>
                                    </p:set>
                                    <p:anim calcmode="lin" valueType="num">
                                      <p:cBhvr additive="base">
                                        <p:cTn id="7" dur="500" fill="hold"/>
                                        <p:tgtEl>
                                          <p:spTgt spid="4813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813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8132">
                                            <p:txEl>
                                              <p:pRg st="1" end="1"/>
                                            </p:txEl>
                                          </p:spTgt>
                                        </p:tgtEl>
                                        <p:attrNameLst>
                                          <p:attrName>style.visibility</p:attrName>
                                        </p:attrNameLst>
                                      </p:cBhvr>
                                      <p:to>
                                        <p:strVal val="visible"/>
                                      </p:to>
                                    </p:set>
                                    <p:anim calcmode="lin" valueType="num">
                                      <p:cBhvr additive="base">
                                        <p:cTn id="13" dur="500" fill="hold"/>
                                        <p:tgtEl>
                                          <p:spTgt spid="4813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813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2"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defRPr/>
            </a:pPr>
            <a:r>
              <a:rPr lang="en-US" smtClean="0"/>
              <a:t>The Physics of Aristotle</a:t>
            </a:r>
          </a:p>
        </p:txBody>
      </p:sp>
      <p:sp>
        <p:nvSpPr>
          <p:cNvPr id="12291" name="Rectangle 3"/>
          <p:cNvSpPr>
            <a:spLocks noGrp="1" noChangeArrowheads="1"/>
          </p:cNvSpPr>
          <p:nvPr>
            <p:ph type="body" sz="half" idx="1"/>
          </p:nvPr>
        </p:nvSpPr>
        <p:spPr>
          <a:xfrm>
            <a:off x="457200" y="1600200"/>
            <a:ext cx="4267200" cy="4495800"/>
          </a:xfrm>
        </p:spPr>
        <p:txBody>
          <a:bodyPr/>
          <a:lstStyle/>
          <a:p>
            <a:pPr eaLnBrk="1" hangingPunct="1"/>
            <a:r>
              <a:rPr lang="en-US" sz="2800" smtClean="0"/>
              <a:t>Advances in Astronomy pointed to a large universe.</a:t>
            </a:r>
          </a:p>
          <a:p>
            <a:pPr eaLnBrk="1" hangingPunct="1"/>
            <a:r>
              <a:rPr lang="en-US" sz="2800" smtClean="0"/>
              <a:t>Two-Realm Physics</a:t>
            </a:r>
          </a:p>
          <a:p>
            <a:pPr lvl="1" eaLnBrk="1" hangingPunct="1"/>
            <a:r>
              <a:rPr lang="en-US" sz="2400" smtClean="0"/>
              <a:t>Supralunar realm – no changes, circular motion, aether</a:t>
            </a:r>
          </a:p>
          <a:p>
            <a:pPr lvl="1" eaLnBrk="1" hangingPunct="1"/>
            <a:r>
              <a:rPr lang="en-US" sz="2400" smtClean="0"/>
              <a:t>Sublunar realm – change, vertical motion, four elements</a:t>
            </a:r>
          </a:p>
        </p:txBody>
      </p:sp>
      <p:pic>
        <p:nvPicPr>
          <p:cNvPr id="27652" name="Picture 5" descr="aristotle"/>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887913" y="1600200"/>
            <a:ext cx="3557587" cy="449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cSld>
  <p:clrMapOvr>
    <a:masterClrMapping/>
  </p:clrMapOvr>
  <p:transition advTm="6700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 calcmode="lin" valueType="num">
                                      <p:cBhvr additive="base">
                                        <p:cTn id="7" dur="500" fill="hold"/>
                                        <p:tgtEl>
                                          <p:spTgt spid="1229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29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291">
                                            <p:txEl>
                                              <p:pRg st="1" end="1"/>
                                            </p:txEl>
                                          </p:spTgt>
                                        </p:tgtEl>
                                        <p:attrNameLst>
                                          <p:attrName>style.visibility</p:attrName>
                                        </p:attrNameLst>
                                      </p:cBhvr>
                                      <p:to>
                                        <p:strVal val="visible"/>
                                      </p:to>
                                    </p:set>
                                    <p:anim calcmode="lin" valueType="num">
                                      <p:cBhvr additive="base">
                                        <p:cTn id="13" dur="500" fill="hold"/>
                                        <p:tgtEl>
                                          <p:spTgt spid="1229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29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291">
                                            <p:txEl>
                                              <p:pRg st="2" end="2"/>
                                            </p:txEl>
                                          </p:spTgt>
                                        </p:tgtEl>
                                        <p:attrNameLst>
                                          <p:attrName>style.visibility</p:attrName>
                                        </p:attrNameLst>
                                      </p:cBhvr>
                                      <p:to>
                                        <p:strVal val="visible"/>
                                      </p:to>
                                    </p:set>
                                    <p:anim calcmode="lin" valueType="num">
                                      <p:cBhvr additive="base">
                                        <p:cTn id="19" dur="500" fill="hold"/>
                                        <p:tgtEl>
                                          <p:spTgt spid="1229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29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291">
                                            <p:txEl>
                                              <p:pRg st="3" end="3"/>
                                            </p:txEl>
                                          </p:spTgt>
                                        </p:tgtEl>
                                        <p:attrNameLst>
                                          <p:attrName>style.visibility</p:attrName>
                                        </p:attrNameLst>
                                      </p:cBhvr>
                                      <p:to>
                                        <p:strVal val="visible"/>
                                      </p:to>
                                    </p:set>
                                    <p:anim calcmode="lin" valueType="num">
                                      <p:cBhvr additive="base">
                                        <p:cTn id="25" dur="500" fill="hold"/>
                                        <p:tgtEl>
                                          <p:spTgt spid="1229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229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defRPr/>
            </a:pPr>
            <a:r>
              <a:rPr lang="en-US" smtClean="0"/>
              <a:t>The Physics of Aristotle</a:t>
            </a:r>
          </a:p>
        </p:txBody>
      </p:sp>
      <p:sp>
        <p:nvSpPr>
          <p:cNvPr id="13315" name="Rectangle 3"/>
          <p:cNvSpPr>
            <a:spLocks noGrp="1" noChangeArrowheads="1"/>
          </p:cNvSpPr>
          <p:nvPr>
            <p:ph type="body" idx="1"/>
          </p:nvPr>
        </p:nvSpPr>
        <p:spPr>
          <a:xfrm>
            <a:off x="457200" y="1371600"/>
            <a:ext cx="8229600" cy="4724400"/>
          </a:xfrm>
        </p:spPr>
        <p:txBody>
          <a:bodyPr/>
          <a:lstStyle/>
          <a:p>
            <a:pPr eaLnBrk="1" hangingPunct="1"/>
            <a:r>
              <a:rPr lang="en-US" smtClean="0"/>
              <a:t>Four kinds of causation:</a:t>
            </a:r>
          </a:p>
          <a:p>
            <a:pPr lvl="1" eaLnBrk="1" hangingPunct="1"/>
            <a:r>
              <a:rPr lang="en-US" smtClean="0"/>
              <a:t>Material – what something is made of</a:t>
            </a:r>
          </a:p>
          <a:p>
            <a:pPr lvl="1" eaLnBrk="1" hangingPunct="1"/>
            <a:r>
              <a:rPr lang="en-US" smtClean="0"/>
              <a:t>Formal – how structured</a:t>
            </a:r>
          </a:p>
          <a:p>
            <a:pPr lvl="1" eaLnBrk="1" hangingPunct="1"/>
            <a:r>
              <a:rPr lang="en-US" smtClean="0"/>
              <a:t>Efficient – what forces involved</a:t>
            </a:r>
          </a:p>
          <a:p>
            <a:pPr lvl="1" eaLnBrk="1" hangingPunct="1"/>
            <a:r>
              <a:rPr lang="en-US" smtClean="0"/>
              <a:t>Final – what purpose</a:t>
            </a:r>
          </a:p>
          <a:p>
            <a:pPr eaLnBrk="1" hangingPunct="1"/>
            <a:r>
              <a:rPr lang="en-US" smtClean="0"/>
              <a:t>The two-realm and four-cause view of reality were strongly influential till modern times, as they provided both consistency and believable explanations.</a:t>
            </a:r>
          </a:p>
        </p:txBody>
      </p:sp>
    </p:spTree>
    <p:custDataLst>
      <p:tags r:id="rId1"/>
    </p:custDataLst>
  </p:cSld>
  <p:clrMapOvr>
    <a:masterClrMapping/>
  </p:clrMapOvr>
  <p:transition advTm="16286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 calcmode="lin" valueType="num">
                                      <p:cBhvr additive="base">
                                        <p:cTn id="7" dur="500" fill="hold"/>
                                        <p:tgtEl>
                                          <p:spTgt spid="133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3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315">
                                            <p:txEl>
                                              <p:pRg st="1" end="1"/>
                                            </p:txEl>
                                          </p:spTgt>
                                        </p:tgtEl>
                                        <p:attrNameLst>
                                          <p:attrName>style.visibility</p:attrName>
                                        </p:attrNameLst>
                                      </p:cBhvr>
                                      <p:to>
                                        <p:strVal val="visible"/>
                                      </p:to>
                                    </p:set>
                                    <p:anim calcmode="lin" valueType="num">
                                      <p:cBhvr additive="base">
                                        <p:cTn id="13" dur="500" fill="hold"/>
                                        <p:tgtEl>
                                          <p:spTgt spid="1331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3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315">
                                            <p:txEl>
                                              <p:pRg st="2" end="2"/>
                                            </p:txEl>
                                          </p:spTgt>
                                        </p:tgtEl>
                                        <p:attrNameLst>
                                          <p:attrName>style.visibility</p:attrName>
                                        </p:attrNameLst>
                                      </p:cBhvr>
                                      <p:to>
                                        <p:strVal val="visible"/>
                                      </p:to>
                                    </p:set>
                                    <p:anim calcmode="lin" valueType="num">
                                      <p:cBhvr additive="base">
                                        <p:cTn id="19" dur="500" fill="hold"/>
                                        <p:tgtEl>
                                          <p:spTgt spid="1331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3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315">
                                            <p:txEl>
                                              <p:pRg st="3" end="3"/>
                                            </p:txEl>
                                          </p:spTgt>
                                        </p:tgtEl>
                                        <p:attrNameLst>
                                          <p:attrName>style.visibility</p:attrName>
                                        </p:attrNameLst>
                                      </p:cBhvr>
                                      <p:to>
                                        <p:strVal val="visible"/>
                                      </p:to>
                                    </p:set>
                                    <p:anim calcmode="lin" valueType="num">
                                      <p:cBhvr additive="base">
                                        <p:cTn id="25" dur="500" fill="hold"/>
                                        <p:tgtEl>
                                          <p:spTgt spid="1331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331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315">
                                            <p:txEl>
                                              <p:pRg st="4" end="4"/>
                                            </p:txEl>
                                          </p:spTgt>
                                        </p:tgtEl>
                                        <p:attrNameLst>
                                          <p:attrName>style.visibility</p:attrName>
                                        </p:attrNameLst>
                                      </p:cBhvr>
                                      <p:to>
                                        <p:strVal val="visible"/>
                                      </p:to>
                                    </p:set>
                                    <p:anim calcmode="lin" valueType="num">
                                      <p:cBhvr additive="base">
                                        <p:cTn id="31" dur="500" fill="hold"/>
                                        <p:tgtEl>
                                          <p:spTgt spid="1331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331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3315">
                                            <p:txEl>
                                              <p:pRg st="5" end="5"/>
                                            </p:txEl>
                                          </p:spTgt>
                                        </p:tgtEl>
                                        <p:attrNameLst>
                                          <p:attrName>style.visibility</p:attrName>
                                        </p:attrNameLst>
                                      </p:cBhvr>
                                      <p:to>
                                        <p:strVal val="visible"/>
                                      </p:to>
                                    </p:set>
                                    <p:anim calcmode="lin" valueType="num">
                                      <p:cBhvr additive="base">
                                        <p:cTn id="37" dur="500" fill="hold"/>
                                        <p:tgtEl>
                                          <p:spTgt spid="1331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331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4" name="Rectangle 4"/>
          <p:cNvSpPr>
            <a:spLocks noGrp="1" noChangeArrowheads="1"/>
          </p:cNvSpPr>
          <p:nvPr>
            <p:ph type="ctrTitle"/>
          </p:nvPr>
        </p:nvSpPr>
        <p:spPr/>
        <p:txBody>
          <a:bodyPr/>
          <a:lstStyle/>
          <a:p>
            <a:pPr eaLnBrk="1" hangingPunct="1">
              <a:defRPr/>
            </a:pPr>
            <a:r>
              <a:rPr lang="en-US" smtClean="0"/>
              <a:t>Interaction:</a:t>
            </a:r>
            <a:br>
              <a:rPr lang="en-US" smtClean="0"/>
            </a:br>
            <a:r>
              <a:rPr lang="en-US" smtClean="0"/>
              <a:t>Beliefs and Physics</a:t>
            </a:r>
          </a:p>
        </p:txBody>
      </p:sp>
      <p:sp>
        <p:nvSpPr>
          <p:cNvPr id="71685" name="Rectangle 5"/>
          <p:cNvSpPr>
            <a:spLocks noGrp="1" noChangeArrowheads="1"/>
          </p:cNvSpPr>
          <p:nvPr>
            <p:ph type="subTitle" idx="1"/>
          </p:nvPr>
        </p:nvSpPr>
        <p:spPr/>
        <p:txBody>
          <a:bodyPr/>
          <a:lstStyle/>
          <a:p>
            <a:pPr eaLnBrk="1" hangingPunct="1">
              <a:defRPr/>
            </a:pPr>
            <a:endParaRPr lang="en-US" smtClean="0"/>
          </a:p>
        </p:txBody>
      </p:sp>
    </p:spTree>
    <p:custDataLst>
      <p:tags r:id="rId1"/>
    </p:custDataLst>
  </p:cSld>
  <p:clrMapOvr>
    <a:masterClrMapping/>
  </p:clrMapOvr>
  <p:transition advTm="673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71684"/>
                                        </p:tgtEl>
                                        <p:attrNameLst>
                                          <p:attrName>style.visibility</p:attrName>
                                        </p:attrNameLst>
                                      </p:cBhvr>
                                      <p:to>
                                        <p:strVal val="visible"/>
                                      </p:to>
                                    </p:set>
                                    <p:anim calcmode="lin" valueType="num">
                                      <p:cBhvr>
                                        <p:cTn id="7" dur="500" fill="hold"/>
                                        <p:tgtEl>
                                          <p:spTgt spid="71684"/>
                                        </p:tgtEl>
                                        <p:attrNameLst>
                                          <p:attrName>ppt_w</p:attrName>
                                        </p:attrNameLst>
                                      </p:cBhvr>
                                      <p:tavLst>
                                        <p:tav tm="0">
                                          <p:val>
                                            <p:fltVal val="0"/>
                                          </p:val>
                                        </p:tav>
                                        <p:tav tm="100000">
                                          <p:val>
                                            <p:strVal val="#ppt_w"/>
                                          </p:val>
                                        </p:tav>
                                      </p:tavLst>
                                    </p:anim>
                                    <p:anim calcmode="lin" valueType="num">
                                      <p:cBhvr>
                                        <p:cTn id="8" dur="500" fill="hold"/>
                                        <p:tgtEl>
                                          <p:spTgt spid="7168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defRPr/>
            </a:pPr>
            <a:r>
              <a:rPr lang="en-US" sz="4000" smtClean="0"/>
              <a:t>Interactions between</a:t>
            </a:r>
            <a:br>
              <a:rPr lang="en-US" sz="4000" smtClean="0"/>
            </a:br>
            <a:r>
              <a:rPr lang="en-US" sz="4000" smtClean="0"/>
              <a:t>Beliefs &amp; Physics</a:t>
            </a:r>
          </a:p>
        </p:txBody>
      </p:sp>
      <p:sp>
        <p:nvSpPr>
          <p:cNvPr id="14339" name="Rectangle 3"/>
          <p:cNvSpPr>
            <a:spLocks noGrp="1" noChangeArrowheads="1"/>
          </p:cNvSpPr>
          <p:nvPr>
            <p:ph type="body" idx="1"/>
          </p:nvPr>
        </p:nvSpPr>
        <p:spPr/>
        <p:txBody>
          <a:bodyPr/>
          <a:lstStyle/>
          <a:p>
            <a:pPr eaLnBrk="1" hangingPunct="1"/>
            <a:r>
              <a:rPr lang="en-US" smtClean="0"/>
              <a:t>How were physical concepts used to develop and evaluate beliefs?</a:t>
            </a:r>
          </a:p>
          <a:p>
            <a:pPr eaLnBrk="1" hangingPunct="1"/>
            <a:r>
              <a:rPr lang="en-US" smtClean="0"/>
              <a:t>How were metaphysical beliefs used to develop &amp; evaluate physical concepts and theories?</a:t>
            </a:r>
          </a:p>
          <a:p>
            <a:pPr eaLnBrk="1" hangingPunct="1"/>
            <a:r>
              <a:rPr lang="en-US" smtClean="0"/>
              <a:t>How do shared beliefs of the science community influence its research agenda?</a:t>
            </a:r>
          </a:p>
        </p:txBody>
      </p:sp>
    </p:spTree>
    <p:custDataLst>
      <p:tags r:id="rId1"/>
    </p:custDataLst>
  </p:cSld>
  <p:clrMapOvr>
    <a:masterClrMapping/>
  </p:clrMapOvr>
  <p:transition advTm="4703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 calcmode="lin" valueType="num">
                                      <p:cBhvr additive="base">
                                        <p:cTn id="7" dur="500" fill="hold"/>
                                        <p:tgtEl>
                                          <p:spTgt spid="1433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33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339">
                                            <p:txEl>
                                              <p:pRg st="1" end="1"/>
                                            </p:txEl>
                                          </p:spTgt>
                                        </p:tgtEl>
                                        <p:attrNameLst>
                                          <p:attrName>style.visibility</p:attrName>
                                        </p:attrNameLst>
                                      </p:cBhvr>
                                      <p:to>
                                        <p:strVal val="visible"/>
                                      </p:to>
                                    </p:set>
                                    <p:anim calcmode="lin" valueType="num">
                                      <p:cBhvr additive="base">
                                        <p:cTn id="13" dur="500" fill="hold"/>
                                        <p:tgtEl>
                                          <p:spTgt spid="1433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33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339">
                                            <p:txEl>
                                              <p:pRg st="2" end="2"/>
                                            </p:txEl>
                                          </p:spTgt>
                                        </p:tgtEl>
                                        <p:attrNameLst>
                                          <p:attrName>style.visibility</p:attrName>
                                        </p:attrNameLst>
                                      </p:cBhvr>
                                      <p:to>
                                        <p:strVal val="visible"/>
                                      </p:to>
                                    </p:set>
                                    <p:anim calcmode="lin" valueType="num">
                                      <p:cBhvr additive="base">
                                        <p:cTn id="19" dur="500" fill="hold"/>
                                        <p:tgtEl>
                                          <p:spTgt spid="1433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33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457200" y="228600"/>
            <a:ext cx="8458200" cy="1143000"/>
          </a:xfrm>
        </p:spPr>
        <p:txBody>
          <a:bodyPr/>
          <a:lstStyle/>
          <a:p>
            <a:pPr eaLnBrk="1" hangingPunct="1">
              <a:defRPr/>
            </a:pPr>
            <a:r>
              <a:rPr lang="en-US" sz="4000" smtClean="0">
                <a:solidFill>
                  <a:srgbClr val="FF0000"/>
                </a:solidFill>
              </a:rPr>
              <a:t>1.How were physical concepts used to develop and evaluate beliefs?</a:t>
            </a:r>
          </a:p>
        </p:txBody>
      </p:sp>
      <p:sp>
        <p:nvSpPr>
          <p:cNvPr id="58371" name="Rectangle 3"/>
          <p:cNvSpPr>
            <a:spLocks noGrp="1" noChangeArrowheads="1"/>
          </p:cNvSpPr>
          <p:nvPr>
            <p:ph type="body" idx="1"/>
          </p:nvPr>
        </p:nvSpPr>
        <p:spPr/>
        <p:txBody>
          <a:bodyPr/>
          <a:lstStyle/>
          <a:p>
            <a:pPr eaLnBrk="1" hangingPunct="1"/>
            <a:r>
              <a:rPr lang="en-US" smtClean="0"/>
              <a:t>Techniques of craftsmen may have suggested natural causes to Thales.</a:t>
            </a:r>
          </a:p>
          <a:p>
            <a:pPr eaLnBrk="1" hangingPunct="1"/>
            <a:r>
              <a:rPr lang="en-US" smtClean="0"/>
              <a:t>Harmonious sounds produced by strings may have suggested to Pythagoras that number is the ultimate reality.</a:t>
            </a:r>
          </a:p>
          <a:p>
            <a:pPr eaLnBrk="1" hangingPunct="1"/>
            <a:r>
              <a:rPr lang="en-US" smtClean="0"/>
              <a:t>Geometric drawings as rough approximations apparently convinced Plato that ideas were ultimate reality.</a:t>
            </a:r>
          </a:p>
        </p:txBody>
      </p:sp>
    </p:spTree>
    <p:custDataLst>
      <p:tags r:id="rId1"/>
    </p:custDataLst>
  </p:cSld>
  <p:clrMapOvr>
    <a:masterClrMapping/>
  </p:clrMapOvr>
  <p:transition advTm="7778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8371">
                                            <p:txEl>
                                              <p:pRg st="0" end="0"/>
                                            </p:txEl>
                                          </p:spTgt>
                                        </p:tgtEl>
                                        <p:attrNameLst>
                                          <p:attrName>style.visibility</p:attrName>
                                        </p:attrNameLst>
                                      </p:cBhvr>
                                      <p:to>
                                        <p:strVal val="visible"/>
                                      </p:to>
                                    </p:set>
                                    <p:anim calcmode="lin" valueType="num">
                                      <p:cBhvr additive="base">
                                        <p:cTn id="7" dur="500" fill="hold"/>
                                        <p:tgtEl>
                                          <p:spTgt spid="583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83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8371">
                                            <p:txEl>
                                              <p:pRg st="1" end="1"/>
                                            </p:txEl>
                                          </p:spTgt>
                                        </p:tgtEl>
                                        <p:attrNameLst>
                                          <p:attrName>style.visibility</p:attrName>
                                        </p:attrNameLst>
                                      </p:cBhvr>
                                      <p:to>
                                        <p:strVal val="visible"/>
                                      </p:to>
                                    </p:set>
                                    <p:anim calcmode="lin" valueType="num">
                                      <p:cBhvr additive="base">
                                        <p:cTn id="13" dur="500" fill="hold"/>
                                        <p:tgtEl>
                                          <p:spTgt spid="5837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837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8371">
                                            <p:txEl>
                                              <p:pRg st="2" end="2"/>
                                            </p:txEl>
                                          </p:spTgt>
                                        </p:tgtEl>
                                        <p:attrNameLst>
                                          <p:attrName>style.visibility</p:attrName>
                                        </p:attrNameLst>
                                      </p:cBhvr>
                                      <p:to>
                                        <p:strVal val="visible"/>
                                      </p:to>
                                    </p:set>
                                    <p:anim calcmode="lin" valueType="num">
                                      <p:cBhvr additive="base">
                                        <p:cTn id="19" dur="500" fill="hold"/>
                                        <p:tgtEl>
                                          <p:spTgt spid="5837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837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1"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6" name="Rectangle 4"/>
          <p:cNvSpPr>
            <a:spLocks noGrp="1" noChangeArrowheads="1"/>
          </p:cNvSpPr>
          <p:nvPr>
            <p:ph type="ctrTitle"/>
          </p:nvPr>
        </p:nvSpPr>
        <p:spPr/>
        <p:txBody>
          <a:bodyPr/>
          <a:lstStyle/>
          <a:p>
            <a:pPr eaLnBrk="1" hangingPunct="1">
              <a:defRPr/>
            </a:pPr>
            <a:r>
              <a:rPr lang="en-US" smtClean="0"/>
              <a:t>Ancient Greek Physics</a:t>
            </a:r>
          </a:p>
        </p:txBody>
      </p:sp>
      <p:sp>
        <p:nvSpPr>
          <p:cNvPr id="69637" name="Rectangle 5"/>
          <p:cNvSpPr>
            <a:spLocks noGrp="1" noChangeArrowheads="1"/>
          </p:cNvSpPr>
          <p:nvPr>
            <p:ph type="subTitle" idx="1"/>
          </p:nvPr>
        </p:nvSpPr>
        <p:spPr/>
        <p:txBody>
          <a:bodyPr/>
          <a:lstStyle/>
          <a:p>
            <a:pPr eaLnBrk="1" hangingPunct="1">
              <a:defRPr/>
            </a:pPr>
            <a:endParaRPr lang="en-US" smtClean="0"/>
          </a:p>
        </p:txBody>
      </p:sp>
    </p:spTree>
    <p:custDataLst>
      <p:tags r:id="rId1"/>
    </p:custDataLst>
  </p:cSld>
  <p:clrMapOvr>
    <a:masterClrMapping/>
  </p:clrMapOvr>
  <p:transition advTm="252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69636"/>
                                        </p:tgtEl>
                                        <p:attrNameLst>
                                          <p:attrName>style.visibility</p:attrName>
                                        </p:attrNameLst>
                                      </p:cBhvr>
                                      <p:to>
                                        <p:strVal val="visible"/>
                                      </p:to>
                                    </p:set>
                                    <p:anim calcmode="lin" valueType="num">
                                      <p:cBhvr>
                                        <p:cTn id="7" dur="500" fill="hold"/>
                                        <p:tgtEl>
                                          <p:spTgt spid="69636"/>
                                        </p:tgtEl>
                                        <p:attrNameLst>
                                          <p:attrName>ppt_w</p:attrName>
                                        </p:attrNameLst>
                                      </p:cBhvr>
                                      <p:tavLst>
                                        <p:tav tm="0">
                                          <p:val>
                                            <p:fltVal val="0"/>
                                          </p:val>
                                        </p:tav>
                                        <p:tav tm="100000">
                                          <p:val>
                                            <p:strVal val="#ppt_w"/>
                                          </p:val>
                                        </p:tav>
                                      </p:tavLst>
                                    </p:anim>
                                    <p:anim calcmode="lin" valueType="num">
                                      <p:cBhvr>
                                        <p:cTn id="8" dur="500" fill="hold"/>
                                        <p:tgtEl>
                                          <p:spTgt spid="6963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457200" y="228600"/>
            <a:ext cx="8458200" cy="1143000"/>
          </a:xfrm>
        </p:spPr>
        <p:txBody>
          <a:bodyPr/>
          <a:lstStyle/>
          <a:p>
            <a:pPr eaLnBrk="1" hangingPunct="1">
              <a:defRPr/>
            </a:pPr>
            <a:r>
              <a:rPr lang="en-US" sz="4000" smtClean="0">
                <a:solidFill>
                  <a:srgbClr val="FF0000"/>
                </a:solidFill>
              </a:rPr>
              <a:t>1.How were physical concepts used to develop and evaluate beliefs?</a:t>
            </a:r>
          </a:p>
        </p:txBody>
      </p:sp>
      <p:sp>
        <p:nvSpPr>
          <p:cNvPr id="59395" name="Rectangle 3"/>
          <p:cNvSpPr>
            <a:spLocks noGrp="1" noChangeArrowheads="1"/>
          </p:cNvSpPr>
          <p:nvPr>
            <p:ph type="body" idx="1"/>
          </p:nvPr>
        </p:nvSpPr>
        <p:spPr>
          <a:xfrm>
            <a:off x="457200" y="1752600"/>
            <a:ext cx="8229600" cy="4343400"/>
          </a:xfrm>
        </p:spPr>
        <p:txBody>
          <a:bodyPr/>
          <a:lstStyle/>
          <a:p>
            <a:pPr eaLnBrk="1" hangingPunct="1"/>
            <a:r>
              <a:rPr lang="en-US" sz="2800" smtClean="0"/>
              <a:t>Reluctance to abandon sensory evidence kept many from following Parmenides, proposing instead models of reality in which change and motion are real.</a:t>
            </a:r>
          </a:p>
          <a:p>
            <a:pPr eaLnBrk="1" hangingPunct="1"/>
            <a:r>
              <a:rPr lang="en-US" sz="2800" smtClean="0"/>
              <a:t>Astronomical evidence that the heavenly bodies were at great distances (together with a scheme for reducing heavenly motion to circles) led Aristotle to his distinction between the earthly and heavenly realms.</a:t>
            </a:r>
          </a:p>
        </p:txBody>
      </p:sp>
    </p:spTree>
    <p:custDataLst>
      <p:tags r:id="rId1"/>
    </p:custDataLst>
  </p:cSld>
  <p:clrMapOvr>
    <a:masterClrMapping/>
  </p:clrMapOvr>
  <p:transition advTm="7685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9395">
                                            <p:txEl>
                                              <p:pRg st="0" end="0"/>
                                            </p:txEl>
                                          </p:spTgt>
                                        </p:tgtEl>
                                        <p:attrNameLst>
                                          <p:attrName>style.visibility</p:attrName>
                                        </p:attrNameLst>
                                      </p:cBhvr>
                                      <p:to>
                                        <p:strVal val="visible"/>
                                      </p:to>
                                    </p:set>
                                    <p:anim calcmode="lin" valueType="num">
                                      <p:cBhvr additive="base">
                                        <p:cTn id="7" dur="500" fill="hold"/>
                                        <p:tgtEl>
                                          <p:spTgt spid="5939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939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9395">
                                            <p:txEl>
                                              <p:pRg st="1" end="1"/>
                                            </p:txEl>
                                          </p:spTgt>
                                        </p:tgtEl>
                                        <p:attrNameLst>
                                          <p:attrName>style.visibility</p:attrName>
                                        </p:attrNameLst>
                                      </p:cBhvr>
                                      <p:to>
                                        <p:strVal val="visible"/>
                                      </p:to>
                                    </p:set>
                                    <p:anim calcmode="lin" valueType="num">
                                      <p:cBhvr additive="base">
                                        <p:cTn id="13" dur="500" fill="hold"/>
                                        <p:tgtEl>
                                          <p:spTgt spid="5939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939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5"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457200" y="457200"/>
            <a:ext cx="8229600" cy="1143000"/>
          </a:xfrm>
        </p:spPr>
        <p:txBody>
          <a:bodyPr/>
          <a:lstStyle/>
          <a:p>
            <a:pPr eaLnBrk="1" hangingPunct="1">
              <a:defRPr/>
            </a:pPr>
            <a:r>
              <a:rPr lang="en-US" sz="4000" smtClean="0">
                <a:solidFill>
                  <a:srgbClr val="FF0000"/>
                </a:solidFill>
              </a:rPr>
              <a:t>2. How were metaphysical beliefs used to develop &amp; evaluate physical concepts and theories?</a:t>
            </a:r>
          </a:p>
        </p:txBody>
      </p:sp>
      <p:sp>
        <p:nvSpPr>
          <p:cNvPr id="60419" name="Rectangle 3"/>
          <p:cNvSpPr>
            <a:spLocks noGrp="1" noChangeArrowheads="1"/>
          </p:cNvSpPr>
          <p:nvPr>
            <p:ph type="body" idx="1"/>
          </p:nvPr>
        </p:nvSpPr>
        <p:spPr>
          <a:xfrm>
            <a:off x="457200" y="2209800"/>
            <a:ext cx="8229600" cy="3886200"/>
          </a:xfrm>
        </p:spPr>
        <p:txBody>
          <a:bodyPr/>
          <a:lstStyle/>
          <a:p>
            <a:pPr eaLnBrk="1" hangingPunct="1"/>
            <a:r>
              <a:rPr lang="en-US" sz="2800" smtClean="0"/>
              <a:t>Melesian metaphysic of natural causation led to their suggesting various natural explanations instead of supernatural ones.</a:t>
            </a:r>
          </a:p>
          <a:p>
            <a:pPr eaLnBrk="1" hangingPunct="1"/>
            <a:r>
              <a:rPr lang="en-US" sz="2800" smtClean="0"/>
              <a:t>It also led to speculations re/ a most basic substance.</a:t>
            </a:r>
          </a:p>
          <a:p>
            <a:pPr eaLnBrk="1" hangingPunct="1"/>
            <a:r>
              <a:rPr lang="en-US" sz="2800" smtClean="0"/>
              <a:t>This led to attempts to study the basis of matter.</a:t>
            </a:r>
          </a:p>
          <a:p>
            <a:pPr eaLnBrk="1" hangingPunct="1"/>
            <a:r>
              <a:rPr lang="en-US" sz="2800" smtClean="0"/>
              <a:t>It also led to (unwarranted) optimism that the nature of the substratum could be easily found.</a:t>
            </a:r>
          </a:p>
        </p:txBody>
      </p:sp>
    </p:spTree>
    <p:custDataLst>
      <p:tags r:id="rId1"/>
    </p:custDataLst>
  </p:cSld>
  <p:clrMapOvr>
    <a:masterClrMapping/>
  </p:clrMapOvr>
  <p:transition advTm="10845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0419">
                                            <p:txEl>
                                              <p:pRg st="0" end="0"/>
                                            </p:txEl>
                                          </p:spTgt>
                                        </p:tgtEl>
                                        <p:attrNameLst>
                                          <p:attrName>style.visibility</p:attrName>
                                        </p:attrNameLst>
                                      </p:cBhvr>
                                      <p:to>
                                        <p:strVal val="visible"/>
                                      </p:to>
                                    </p:set>
                                    <p:anim calcmode="lin" valueType="num">
                                      <p:cBhvr additive="base">
                                        <p:cTn id="7" dur="500" fill="hold"/>
                                        <p:tgtEl>
                                          <p:spTgt spid="604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04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0419">
                                            <p:txEl>
                                              <p:pRg st="1" end="1"/>
                                            </p:txEl>
                                          </p:spTgt>
                                        </p:tgtEl>
                                        <p:attrNameLst>
                                          <p:attrName>style.visibility</p:attrName>
                                        </p:attrNameLst>
                                      </p:cBhvr>
                                      <p:to>
                                        <p:strVal val="visible"/>
                                      </p:to>
                                    </p:set>
                                    <p:anim calcmode="lin" valueType="num">
                                      <p:cBhvr additive="base">
                                        <p:cTn id="13" dur="500" fill="hold"/>
                                        <p:tgtEl>
                                          <p:spTgt spid="6041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041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0419">
                                            <p:txEl>
                                              <p:pRg st="2" end="2"/>
                                            </p:txEl>
                                          </p:spTgt>
                                        </p:tgtEl>
                                        <p:attrNameLst>
                                          <p:attrName>style.visibility</p:attrName>
                                        </p:attrNameLst>
                                      </p:cBhvr>
                                      <p:to>
                                        <p:strVal val="visible"/>
                                      </p:to>
                                    </p:set>
                                    <p:anim calcmode="lin" valueType="num">
                                      <p:cBhvr additive="base">
                                        <p:cTn id="19" dur="500" fill="hold"/>
                                        <p:tgtEl>
                                          <p:spTgt spid="6041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041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0419">
                                            <p:txEl>
                                              <p:pRg st="3" end="3"/>
                                            </p:txEl>
                                          </p:spTgt>
                                        </p:tgtEl>
                                        <p:attrNameLst>
                                          <p:attrName>style.visibility</p:attrName>
                                        </p:attrNameLst>
                                      </p:cBhvr>
                                      <p:to>
                                        <p:strVal val="visible"/>
                                      </p:to>
                                    </p:set>
                                    <p:anim calcmode="lin" valueType="num">
                                      <p:cBhvr additive="base">
                                        <p:cTn id="25" dur="500" fill="hold"/>
                                        <p:tgtEl>
                                          <p:spTgt spid="6041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041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9"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457200" y="533400"/>
            <a:ext cx="8229600" cy="1143000"/>
          </a:xfrm>
        </p:spPr>
        <p:txBody>
          <a:bodyPr/>
          <a:lstStyle/>
          <a:p>
            <a:pPr eaLnBrk="1" hangingPunct="1">
              <a:defRPr/>
            </a:pPr>
            <a:r>
              <a:rPr lang="en-US" sz="4000" smtClean="0">
                <a:solidFill>
                  <a:srgbClr val="FF0000"/>
                </a:solidFill>
              </a:rPr>
              <a:t>2. How were metaphysical beliefs used to develop &amp; evaluate physical concepts and theories?</a:t>
            </a:r>
          </a:p>
        </p:txBody>
      </p:sp>
      <p:sp>
        <p:nvSpPr>
          <p:cNvPr id="61443" name="Rectangle 3"/>
          <p:cNvSpPr>
            <a:spLocks noGrp="1" noChangeArrowheads="1"/>
          </p:cNvSpPr>
          <p:nvPr>
            <p:ph type="body" idx="1"/>
          </p:nvPr>
        </p:nvSpPr>
        <p:spPr>
          <a:xfrm>
            <a:off x="457200" y="2209800"/>
            <a:ext cx="8229600" cy="3886200"/>
          </a:xfrm>
        </p:spPr>
        <p:txBody>
          <a:bodyPr/>
          <a:lstStyle/>
          <a:p>
            <a:pPr eaLnBrk="1" hangingPunct="1"/>
            <a:r>
              <a:rPr lang="en-US" smtClean="0"/>
              <a:t>Pythagorean metaphysic of number proved very fruitful in some fields, esp. in introducing math as a tool.</a:t>
            </a:r>
          </a:p>
          <a:p>
            <a:pPr eaLnBrk="1" hangingPunct="1"/>
            <a:r>
              <a:rPr lang="en-US" smtClean="0"/>
              <a:t>It also led to considerable number-speculation where the subject being investigated was not hospitable to such an approach at that time.</a:t>
            </a:r>
          </a:p>
        </p:txBody>
      </p:sp>
    </p:spTree>
    <p:custDataLst>
      <p:tags r:id="rId1"/>
    </p:custDataLst>
  </p:cSld>
  <p:clrMapOvr>
    <a:masterClrMapping/>
  </p:clrMapOvr>
  <p:transition advTm="31265"/>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1443">
                                            <p:txEl>
                                              <p:pRg st="0" end="0"/>
                                            </p:txEl>
                                          </p:spTgt>
                                        </p:tgtEl>
                                        <p:attrNameLst>
                                          <p:attrName>style.visibility</p:attrName>
                                        </p:attrNameLst>
                                      </p:cBhvr>
                                      <p:to>
                                        <p:strVal val="visible"/>
                                      </p:to>
                                    </p:set>
                                    <p:anim calcmode="lin" valueType="num">
                                      <p:cBhvr additive="base">
                                        <p:cTn id="7" dur="500" fill="hold"/>
                                        <p:tgtEl>
                                          <p:spTgt spid="6144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144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1443">
                                            <p:txEl>
                                              <p:pRg st="1" end="1"/>
                                            </p:txEl>
                                          </p:spTgt>
                                        </p:tgtEl>
                                        <p:attrNameLst>
                                          <p:attrName>style.visibility</p:attrName>
                                        </p:attrNameLst>
                                      </p:cBhvr>
                                      <p:to>
                                        <p:strVal val="visible"/>
                                      </p:to>
                                    </p:set>
                                    <p:anim calcmode="lin" valueType="num">
                                      <p:cBhvr additive="base">
                                        <p:cTn id="13" dur="500" fill="hold"/>
                                        <p:tgtEl>
                                          <p:spTgt spid="6144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144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457200" y="533400"/>
            <a:ext cx="8229600" cy="1143000"/>
          </a:xfrm>
        </p:spPr>
        <p:txBody>
          <a:bodyPr/>
          <a:lstStyle/>
          <a:p>
            <a:pPr eaLnBrk="1" hangingPunct="1">
              <a:defRPr/>
            </a:pPr>
            <a:r>
              <a:rPr lang="en-US" sz="4000" smtClean="0">
                <a:solidFill>
                  <a:srgbClr val="FF0000"/>
                </a:solidFill>
              </a:rPr>
              <a:t>2. How were metaphysical beliefs used to develop &amp; evaluate physical concepts and theories?</a:t>
            </a:r>
          </a:p>
        </p:txBody>
      </p:sp>
      <p:sp>
        <p:nvSpPr>
          <p:cNvPr id="62467" name="Rectangle 3"/>
          <p:cNvSpPr>
            <a:spLocks noGrp="1" noChangeArrowheads="1"/>
          </p:cNvSpPr>
          <p:nvPr>
            <p:ph type="body" idx="1"/>
          </p:nvPr>
        </p:nvSpPr>
        <p:spPr>
          <a:xfrm>
            <a:off x="457200" y="2286000"/>
            <a:ext cx="8229600" cy="3810000"/>
          </a:xfrm>
        </p:spPr>
        <p:txBody>
          <a:bodyPr/>
          <a:lstStyle/>
          <a:p>
            <a:pPr eaLnBrk="1" hangingPunct="1"/>
            <a:r>
              <a:rPr lang="en-US" smtClean="0"/>
              <a:t>Plato</a:t>
            </a:r>
            <a:r>
              <a:rPr lang="en-US" smtClean="0">
                <a:cs typeface="Arial" charset="0"/>
              </a:rPr>
              <a:t>'</a:t>
            </a:r>
            <a:r>
              <a:rPr lang="en-US" smtClean="0"/>
              <a:t>s view led him to devalue observation and experiment in favor of abstract reasoning, disconnecting theory from observation.</a:t>
            </a:r>
          </a:p>
          <a:p>
            <a:pPr eaLnBrk="1" hangingPunct="1"/>
            <a:r>
              <a:rPr lang="en-US" smtClean="0"/>
              <a:t>Parmenides</a:t>
            </a:r>
            <a:r>
              <a:rPr lang="en-US" smtClean="0">
                <a:cs typeface="Arial" charset="0"/>
              </a:rPr>
              <a:t>'</a:t>
            </a:r>
            <a:r>
              <a:rPr lang="en-US" smtClean="0"/>
              <a:t> view that motion was logically impossible led him to reject the contrary testimony of the senses.</a:t>
            </a:r>
          </a:p>
        </p:txBody>
      </p:sp>
    </p:spTree>
    <p:custDataLst>
      <p:tags r:id="rId1"/>
    </p:custDataLst>
  </p:cSld>
  <p:clrMapOvr>
    <a:masterClrMapping/>
  </p:clrMapOvr>
  <p:transition advTm="3477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2467">
                                            <p:txEl>
                                              <p:pRg st="0" end="0"/>
                                            </p:txEl>
                                          </p:spTgt>
                                        </p:tgtEl>
                                        <p:attrNameLst>
                                          <p:attrName>style.visibility</p:attrName>
                                        </p:attrNameLst>
                                      </p:cBhvr>
                                      <p:to>
                                        <p:strVal val="visible"/>
                                      </p:to>
                                    </p:set>
                                    <p:anim calcmode="lin" valueType="num">
                                      <p:cBhvr additive="base">
                                        <p:cTn id="7" dur="500" fill="hold"/>
                                        <p:tgtEl>
                                          <p:spTgt spid="6246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246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2467">
                                            <p:txEl>
                                              <p:pRg st="1" end="1"/>
                                            </p:txEl>
                                          </p:spTgt>
                                        </p:tgtEl>
                                        <p:attrNameLst>
                                          <p:attrName>style.visibility</p:attrName>
                                        </p:attrNameLst>
                                      </p:cBhvr>
                                      <p:to>
                                        <p:strVal val="visible"/>
                                      </p:to>
                                    </p:set>
                                    <p:anim calcmode="lin" valueType="num">
                                      <p:cBhvr additive="base">
                                        <p:cTn id="13" dur="500" fill="hold"/>
                                        <p:tgtEl>
                                          <p:spTgt spid="6246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246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7"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457200" y="609600"/>
            <a:ext cx="8229600" cy="1143000"/>
          </a:xfrm>
        </p:spPr>
        <p:txBody>
          <a:bodyPr/>
          <a:lstStyle/>
          <a:p>
            <a:pPr eaLnBrk="1" hangingPunct="1">
              <a:defRPr/>
            </a:pPr>
            <a:r>
              <a:rPr lang="en-US" sz="4000" smtClean="0">
                <a:solidFill>
                  <a:srgbClr val="FF0000"/>
                </a:solidFill>
              </a:rPr>
              <a:t>2. How were metaphysical beliefs used to develop &amp; evaluate physical concepts and theories?</a:t>
            </a:r>
          </a:p>
        </p:txBody>
      </p:sp>
      <p:sp>
        <p:nvSpPr>
          <p:cNvPr id="63491" name="Rectangle 3"/>
          <p:cNvSpPr>
            <a:spLocks noGrp="1" noChangeArrowheads="1"/>
          </p:cNvSpPr>
          <p:nvPr>
            <p:ph type="body" idx="1"/>
          </p:nvPr>
        </p:nvSpPr>
        <p:spPr>
          <a:xfrm>
            <a:off x="457200" y="2438400"/>
            <a:ext cx="8229600" cy="3657600"/>
          </a:xfrm>
        </p:spPr>
        <p:txBody>
          <a:bodyPr/>
          <a:lstStyle/>
          <a:p>
            <a:pPr eaLnBrk="1" hangingPunct="1"/>
            <a:r>
              <a:rPr lang="en-US" smtClean="0"/>
              <a:t>Democritus</a:t>
            </a:r>
            <a:r>
              <a:rPr lang="en-US" smtClean="0">
                <a:cs typeface="Arial" charset="0"/>
              </a:rPr>
              <a:t>'</a:t>
            </a:r>
            <a:r>
              <a:rPr lang="en-US" smtClean="0"/>
              <a:t> view of atoms led him to a number of striking insights, mixed with numerous unwarranted speculations.</a:t>
            </a:r>
          </a:p>
          <a:p>
            <a:pPr eaLnBrk="1" hangingPunct="1"/>
            <a:r>
              <a:rPr lang="en-US" smtClean="0"/>
              <a:t>His strongly reductionistic explanations ignored the possibility of higher levels of structure and design in nature.</a:t>
            </a:r>
          </a:p>
        </p:txBody>
      </p:sp>
    </p:spTree>
    <p:custDataLst>
      <p:tags r:id="rId1"/>
    </p:custDataLst>
  </p:cSld>
  <p:clrMapOvr>
    <a:masterClrMapping/>
  </p:clrMapOvr>
  <p:transition advTm="3680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3491">
                                            <p:txEl>
                                              <p:pRg st="0" end="0"/>
                                            </p:txEl>
                                          </p:spTgt>
                                        </p:tgtEl>
                                        <p:attrNameLst>
                                          <p:attrName>style.visibility</p:attrName>
                                        </p:attrNameLst>
                                      </p:cBhvr>
                                      <p:to>
                                        <p:strVal val="visible"/>
                                      </p:to>
                                    </p:set>
                                    <p:anim calcmode="lin" valueType="num">
                                      <p:cBhvr additive="base">
                                        <p:cTn id="7" dur="500" fill="hold"/>
                                        <p:tgtEl>
                                          <p:spTgt spid="6349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349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3491">
                                            <p:txEl>
                                              <p:pRg st="1" end="1"/>
                                            </p:txEl>
                                          </p:spTgt>
                                        </p:tgtEl>
                                        <p:attrNameLst>
                                          <p:attrName>style.visibility</p:attrName>
                                        </p:attrNameLst>
                                      </p:cBhvr>
                                      <p:to>
                                        <p:strVal val="visible"/>
                                      </p:to>
                                    </p:set>
                                    <p:anim calcmode="lin" valueType="num">
                                      <p:cBhvr additive="base">
                                        <p:cTn id="13" dur="500" fill="hold"/>
                                        <p:tgtEl>
                                          <p:spTgt spid="6349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3491">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1"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457200" y="685800"/>
            <a:ext cx="8229600" cy="1143000"/>
          </a:xfrm>
        </p:spPr>
        <p:txBody>
          <a:bodyPr/>
          <a:lstStyle/>
          <a:p>
            <a:pPr eaLnBrk="1" hangingPunct="1">
              <a:defRPr/>
            </a:pPr>
            <a:r>
              <a:rPr lang="en-US" sz="4000" smtClean="0">
                <a:solidFill>
                  <a:srgbClr val="FF0000"/>
                </a:solidFill>
              </a:rPr>
              <a:t>2. How were metaphysical beliefs used to develop &amp; evaluate physical concepts and theories?</a:t>
            </a:r>
          </a:p>
        </p:txBody>
      </p:sp>
      <p:sp>
        <p:nvSpPr>
          <p:cNvPr id="64515" name="Rectangle 3"/>
          <p:cNvSpPr>
            <a:spLocks noGrp="1" noChangeArrowheads="1"/>
          </p:cNvSpPr>
          <p:nvPr>
            <p:ph type="body" idx="1"/>
          </p:nvPr>
        </p:nvSpPr>
        <p:spPr>
          <a:xfrm>
            <a:off x="457200" y="2514600"/>
            <a:ext cx="8229600" cy="3581400"/>
          </a:xfrm>
        </p:spPr>
        <p:txBody>
          <a:bodyPr/>
          <a:lstStyle/>
          <a:p>
            <a:pPr eaLnBrk="1" hangingPunct="1"/>
            <a:r>
              <a:rPr lang="en-US" smtClean="0"/>
              <a:t>The completeness &amp; consistency of Aristotle</a:t>
            </a:r>
            <a:r>
              <a:rPr lang="en-US" smtClean="0">
                <a:cs typeface="Arial" charset="0"/>
              </a:rPr>
              <a:t>'</a:t>
            </a:r>
            <a:r>
              <a:rPr lang="en-US" smtClean="0"/>
              <a:t>s two-realm model with two types of physics had long-term (and largely negative) effects on the study of physics, which were not overcome till the late middle ages.</a:t>
            </a:r>
          </a:p>
        </p:txBody>
      </p:sp>
    </p:spTree>
    <p:custDataLst>
      <p:tags r:id="rId1"/>
    </p:custDataLst>
  </p:cSld>
  <p:clrMapOvr>
    <a:masterClrMapping/>
  </p:clrMapOvr>
  <p:transition advTm="3531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4515">
                                            <p:txEl>
                                              <p:pRg st="0" end="0"/>
                                            </p:txEl>
                                          </p:spTgt>
                                        </p:tgtEl>
                                        <p:attrNameLst>
                                          <p:attrName>style.visibility</p:attrName>
                                        </p:attrNameLst>
                                      </p:cBhvr>
                                      <p:to>
                                        <p:strVal val="visible"/>
                                      </p:to>
                                    </p:set>
                                    <p:anim calcmode="lin" valueType="num">
                                      <p:cBhvr additive="base">
                                        <p:cTn id="7" dur="500" fill="hold"/>
                                        <p:tgtEl>
                                          <p:spTgt spid="645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451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5"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457200" y="533400"/>
            <a:ext cx="8229600" cy="1143000"/>
          </a:xfrm>
        </p:spPr>
        <p:txBody>
          <a:bodyPr/>
          <a:lstStyle/>
          <a:p>
            <a:pPr eaLnBrk="1" hangingPunct="1">
              <a:defRPr/>
            </a:pPr>
            <a:r>
              <a:rPr lang="en-US" sz="4000" smtClean="0">
                <a:solidFill>
                  <a:srgbClr val="FF0000"/>
                </a:solidFill>
              </a:rPr>
              <a:t>2. How were metaphysical beliefs used to develop &amp; evaluate physical concepts and theories?</a:t>
            </a:r>
          </a:p>
        </p:txBody>
      </p:sp>
      <p:sp>
        <p:nvSpPr>
          <p:cNvPr id="65539" name="Rectangle 3"/>
          <p:cNvSpPr>
            <a:spLocks noGrp="1" noChangeArrowheads="1"/>
          </p:cNvSpPr>
          <p:nvPr>
            <p:ph type="body" idx="1"/>
          </p:nvPr>
        </p:nvSpPr>
        <p:spPr>
          <a:xfrm>
            <a:off x="457200" y="2133600"/>
            <a:ext cx="8229600" cy="3962400"/>
          </a:xfrm>
        </p:spPr>
        <p:txBody>
          <a:bodyPr/>
          <a:lstStyle/>
          <a:p>
            <a:pPr eaLnBrk="1" hangingPunct="1">
              <a:lnSpc>
                <a:spcPct val="90000"/>
              </a:lnSpc>
            </a:pPr>
            <a:r>
              <a:rPr lang="en-US" smtClean="0"/>
              <a:t>By the time of Plato &amp; Aristotle, class divisions had widened to the point of discouraging the leisure class from involvement in physical labor.</a:t>
            </a:r>
          </a:p>
          <a:p>
            <a:pPr eaLnBrk="1" hangingPunct="1">
              <a:lnSpc>
                <a:spcPct val="90000"/>
              </a:lnSpc>
            </a:pPr>
            <a:r>
              <a:rPr lang="en-US" smtClean="0"/>
              <a:t>This had a negative effect on any research which looked practical, devaluing the physical studies which would later transform Western society.</a:t>
            </a:r>
          </a:p>
        </p:txBody>
      </p:sp>
    </p:spTree>
    <p:custDataLst>
      <p:tags r:id="rId1"/>
    </p:custDataLst>
  </p:cSld>
  <p:clrMapOvr>
    <a:masterClrMapping/>
  </p:clrMapOvr>
  <p:transition advTm="7918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5539">
                                            <p:txEl>
                                              <p:pRg st="0" end="0"/>
                                            </p:txEl>
                                          </p:spTgt>
                                        </p:tgtEl>
                                        <p:attrNameLst>
                                          <p:attrName>style.visibility</p:attrName>
                                        </p:attrNameLst>
                                      </p:cBhvr>
                                      <p:to>
                                        <p:strVal val="visible"/>
                                      </p:to>
                                    </p:set>
                                    <p:anim calcmode="lin" valueType="num">
                                      <p:cBhvr additive="base">
                                        <p:cTn id="7" dur="500" fill="hold"/>
                                        <p:tgtEl>
                                          <p:spTgt spid="6553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553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5539">
                                            <p:txEl>
                                              <p:pRg st="1" end="1"/>
                                            </p:txEl>
                                          </p:spTgt>
                                        </p:tgtEl>
                                        <p:attrNameLst>
                                          <p:attrName>style.visibility</p:attrName>
                                        </p:attrNameLst>
                                      </p:cBhvr>
                                      <p:to>
                                        <p:strVal val="visible"/>
                                      </p:to>
                                    </p:set>
                                    <p:anim calcmode="lin" valueType="num">
                                      <p:cBhvr additive="base">
                                        <p:cTn id="13" dur="500" fill="hold"/>
                                        <p:tgtEl>
                                          <p:spTgt spid="6553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5539">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9"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457200" y="533400"/>
            <a:ext cx="8229600" cy="1143000"/>
          </a:xfrm>
        </p:spPr>
        <p:txBody>
          <a:bodyPr/>
          <a:lstStyle/>
          <a:p>
            <a:pPr eaLnBrk="1" hangingPunct="1">
              <a:defRPr/>
            </a:pPr>
            <a:r>
              <a:rPr lang="en-US" sz="4000" smtClean="0">
                <a:solidFill>
                  <a:srgbClr val="FF0000"/>
                </a:solidFill>
              </a:rPr>
              <a:t>3. How do shared beliefs of the science community influence its research agenda?</a:t>
            </a:r>
          </a:p>
        </p:txBody>
      </p:sp>
      <p:sp>
        <p:nvSpPr>
          <p:cNvPr id="66563" name="Rectangle 3"/>
          <p:cNvSpPr>
            <a:spLocks noGrp="1" noChangeArrowheads="1"/>
          </p:cNvSpPr>
          <p:nvPr>
            <p:ph type="body" idx="1"/>
          </p:nvPr>
        </p:nvSpPr>
        <p:spPr>
          <a:xfrm>
            <a:off x="457200" y="2133600"/>
            <a:ext cx="8229600" cy="3962400"/>
          </a:xfrm>
        </p:spPr>
        <p:txBody>
          <a:bodyPr/>
          <a:lstStyle/>
          <a:p>
            <a:pPr eaLnBrk="1" hangingPunct="1">
              <a:lnSpc>
                <a:spcPct val="90000"/>
              </a:lnSpc>
            </a:pPr>
            <a:r>
              <a:rPr lang="en-US" smtClean="0"/>
              <a:t>The Milesian search for purely natural explanations encouraged experiment and observation, but made it difficult to explain the existence of order in nature.</a:t>
            </a:r>
          </a:p>
          <a:p>
            <a:pPr eaLnBrk="1" hangingPunct="1">
              <a:lnSpc>
                <a:spcPct val="90000"/>
              </a:lnSpc>
            </a:pPr>
            <a:r>
              <a:rPr lang="en-US" smtClean="0"/>
              <a:t>The Pythagorean concentration on math produced impressive results where this was possible at the time, but rather fantastic number mysticism elsewhere.</a:t>
            </a:r>
          </a:p>
        </p:txBody>
      </p:sp>
    </p:spTree>
    <p:custDataLst>
      <p:tags r:id="rId1"/>
    </p:custDataLst>
  </p:cSld>
  <p:clrMapOvr>
    <a:masterClrMapping/>
  </p:clrMapOvr>
  <p:transition advTm="28885"/>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6563">
                                            <p:txEl>
                                              <p:pRg st="0" end="0"/>
                                            </p:txEl>
                                          </p:spTgt>
                                        </p:tgtEl>
                                        <p:attrNameLst>
                                          <p:attrName>style.visibility</p:attrName>
                                        </p:attrNameLst>
                                      </p:cBhvr>
                                      <p:to>
                                        <p:strVal val="visible"/>
                                      </p:to>
                                    </p:set>
                                    <p:anim calcmode="lin" valueType="num">
                                      <p:cBhvr additive="base">
                                        <p:cTn id="7" dur="500" fill="hold"/>
                                        <p:tgtEl>
                                          <p:spTgt spid="6656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656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6563">
                                            <p:txEl>
                                              <p:pRg st="1" end="1"/>
                                            </p:txEl>
                                          </p:spTgt>
                                        </p:tgtEl>
                                        <p:attrNameLst>
                                          <p:attrName>style.visibility</p:attrName>
                                        </p:attrNameLst>
                                      </p:cBhvr>
                                      <p:to>
                                        <p:strVal val="visible"/>
                                      </p:to>
                                    </p:set>
                                    <p:anim calcmode="lin" valueType="num">
                                      <p:cBhvr additive="base">
                                        <p:cTn id="13" dur="500" fill="hold"/>
                                        <p:tgtEl>
                                          <p:spTgt spid="6656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656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457200" y="533400"/>
            <a:ext cx="8229600" cy="1143000"/>
          </a:xfrm>
        </p:spPr>
        <p:txBody>
          <a:bodyPr/>
          <a:lstStyle/>
          <a:p>
            <a:pPr eaLnBrk="1" hangingPunct="1">
              <a:defRPr/>
            </a:pPr>
            <a:r>
              <a:rPr lang="en-US" sz="4000" smtClean="0">
                <a:solidFill>
                  <a:srgbClr val="FF0000"/>
                </a:solidFill>
              </a:rPr>
              <a:t>3. How do shared beliefs of the science community influence its research agenda?</a:t>
            </a:r>
          </a:p>
        </p:txBody>
      </p:sp>
      <p:sp>
        <p:nvSpPr>
          <p:cNvPr id="67587" name="Rectangle 3"/>
          <p:cNvSpPr>
            <a:spLocks noGrp="1" noChangeArrowheads="1"/>
          </p:cNvSpPr>
          <p:nvPr>
            <p:ph type="body" idx="1"/>
          </p:nvPr>
        </p:nvSpPr>
        <p:spPr>
          <a:xfrm>
            <a:off x="457200" y="2057400"/>
            <a:ext cx="8229600" cy="4038600"/>
          </a:xfrm>
        </p:spPr>
        <p:txBody>
          <a:bodyPr/>
          <a:lstStyle/>
          <a:p>
            <a:pPr eaLnBrk="1" hangingPunct="1">
              <a:lnSpc>
                <a:spcPct val="90000"/>
              </a:lnSpc>
            </a:pPr>
            <a:r>
              <a:rPr lang="en-US" smtClean="0"/>
              <a:t>Plato</a:t>
            </a:r>
            <a:r>
              <a:rPr lang="en-US" smtClean="0">
                <a:cs typeface="Arial" charset="0"/>
              </a:rPr>
              <a:t>'</a:t>
            </a:r>
            <a:r>
              <a:rPr lang="en-US" smtClean="0"/>
              <a:t>s Academy tended to produce abstract, logical constructions.</a:t>
            </a:r>
          </a:p>
          <a:p>
            <a:pPr eaLnBrk="1" hangingPunct="1">
              <a:lnSpc>
                <a:spcPct val="90000"/>
              </a:lnSpc>
            </a:pPr>
            <a:r>
              <a:rPr lang="en-US" smtClean="0"/>
              <a:t>This both helped and hindered astronomy, but tended to hinder in the other sciences.</a:t>
            </a:r>
          </a:p>
          <a:p>
            <a:pPr eaLnBrk="1" hangingPunct="1">
              <a:lnSpc>
                <a:spcPct val="90000"/>
              </a:lnSpc>
            </a:pPr>
            <a:r>
              <a:rPr lang="en-US" smtClean="0"/>
              <a:t>Plato</a:t>
            </a:r>
            <a:r>
              <a:rPr lang="en-US" smtClean="0">
                <a:cs typeface="Arial" charset="0"/>
              </a:rPr>
              <a:t>'</a:t>
            </a:r>
            <a:r>
              <a:rPr lang="en-US" smtClean="0"/>
              <a:t>s views of eternal forms gave better explanations for order in nature than the purely natural causation of the Milesians and atomists.</a:t>
            </a:r>
          </a:p>
        </p:txBody>
      </p:sp>
    </p:spTree>
    <p:custDataLst>
      <p:tags r:id="rId1"/>
    </p:custDataLst>
  </p:cSld>
  <p:clrMapOvr>
    <a:masterClrMapping/>
  </p:clrMapOvr>
  <p:transition advTm="1804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7587">
                                            <p:txEl>
                                              <p:pRg st="0" end="0"/>
                                            </p:txEl>
                                          </p:spTgt>
                                        </p:tgtEl>
                                        <p:attrNameLst>
                                          <p:attrName>style.visibility</p:attrName>
                                        </p:attrNameLst>
                                      </p:cBhvr>
                                      <p:to>
                                        <p:strVal val="visible"/>
                                      </p:to>
                                    </p:set>
                                    <p:anim calcmode="lin" valueType="num">
                                      <p:cBhvr additive="base">
                                        <p:cTn id="7" dur="500" fill="hold"/>
                                        <p:tgtEl>
                                          <p:spTgt spid="675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758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7587">
                                            <p:txEl>
                                              <p:pRg st="1" end="1"/>
                                            </p:txEl>
                                          </p:spTgt>
                                        </p:tgtEl>
                                        <p:attrNameLst>
                                          <p:attrName>style.visibility</p:attrName>
                                        </p:attrNameLst>
                                      </p:cBhvr>
                                      <p:to>
                                        <p:strVal val="visible"/>
                                      </p:to>
                                    </p:set>
                                    <p:anim calcmode="lin" valueType="num">
                                      <p:cBhvr additive="base">
                                        <p:cTn id="13" dur="500" fill="hold"/>
                                        <p:tgtEl>
                                          <p:spTgt spid="675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758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7587">
                                            <p:txEl>
                                              <p:pRg st="2" end="2"/>
                                            </p:txEl>
                                          </p:spTgt>
                                        </p:tgtEl>
                                        <p:attrNameLst>
                                          <p:attrName>style.visibility</p:attrName>
                                        </p:attrNameLst>
                                      </p:cBhvr>
                                      <p:to>
                                        <p:strVal val="visible"/>
                                      </p:to>
                                    </p:set>
                                    <p:anim calcmode="lin" valueType="num">
                                      <p:cBhvr additive="base">
                                        <p:cTn id="19" dur="500" fill="hold"/>
                                        <p:tgtEl>
                                          <p:spTgt spid="675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758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7"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457200" y="609600"/>
            <a:ext cx="8229600" cy="1143000"/>
          </a:xfrm>
        </p:spPr>
        <p:txBody>
          <a:bodyPr/>
          <a:lstStyle/>
          <a:p>
            <a:pPr eaLnBrk="1" hangingPunct="1">
              <a:defRPr/>
            </a:pPr>
            <a:r>
              <a:rPr lang="en-US" sz="4000" smtClean="0">
                <a:solidFill>
                  <a:srgbClr val="FF0000"/>
                </a:solidFill>
              </a:rPr>
              <a:t>3. How do shared beliefs of the science community influence its research agenda?</a:t>
            </a:r>
          </a:p>
        </p:txBody>
      </p:sp>
      <p:sp>
        <p:nvSpPr>
          <p:cNvPr id="68611" name="Rectangle 3"/>
          <p:cNvSpPr>
            <a:spLocks noGrp="1" noChangeArrowheads="1"/>
          </p:cNvSpPr>
          <p:nvPr>
            <p:ph type="body" idx="1"/>
          </p:nvPr>
        </p:nvSpPr>
        <p:spPr>
          <a:xfrm>
            <a:off x="457200" y="2514600"/>
            <a:ext cx="8229600" cy="3581400"/>
          </a:xfrm>
        </p:spPr>
        <p:txBody>
          <a:bodyPr/>
          <a:lstStyle/>
          <a:p>
            <a:pPr eaLnBrk="1" hangingPunct="1"/>
            <a:r>
              <a:rPr lang="en-US" sz="2800" smtClean="0"/>
              <a:t>Aristotle</a:t>
            </a:r>
            <a:r>
              <a:rPr lang="en-US" sz="2800" smtClean="0">
                <a:cs typeface="Arial" charset="0"/>
              </a:rPr>
              <a:t>'</a:t>
            </a:r>
            <a:r>
              <a:rPr lang="en-US" sz="2800" smtClean="0"/>
              <a:t>s proposal of four types of causation (matter, structure, energy, purpose) made better sense of the order in nature.</a:t>
            </a:r>
          </a:p>
          <a:p>
            <a:pPr eaLnBrk="1" hangingPunct="1"/>
            <a:r>
              <a:rPr lang="en-US" sz="2800" smtClean="0"/>
              <a:t>Together with his emphasis on observation, this led to some effective biological research in the Lyceum and later.</a:t>
            </a:r>
          </a:p>
        </p:txBody>
      </p:sp>
    </p:spTree>
    <p:custDataLst>
      <p:tags r:id="rId1"/>
    </p:custDataLst>
  </p:cSld>
  <p:clrMapOvr>
    <a:masterClrMapping/>
  </p:clrMapOvr>
  <p:transition advTm="2619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8611">
                                            <p:txEl>
                                              <p:pRg st="0" end="0"/>
                                            </p:txEl>
                                          </p:spTgt>
                                        </p:tgtEl>
                                        <p:attrNameLst>
                                          <p:attrName>style.visibility</p:attrName>
                                        </p:attrNameLst>
                                      </p:cBhvr>
                                      <p:to>
                                        <p:strVal val="visible"/>
                                      </p:to>
                                    </p:set>
                                    <p:anim calcmode="lin" valueType="num">
                                      <p:cBhvr additive="base">
                                        <p:cTn id="7" dur="500" fill="hold"/>
                                        <p:tgtEl>
                                          <p:spTgt spid="686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86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8611">
                                            <p:txEl>
                                              <p:pRg st="1" end="1"/>
                                            </p:txEl>
                                          </p:spTgt>
                                        </p:tgtEl>
                                        <p:attrNameLst>
                                          <p:attrName>style.visibility</p:attrName>
                                        </p:attrNameLst>
                                      </p:cBhvr>
                                      <p:to>
                                        <p:strVal val="visible"/>
                                      </p:to>
                                    </p:set>
                                    <p:anim calcmode="lin" valueType="num">
                                      <p:cBhvr additive="base">
                                        <p:cTn id="13" dur="500" fill="hold"/>
                                        <p:tgtEl>
                                          <p:spTgt spid="6861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8611">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1"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defRPr/>
            </a:pPr>
            <a:r>
              <a:rPr lang="en-US" smtClean="0"/>
              <a:t>The Physical Substratum</a:t>
            </a:r>
          </a:p>
        </p:txBody>
      </p:sp>
      <p:sp>
        <p:nvSpPr>
          <p:cNvPr id="9219" name="Rectangle 3"/>
          <p:cNvSpPr>
            <a:spLocks noGrp="1" noChangeArrowheads="1"/>
          </p:cNvSpPr>
          <p:nvPr>
            <p:ph type="body" idx="1"/>
          </p:nvPr>
        </p:nvSpPr>
        <p:spPr>
          <a:xfrm>
            <a:off x="457200" y="1828800"/>
            <a:ext cx="8229600" cy="4267200"/>
          </a:xfrm>
        </p:spPr>
        <p:txBody>
          <a:bodyPr/>
          <a:lstStyle/>
          <a:p>
            <a:pPr eaLnBrk="1" hangingPunct="1">
              <a:buFontTx/>
              <a:buNone/>
            </a:pPr>
            <a:r>
              <a:rPr lang="en-US" sz="3600" smtClean="0">
                <a:solidFill>
                  <a:srgbClr val="FF0000"/>
                </a:solidFill>
              </a:rPr>
              <a:t>What is the most basic substance out of which everything is made?</a:t>
            </a:r>
          </a:p>
          <a:p>
            <a:pPr eaLnBrk="1" hangingPunct="1"/>
            <a:r>
              <a:rPr lang="en-US" smtClean="0"/>
              <a:t>Thales (~585 BC) – water</a:t>
            </a:r>
          </a:p>
          <a:p>
            <a:pPr eaLnBrk="1" hangingPunct="1"/>
            <a:r>
              <a:rPr lang="en-US" smtClean="0"/>
              <a:t>Anaximander (~555 BC) – </a:t>
            </a:r>
            <a:r>
              <a:rPr lang="en-US" i="1" smtClean="0"/>
              <a:t>apeiron</a:t>
            </a:r>
            <a:endParaRPr lang="en-US" smtClean="0"/>
          </a:p>
          <a:p>
            <a:pPr eaLnBrk="1" hangingPunct="1"/>
            <a:r>
              <a:rPr lang="en-US" smtClean="0"/>
              <a:t>Anaximenes (~535 BC) - air</a:t>
            </a:r>
          </a:p>
        </p:txBody>
      </p:sp>
    </p:spTree>
    <p:custDataLst>
      <p:tags r:id="rId1"/>
    </p:custDataLst>
  </p:cSld>
  <p:clrMapOvr>
    <a:masterClrMapping/>
  </p:clrMapOvr>
  <p:transition advTm="3057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 calcmode="lin" valueType="num">
                                      <p:cBhvr additive="base">
                                        <p:cTn id="7" dur="500" fill="hold"/>
                                        <p:tgtEl>
                                          <p:spTgt spid="92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2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219">
                                            <p:txEl>
                                              <p:pRg st="1" end="1"/>
                                            </p:txEl>
                                          </p:spTgt>
                                        </p:tgtEl>
                                        <p:attrNameLst>
                                          <p:attrName>style.visibility</p:attrName>
                                        </p:attrNameLst>
                                      </p:cBhvr>
                                      <p:to>
                                        <p:strVal val="visible"/>
                                      </p:to>
                                    </p:set>
                                    <p:anim calcmode="lin" valueType="num">
                                      <p:cBhvr additive="base">
                                        <p:cTn id="13" dur="500" fill="hold"/>
                                        <p:tgtEl>
                                          <p:spTgt spid="921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21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219">
                                            <p:txEl>
                                              <p:pRg st="2" end="2"/>
                                            </p:txEl>
                                          </p:spTgt>
                                        </p:tgtEl>
                                        <p:attrNameLst>
                                          <p:attrName>style.visibility</p:attrName>
                                        </p:attrNameLst>
                                      </p:cBhvr>
                                      <p:to>
                                        <p:strVal val="visible"/>
                                      </p:to>
                                    </p:set>
                                    <p:anim calcmode="lin" valueType="num">
                                      <p:cBhvr additive="base">
                                        <p:cTn id="19" dur="500" fill="hold"/>
                                        <p:tgtEl>
                                          <p:spTgt spid="921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21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219">
                                            <p:txEl>
                                              <p:pRg st="3" end="3"/>
                                            </p:txEl>
                                          </p:spTgt>
                                        </p:tgtEl>
                                        <p:attrNameLst>
                                          <p:attrName>style.visibility</p:attrName>
                                        </p:attrNameLst>
                                      </p:cBhvr>
                                      <p:to>
                                        <p:strVal val="visible"/>
                                      </p:to>
                                    </p:set>
                                    <p:anim calcmode="lin" valueType="num">
                                      <p:cBhvr additive="base">
                                        <p:cTn id="25" dur="500" fill="hold"/>
                                        <p:tgtEl>
                                          <p:spTgt spid="921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21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2" name="Rectangle 4"/>
          <p:cNvSpPr>
            <a:spLocks noGrp="1" noChangeArrowheads="1"/>
          </p:cNvSpPr>
          <p:nvPr>
            <p:ph type="ctrTitle"/>
          </p:nvPr>
        </p:nvSpPr>
        <p:spPr/>
        <p:txBody>
          <a:bodyPr/>
          <a:lstStyle/>
          <a:p>
            <a:pPr eaLnBrk="1" hangingPunct="1">
              <a:defRPr/>
            </a:pPr>
            <a:r>
              <a:rPr lang="en-US" smtClean="0"/>
              <a:t>Some Lessons</a:t>
            </a:r>
          </a:p>
        </p:txBody>
      </p:sp>
      <p:sp>
        <p:nvSpPr>
          <p:cNvPr id="73733" name="Rectangle 5"/>
          <p:cNvSpPr>
            <a:spLocks noGrp="1" noChangeArrowheads="1"/>
          </p:cNvSpPr>
          <p:nvPr>
            <p:ph type="subTitle" idx="1"/>
          </p:nvPr>
        </p:nvSpPr>
        <p:spPr/>
        <p:txBody>
          <a:bodyPr/>
          <a:lstStyle/>
          <a:p>
            <a:pPr eaLnBrk="1" hangingPunct="1">
              <a:defRPr/>
            </a:pPr>
            <a:endParaRPr lang="en-US" smtClean="0"/>
          </a:p>
        </p:txBody>
      </p:sp>
    </p:spTree>
    <p:custDataLst>
      <p:tags r:id="rId1"/>
    </p:custDataLst>
  </p:cSld>
  <p:clrMapOvr>
    <a:masterClrMapping/>
  </p:clrMapOvr>
  <p:transition advTm="937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73732"/>
                                        </p:tgtEl>
                                        <p:attrNameLst>
                                          <p:attrName>style.visibility</p:attrName>
                                        </p:attrNameLst>
                                      </p:cBhvr>
                                      <p:to>
                                        <p:strVal val="visible"/>
                                      </p:to>
                                    </p:set>
                                    <p:anim calcmode="lin" valueType="num">
                                      <p:cBhvr>
                                        <p:cTn id="7" dur="500" fill="hold"/>
                                        <p:tgtEl>
                                          <p:spTgt spid="73732"/>
                                        </p:tgtEl>
                                        <p:attrNameLst>
                                          <p:attrName>ppt_w</p:attrName>
                                        </p:attrNameLst>
                                      </p:cBhvr>
                                      <p:tavLst>
                                        <p:tav tm="0">
                                          <p:val>
                                            <p:fltVal val="0"/>
                                          </p:val>
                                        </p:tav>
                                        <p:tav tm="100000">
                                          <p:val>
                                            <p:strVal val="#ppt_w"/>
                                          </p:val>
                                        </p:tav>
                                      </p:tavLst>
                                    </p:anim>
                                    <p:anim calcmode="lin" valueType="num">
                                      <p:cBhvr>
                                        <p:cTn id="8" dur="500" fill="hold"/>
                                        <p:tgtEl>
                                          <p:spTgt spid="7373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defRPr/>
            </a:pPr>
            <a:r>
              <a:rPr lang="en-US" smtClean="0"/>
              <a:t>Some Lessons for Today</a:t>
            </a:r>
          </a:p>
        </p:txBody>
      </p:sp>
      <p:sp>
        <p:nvSpPr>
          <p:cNvPr id="15363" name="Rectangle 3"/>
          <p:cNvSpPr>
            <a:spLocks noGrp="1" noChangeArrowheads="1"/>
          </p:cNvSpPr>
          <p:nvPr>
            <p:ph type="body" idx="1"/>
          </p:nvPr>
        </p:nvSpPr>
        <p:spPr/>
        <p:txBody>
          <a:bodyPr/>
          <a:lstStyle/>
          <a:p>
            <a:pPr eaLnBrk="1" hangingPunct="1"/>
            <a:r>
              <a:rPr lang="en-US" smtClean="0"/>
              <a:t>Given a hierarchical structure to reality, is there any reason to believe that an empirically constructed </a:t>
            </a:r>
            <a:r>
              <a:rPr lang="en-US" smtClean="0">
                <a:cs typeface="Arial" charset="0"/>
              </a:rPr>
              <a:t>'</a:t>
            </a:r>
            <a:r>
              <a:rPr lang="en-US" smtClean="0"/>
              <a:t>bottom up</a:t>
            </a:r>
            <a:r>
              <a:rPr lang="en-US" smtClean="0">
                <a:cs typeface="Arial" charset="0"/>
              </a:rPr>
              <a:t>'</a:t>
            </a:r>
            <a:r>
              <a:rPr lang="en-US" smtClean="0"/>
              <a:t> metaphysics will be anything more than accidentally correct before the </a:t>
            </a:r>
            <a:r>
              <a:rPr lang="en-US" smtClean="0">
                <a:cs typeface="Arial" charset="0"/>
              </a:rPr>
              <a:t>'</a:t>
            </a:r>
            <a:r>
              <a:rPr lang="en-US" smtClean="0"/>
              <a:t>final physics</a:t>
            </a:r>
            <a:r>
              <a:rPr lang="en-US" smtClean="0">
                <a:cs typeface="Arial" charset="0"/>
              </a:rPr>
              <a:t>'</a:t>
            </a:r>
            <a:r>
              <a:rPr lang="en-US" smtClean="0"/>
              <a:t> is discovered?</a:t>
            </a:r>
          </a:p>
        </p:txBody>
      </p:sp>
    </p:spTree>
    <p:custDataLst>
      <p:tags r:id="rId1"/>
    </p:custDataLst>
  </p:cSld>
  <p:clrMapOvr>
    <a:masterClrMapping/>
  </p:clrMapOvr>
  <p:transition advTm="10379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Effect transition="in" filter="checkerboard(across)">
                                      <p:cBhvr>
                                        <p:cTn id="7" dur="500"/>
                                        <p:tgtEl>
                                          <p:spTgt spid="1536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defRPr/>
            </a:pPr>
            <a:r>
              <a:rPr lang="en-US" smtClean="0"/>
              <a:t>Some Lessons for Today</a:t>
            </a:r>
          </a:p>
        </p:txBody>
      </p:sp>
      <p:sp>
        <p:nvSpPr>
          <p:cNvPr id="16387" name="Rectangle 3"/>
          <p:cNvSpPr>
            <a:spLocks noGrp="1" noChangeArrowheads="1"/>
          </p:cNvSpPr>
          <p:nvPr>
            <p:ph type="body" idx="1"/>
          </p:nvPr>
        </p:nvSpPr>
        <p:spPr/>
        <p:txBody>
          <a:bodyPr/>
          <a:lstStyle/>
          <a:p>
            <a:pPr eaLnBrk="1" hangingPunct="1"/>
            <a:r>
              <a:rPr lang="en-US" smtClean="0"/>
              <a:t>How does </a:t>
            </a:r>
            <a:r>
              <a:rPr lang="en-US" smtClean="0">
                <a:cs typeface="Arial" charset="0"/>
              </a:rPr>
              <a:t>'</a:t>
            </a:r>
            <a:r>
              <a:rPr lang="en-US" smtClean="0"/>
              <a:t>Occam’s Razor</a:t>
            </a:r>
            <a:r>
              <a:rPr lang="en-US" smtClean="0">
                <a:cs typeface="Arial" charset="0"/>
              </a:rPr>
              <a:t>'</a:t>
            </a:r>
            <a:r>
              <a:rPr lang="en-US" smtClean="0"/>
              <a:t> influence physics?  Do we tend to jump to unwarranted conclusions about the completeness of very preliminary theories?</a:t>
            </a:r>
          </a:p>
        </p:txBody>
      </p:sp>
    </p:spTree>
    <p:custDataLst>
      <p:tags r:id="rId1"/>
    </p:custDataLst>
  </p:cSld>
  <p:clrMapOvr>
    <a:masterClrMapping/>
  </p:clrMapOvr>
  <p:transition advTm="6338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Effect transition="in" filter="checkerboard(across)">
                                      <p:cBhvr>
                                        <p:cTn id="7" dur="500"/>
                                        <p:tgtEl>
                                          <p:spTgt spid="1638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defRPr/>
            </a:pPr>
            <a:r>
              <a:rPr lang="en-US" smtClean="0"/>
              <a:t>Some Lessons for Today</a:t>
            </a:r>
          </a:p>
        </p:txBody>
      </p:sp>
      <p:sp>
        <p:nvSpPr>
          <p:cNvPr id="17411" name="Rectangle 3"/>
          <p:cNvSpPr>
            <a:spLocks noGrp="1" noChangeArrowheads="1"/>
          </p:cNvSpPr>
          <p:nvPr>
            <p:ph type="body" idx="1"/>
          </p:nvPr>
        </p:nvSpPr>
        <p:spPr/>
        <p:txBody>
          <a:bodyPr/>
          <a:lstStyle/>
          <a:p>
            <a:pPr eaLnBrk="1" hangingPunct="1"/>
            <a:r>
              <a:rPr lang="en-US" smtClean="0"/>
              <a:t>In the area of kinematics, is it reasonable to believe that nature can be limited to 3 spatial dimensions and one time dimension of modern relativity theory?</a:t>
            </a:r>
          </a:p>
        </p:txBody>
      </p:sp>
    </p:spTree>
    <p:custDataLst>
      <p:tags r:id="rId1"/>
    </p:custDataLst>
  </p:cSld>
  <p:clrMapOvr>
    <a:masterClrMapping/>
  </p:clrMapOvr>
  <p:transition advTm="6255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Effect transition="in" filter="checkerboard(across)">
                                      <p:cBhvr>
                                        <p:cTn id="7" dur="500"/>
                                        <p:tgtEl>
                                          <p:spTgt spid="174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defRPr/>
            </a:pPr>
            <a:r>
              <a:rPr lang="en-US" smtClean="0"/>
              <a:t>Some Lessons for Today</a:t>
            </a:r>
          </a:p>
        </p:txBody>
      </p:sp>
      <p:sp>
        <p:nvSpPr>
          <p:cNvPr id="18435" name="Rectangle 3"/>
          <p:cNvSpPr>
            <a:spLocks noGrp="1" noChangeArrowheads="1"/>
          </p:cNvSpPr>
          <p:nvPr>
            <p:ph type="body" idx="1"/>
          </p:nvPr>
        </p:nvSpPr>
        <p:spPr/>
        <p:txBody>
          <a:bodyPr/>
          <a:lstStyle/>
          <a:p>
            <a:pPr eaLnBrk="1" hangingPunct="1"/>
            <a:r>
              <a:rPr lang="en-US" smtClean="0"/>
              <a:t>In the area of dynamics, it is reasonable to believe that the four currently-known forces are all that exist?  That they may be unified into one single super-force?</a:t>
            </a:r>
          </a:p>
        </p:txBody>
      </p:sp>
    </p:spTree>
    <p:custDataLst>
      <p:tags r:id="rId1"/>
    </p:custDataLst>
  </p:cSld>
  <p:clrMapOvr>
    <a:masterClrMapping/>
  </p:clrMapOvr>
  <p:transition advTm="9818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Effect transition="in" filter="checkerboard(across)">
                                      <p:cBhvr>
                                        <p:cTn id="7" dur="500"/>
                                        <p:tgtEl>
                                          <p:spTgt spid="1843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defRPr/>
            </a:pPr>
            <a:r>
              <a:rPr lang="en-US" smtClean="0"/>
              <a:t>Some Lessons for Today</a:t>
            </a:r>
          </a:p>
        </p:txBody>
      </p:sp>
      <p:sp>
        <p:nvSpPr>
          <p:cNvPr id="19459" name="Rectangle 3"/>
          <p:cNvSpPr>
            <a:spLocks noGrp="1" noChangeArrowheads="1"/>
          </p:cNvSpPr>
          <p:nvPr>
            <p:ph type="body" idx="1"/>
          </p:nvPr>
        </p:nvSpPr>
        <p:spPr/>
        <p:txBody>
          <a:bodyPr/>
          <a:lstStyle/>
          <a:p>
            <a:pPr eaLnBrk="1" hangingPunct="1"/>
            <a:r>
              <a:rPr lang="en-US" smtClean="0"/>
              <a:t>In the area of dynamics, is it reasonable to believe that knowing the ultimate particles and physical forces will be sufficient to explain reality without recourse to special initial or boundary conditions?</a:t>
            </a:r>
          </a:p>
        </p:txBody>
      </p:sp>
    </p:spTree>
    <p:custDataLst>
      <p:tags r:id="rId1"/>
    </p:custDataLst>
  </p:cSld>
  <p:clrMapOvr>
    <a:masterClrMapping/>
  </p:clrMapOvr>
  <p:transition advTm="7031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Effect transition="in" filter="checkerboard(across)">
                                      <p:cBhvr>
                                        <p:cTn id="7" dur="500"/>
                                        <p:tgtEl>
                                          <p:spTgt spid="1945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defRPr/>
            </a:pPr>
            <a:r>
              <a:rPr lang="en-US" smtClean="0"/>
              <a:t>Some Lessons for Today</a:t>
            </a:r>
          </a:p>
        </p:txBody>
      </p:sp>
      <p:sp>
        <p:nvSpPr>
          <p:cNvPr id="20483" name="Rectangle 3"/>
          <p:cNvSpPr>
            <a:spLocks noGrp="1" noChangeArrowheads="1"/>
          </p:cNvSpPr>
          <p:nvPr>
            <p:ph type="body" idx="1"/>
          </p:nvPr>
        </p:nvSpPr>
        <p:spPr/>
        <p:txBody>
          <a:bodyPr/>
          <a:lstStyle/>
          <a:p>
            <a:pPr eaLnBrk="1" hangingPunct="1"/>
            <a:r>
              <a:rPr lang="en-US" smtClean="0"/>
              <a:t>In the area of dynamics, it is reasonable to believe that the universe is an automaton (like a clock) that runs by itself – whether accidental or designed – or may it be an instrument (like a guitar) that is designed for input?</a:t>
            </a:r>
          </a:p>
        </p:txBody>
      </p:sp>
    </p:spTree>
    <p:custDataLst>
      <p:tags r:id="rId1"/>
    </p:custDataLst>
  </p:cSld>
  <p:clrMapOvr>
    <a:masterClrMapping/>
  </p:clrMapOvr>
  <p:transition advTm="9959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Effect transition="in" filter="checkerboard(across)">
                                      <p:cBhvr>
                                        <p:cTn id="7" dur="500"/>
                                        <p:tgtEl>
                                          <p:spTgt spid="2048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4"/>
          <p:cNvSpPr>
            <a:spLocks noGrp="1" noChangeArrowheads="1"/>
          </p:cNvSpPr>
          <p:nvPr>
            <p:ph type="ctrTitle"/>
          </p:nvPr>
        </p:nvSpPr>
        <p:spPr/>
        <p:txBody>
          <a:bodyPr/>
          <a:lstStyle/>
          <a:p>
            <a:pPr eaLnBrk="1" hangingPunct="1">
              <a:defRPr/>
            </a:pPr>
            <a:r>
              <a:rPr lang="en-US" smtClean="0"/>
              <a:t>The End</a:t>
            </a:r>
          </a:p>
        </p:txBody>
      </p:sp>
      <p:sp>
        <p:nvSpPr>
          <p:cNvPr id="21509" name="Rectangle 5"/>
          <p:cNvSpPr>
            <a:spLocks noGrp="1" noChangeArrowheads="1"/>
          </p:cNvSpPr>
          <p:nvPr>
            <p:ph type="subTitle" idx="1"/>
          </p:nvPr>
        </p:nvSpPr>
        <p:spPr/>
        <p:txBody>
          <a:bodyPr/>
          <a:lstStyle/>
          <a:p>
            <a:pPr eaLnBrk="1" hangingPunct="1">
              <a:defRPr/>
            </a:pPr>
            <a:r>
              <a:rPr lang="en-US" smtClean="0"/>
              <a:t>We can learn something about science from studying its history</a:t>
            </a:r>
          </a:p>
        </p:txBody>
      </p:sp>
    </p:spTree>
    <p:custDataLst>
      <p:tags r:id="rId1"/>
    </p:custDataLst>
  </p:cSld>
  <p:clrMapOvr>
    <a:masterClrMapping/>
  </p:clrMapOvr>
  <p:transition advTm="2181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1508"/>
                                        </p:tgtEl>
                                        <p:attrNameLst>
                                          <p:attrName>style.visibility</p:attrName>
                                        </p:attrNameLst>
                                      </p:cBhvr>
                                      <p:to>
                                        <p:strVal val="visible"/>
                                      </p:to>
                                    </p:set>
                                    <p:anim calcmode="lin" valueType="num">
                                      <p:cBhvr>
                                        <p:cTn id="7" dur="500" fill="hold"/>
                                        <p:tgtEl>
                                          <p:spTgt spid="21508"/>
                                        </p:tgtEl>
                                        <p:attrNameLst>
                                          <p:attrName>ppt_w</p:attrName>
                                        </p:attrNameLst>
                                      </p:cBhvr>
                                      <p:tavLst>
                                        <p:tav tm="0">
                                          <p:val>
                                            <p:fltVal val="0"/>
                                          </p:val>
                                        </p:tav>
                                        <p:tav tm="100000">
                                          <p:val>
                                            <p:strVal val="#ppt_w"/>
                                          </p:val>
                                        </p:tav>
                                      </p:tavLst>
                                    </p:anim>
                                    <p:anim calcmode="lin" valueType="num">
                                      <p:cBhvr>
                                        <p:cTn id="8" dur="500" fill="hold"/>
                                        <p:tgtEl>
                                          <p:spTgt spid="21508"/>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1509">
                                            <p:txEl>
                                              <p:pRg st="0" end="0"/>
                                            </p:txEl>
                                          </p:spTgt>
                                        </p:tgtEl>
                                        <p:attrNameLst>
                                          <p:attrName>style.visibility</p:attrName>
                                        </p:attrNameLst>
                                      </p:cBhvr>
                                      <p:to>
                                        <p:strVal val="visible"/>
                                      </p:to>
                                    </p:set>
                                    <p:anim calcmode="lin" valueType="num">
                                      <p:cBhvr additive="base">
                                        <p:cTn id="13" dur="500" fill="hold"/>
                                        <p:tgtEl>
                                          <p:spTgt spid="21509">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150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8" grpId="0"/>
      <p:bldP spid="2150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defRPr/>
            </a:pPr>
            <a:r>
              <a:rPr lang="en-US" smtClean="0"/>
              <a:t>Thales (~585 BC)</a:t>
            </a:r>
          </a:p>
        </p:txBody>
      </p:sp>
      <p:sp>
        <p:nvSpPr>
          <p:cNvPr id="25604" name="Rectangle 4"/>
          <p:cNvSpPr>
            <a:spLocks noGrp="1" noChangeArrowheads="1"/>
          </p:cNvSpPr>
          <p:nvPr>
            <p:ph type="body" sz="half" idx="1"/>
          </p:nvPr>
        </p:nvSpPr>
        <p:spPr/>
        <p:txBody>
          <a:bodyPr/>
          <a:lstStyle/>
          <a:p>
            <a:pPr eaLnBrk="1" hangingPunct="1"/>
            <a:r>
              <a:rPr lang="en-US" sz="2800" smtClean="0"/>
              <a:t>A practical thinker</a:t>
            </a:r>
          </a:p>
          <a:p>
            <a:pPr eaLnBrk="1" hangingPunct="1"/>
            <a:r>
              <a:rPr lang="en-US" sz="2800" smtClean="0"/>
              <a:t>Reputed to have made contributions to law, politics, civil engineering, math &amp; astronomy</a:t>
            </a:r>
          </a:p>
          <a:p>
            <a:pPr eaLnBrk="1" hangingPunct="1"/>
            <a:r>
              <a:rPr lang="en-US" sz="2800" smtClean="0"/>
              <a:t>Even credited with predicting an eclipse of the sun!</a:t>
            </a:r>
          </a:p>
        </p:txBody>
      </p:sp>
      <p:pic>
        <p:nvPicPr>
          <p:cNvPr id="7172" name="Picture 6" descr="Thales"/>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332413" y="2209800"/>
            <a:ext cx="2670175" cy="3276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cSld>
  <p:clrMapOvr>
    <a:masterClrMapping/>
  </p:clrMapOvr>
  <p:transition advTm="2512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5604">
                                            <p:txEl>
                                              <p:pRg st="0" end="0"/>
                                            </p:txEl>
                                          </p:spTgt>
                                        </p:tgtEl>
                                        <p:attrNameLst>
                                          <p:attrName>style.visibility</p:attrName>
                                        </p:attrNameLst>
                                      </p:cBhvr>
                                      <p:to>
                                        <p:strVal val="visible"/>
                                      </p:to>
                                    </p:set>
                                    <p:animEffect transition="in" filter="checkerboard(across)">
                                      <p:cBhvr>
                                        <p:cTn id="7" dur="500"/>
                                        <p:tgtEl>
                                          <p:spTgt spid="2560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5604">
                                            <p:txEl>
                                              <p:pRg st="1" end="1"/>
                                            </p:txEl>
                                          </p:spTgt>
                                        </p:tgtEl>
                                        <p:attrNameLst>
                                          <p:attrName>style.visibility</p:attrName>
                                        </p:attrNameLst>
                                      </p:cBhvr>
                                      <p:to>
                                        <p:strVal val="visible"/>
                                      </p:to>
                                    </p:set>
                                    <p:animEffect transition="in" filter="checkerboard(across)">
                                      <p:cBhvr>
                                        <p:cTn id="12" dur="500"/>
                                        <p:tgtEl>
                                          <p:spTgt spid="2560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5604">
                                            <p:txEl>
                                              <p:pRg st="2" end="2"/>
                                            </p:txEl>
                                          </p:spTgt>
                                        </p:tgtEl>
                                        <p:attrNameLst>
                                          <p:attrName>style.visibility</p:attrName>
                                        </p:attrNameLst>
                                      </p:cBhvr>
                                      <p:to>
                                        <p:strVal val="visible"/>
                                      </p:to>
                                    </p:set>
                                    <p:animEffect transition="in" filter="checkerboard(across)">
                                      <p:cBhvr>
                                        <p:cTn id="17" dur="500"/>
                                        <p:tgtEl>
                                          <p:spTgt spid="2560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defRPr/>
            </a:pPr>
            <a:r>
              <a:rPr lang="en-US" smtClean="0"/>
              <a:t>Thales (~585 BC)</a:t>
            </a:r>
          </a:p>
        </p:txBody>
      </p:sp>
      <p:sp>
        <p:nvSpPr>
          <p:cNvPr id="51203" name="Rectangle 3"/>
          <p:cNvSpPr>
            <a:spLocks noGrp="1" noChangeArrowheads="1"/>
          </p:cNvSpPr>
          <p:nvPr>
            <p:ph type="body" idx="1"/>
          </p:nvPr>
        </p:nvSpPr>
        <p:spPr/>
        <p:txBody>
          <a:bodyPr/>
          <a:lstStyle/>
          <a:p>
            <a:pPr eaLnBrk="1" hangingPunct="1"/>
            <a:r>
              <a:rPr lang="en-US" smtClean="0"/>
              <a:t>Thought that water was the basic substance behind all other phenomena</a:t>
            </a:r>
          </a:p>
          <a:p>
            <a:pPr eaLnBrk="1" hangingPunct="1"/>
            <a:r>
              <a:rPr lang="en-US" smtClean="0"/>
              <a:t>Not sure why:</a:t>
            </a:r>
          </a:p>
          <a:p>
            <a:pPr lvl="1" eaLnBrk="1" hangingPunct="1"/>
            <a:r>
              <a:rPr lang="en-US" smtClean="0"/>
              <a:t>Necessity of moisture for life?</a:t>
            </a:r>
          </a:p>
          <a:p>
            <a:pPr lvl="1" eaLnBrk="1" hangingPunct="1"/>
            <a:r>
              <a:rPr lang="en-US" smtClean="0"/>
              <a:t>Knew water could be solid, liquid, vapor?</a:t>
            </a:r>
          </a:p>
          <a:p>
            <a:pPr eaLnBrk="1" hangingPunct="1"/>
            <a:r>
              <a:rPr lang="en-US" smtClean="0"/>
              <a:t>He preferred natural explanations:</a:t>
            </a:r>
          </a:p>
          <a:p>
            <a:pPr lvl="1" eaLnBrk="1" hangingPunct="1"/>
            <a:r>
              <a:rPr lang="en-US" smtClean="0"/>
              <a:t>Not a atheist</a:t>
            </a:r>
          </a:p>
          <a:p>
            <a:pPr lvl="1" eaLnBrk="1" hangingPunct="1"/>
            <a:r>
              <a:rPr lang="en-US" smtClean="0"/>
              <a:t>Observation of agriculture and industry?</a:t>
            </a:r>
          </a:p>
        </p:txBody>
      </p:sp>
    </p:spTree>
    <p:custDataLst>
      <p:tags r:id="rId1"/>
    </p:custDataLst>
  </p:cSld>
  <p:clrMapOvr>
    <a:masterClrMapping/>
  </p:clrMapOvr>
  <p:transition advTm="4647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203">
                                            <p:txEl>
                                              <p:pRg st="0" end="0"/>
                                            </p:txEl>
                                          </p:spTgt>
                                        </p:tgtEl>
                                        <p:attrNameLst>
                                          <p:attrName>style.visibility</p:attrName>
                                        </p:attrNameLst>
                                      </p:cBhvr>
                                      <p:to>
                                        <p:strVal val="visible"/>
                                      </p:to>
                                    </p:set>
                                    <p:anim calcmode="lin" valueType="num">
                                      <p:cBhvr additive="base">
                                        <p:cTn id="7" dur="500" fill="hold"/>
                                        <p:tgtEl>
                                          <p:spTgt spid="5120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120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1203">
                                            <p:txEl>
                                              <p:pRg st="1" end="1"/>
                                            </p:txEl>
                                          </p:spTgt>
                                        </p:tgtEl>
                                        <p:attrNameLst>
                                          <p:attrName>style.visibility</p:attrName>
                                        </p:attrNameLst>
                                      </p:cBhvr>
                                      <p:to>
                                        <p:strVal val="visible"/>
                                      </p:to>
                                    </p:set>
                                    <p:anim calcmode="lin" valueType="num">
                                      <p:cBhvr additive="base">
                                        <p:cTn id="13" dur="500" fill="hold"/>
                                        <p:tgtEl>
                                          <p:spTgt spid="5120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120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1203">
                                            <p:txEl>
                                              <p:pRg st="2" end="2"/>
                                            </p:txEl>
                                          </p:spTgt>
                                        </p:tgtEl>
                                        <p:attrNameLst>
                                          <p:attrName>style.visibility</p:attrName>
                                        </p:attrNameLst>
                                      </p:cBhvr>
                                      <p:to>
                                        <p:strVal val="visible"/>
                                      </p:to>
                                    </p:set>
                                    <p:anim calcmode="lin" valueType="num">
                                      <p:cBhvr additive="base">
                                        <p:cTn id="19" dur="500" fill="hold"/>
                                        <p:tgtEl>
                                          <p:spTgt spid="5120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120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1203">
                                            <p:txEl>
                                              <p:pRg st="3" end="3"/>
                                            </p:txEl>
                                          </p:spTgt>
                                        </p:tgtEl>
                                        <p:attrNameLst>
                                          <p:attrName>style.visibility</p:attrName>
                                        </p:attrNameLst>
                                      </p:cBhvr>
                                      <p:to>
                                        <p:strVal val="visible"/>
                                      </p:to>
                                    </p:set>
                                    <p:anim calcmode="lin" valueType="num">
                                      <p:cBhvr additive="base">
                                        <p:cTn id="25" dur="500" fill="hold"/>
                                        <p:tgtEl>
                                          <p:spTgt spid="5120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120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1203">
                                            <p:txEl>
                                              <p:pRg st="4" end="4"/>
                                            </p:txEl>
                                          </p:spTgt>
                                        </p:tgtEl>
                                        <p:attrNameLst>
                                          <p:attrName>style.visibility</p:attrName>
                                        </p:attrNameLst>
                                      </p:cBhvr>
                                      <p:to>
                                        <p:strVal val="visible"/>
                                      </p:to>
                                    </p:set>
                                    <p:anim calcmode="lin" valueType="num">
                                      <p:cBhvr additive="base">
                                        <p:cTn id="31" dur="500" fill="hold"/>
                                        <p:tgtEl>
                                          <p:spTgt spid="5120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120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1203">
                                            <p:txEl>
                                              <p:pRg st="5" end="5"/>
                                            </p:txEl>
                                          </p:spTgt>
                                        </p:tgtEl>
                                        <p:attrNameLst>
                                          <p:attrName>style.visibility</p:attrName>
                                        </p:attrNameLst>
                                      </p:cBhvr>
                                      <p:to>
                                        <p:strVal val="visible"/>
                                      </p:to>
                                    </p:set>
                                    <p:anim calcmode="lin" valueType="num">
                                      <p:cBhvr additive="base">
                                        <p:cTn id="37" dur="500" fill="hold"/>
                                        <p:tgtEl>
                                          <p:spTgt spid="5120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120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1203">
                                            <p:txEl>
                                              <p:pRg st="6" end="6"/>
                                            </p:txEl>
                                          </p:spTgt>
                                        </p:tgtEl>
                                        <p:attrNameLst>
                                          <p:attrName>style.visibility</p:attrName>
                                        </p:attrNameLst>
                                      </p:cBhvr>
                                      <p:to>
                                        <p:strVal val="visible"/>
                                      </p:to>
                                    </p:set>
                                    <p:anim calcmode="lin" valueType="num">
                                      <p:cBhvr additive="base">
                                        <p:cTn id="43" dur="500" fill="hold"/>
                                        <p:tgtEl>
                                          <p:spTgt spid="5120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120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defRPr/>
            </a:pPr>
            <a:r>
              <a:rPr lang="en-US" smtClean="0"/>
              <a:t>Anaximander (~555 BC)</a:t>
            </a:r>
          </a:p>
        </p:txBody>
      </p:sp>
      <p:sp>
        <p:nvSpPr>
          <p:cNvPr id="27652" name="Rectangle 4"/>
          <p:cNvSpPr>
            <a:spLocks noGrp="1" noChangeArrowheads="1"/>
          </p:cNvSpPr>
          <p:nvPr>
            <p:ph type="body" sz="half" idx="1"/>
          </p:nvPr>
        </p:nvSpPr>
        <p:spPr>
          <a:xfrm>
            <a:off x="457200" y="1600200"/>
            <a:ext cx="4724400" cy="4495800"/>
          </a:xfrm>
        </p:spPr>
        <p:txBody>
          <a:bodyPr/>
          <a:lstStyle/>
          <a:p>
            <a:pPr eaLnBrk="1" hangingPunct="1"/>
            <a:r>
              <a:rPr lang="en-US" sz="2400" smtClean="0"/>
              <a:t>Student of Thales</a:t>
            </a:r>
          </a:p>
          <a:p>
            <a:pPr eaLnBrk="1" hangingPunct="1"/>
            <a:r>
              <a:rPr lang="en-US" sz="2400" smtClean="0"/>
              <a:t>Believed in single universal substance</a:t>
            </a:r>
          </a:p>
          <a:p>
            <a:pPr eaLnBrk="1" hangingPunct="1"/>
            <a:r>
              <a:rPr lang="en-US" sz="2400" smtClean="0"/>
              <a:t>Rejected water for this</a:t>
            </a:r>
          </a:p>
          <a:p>
            <a:pPr lvl="1" eaLnBrk="1" hangingPunct="1"/>
            <a:r>
              <a:rPr lang="en-US" sz="2000" smtClean="0"/>
              <a:t>Couldn’t see it as source of fire</a:t>
            </a:r>
          </a:p>
          <a:p>
            <a:pPr eaLnBrk="1" hangingPunct="1"/>
            <a:r>
              <a:rPr lang="en-US" sz="2400" smtClean="0"/>
              <a:t>Proposed an abstract substance: </a:t>
            </a:r>
          </a:p>
          <a:p>
            <a:pPr lvl="1" eaLnBrk="1" hangingPunct="1"/>
            <a:r>
              <a:rPr lang="en-US" sz="2000" i="1" smtClean="0"/>
              <a:t>apeiron</a:t>
            </a:r>
            <a:endParaRPr lang="en-US" sz="2000" smtClean="0"/>
          </a:p>
          <a:p>
            <a:pPr lvl="1" eaLnBrk="1" hangingPunct="1"/>
            <a:r>
              <a:rPr lang="en-US" sz="2000" smtClean="0"/>
              <a:t>Unlimited, infinite, boundless</a:t>
            </a:r>
          </a:p>
          <a:p>
            <a:pPr lvl="1" eaLnBrk="1" hangingPunct="1"/>
            <a:r>
              <a:rPr lang="en-US" sz="2000" smtClean="0"/>
              <a:t>Contained all opposites</a:t>
            </a:r>
          </a:p>
        </p:txBody>
      </p:sp>
      <p:pic>
        <p:nvPicPr>
          <p:cNvPr id="9220" name="Picture 8" descr="anaximander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235575" y="1600200"/>
            <a:ext cx="3154363"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cSld>
  <p:clrMapOvr>
    <a:masterClrMapping/>
  </p:clrMapOvr>
  <p:transition advTm="4406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7652">
                                            <p:txEl>
                                              <p:pRg st="0" end="0"/>
                                            </p:txEl>
                                          </p:spTgt>
                                        </p:tgtEl>
                                        <p:attrNameLst>
                                          <p:attrName>style.visibility</p:attrName>
                                        </p:attrNameLst>
                                      </p:cBhvr>
                                      <p:to>
                                        <p:strVal val="visible"/>
                                      </p:to>
                                    </p:set>
                                    <p:anim calcmode="lin" valueType="num">
                                      <p:cBhvr additive="base">
                                        <p:cTn id="7" dur="500" fill="hold"/>
                                        <p:tgtEl>
                                          <p:spTgt spid="2765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765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7652">
                                            <p:txEl>
                                              <p:pRg st="1" end="1"/>
                                            </p:txEl>
                                          </p:spTgt>
                                        </p:tgtEl>
                                        <p:attrNameLst>
                                          <p:attrName>style.visibility</p:attrName>
                                        </p:attrNameLst>
                                      </p:cBhvr>
                                      <p:to>
                                        <p:strVal val="visible"/>
                                      </p:to>
                                    </p:set>
                                    <p:anim calcmode="lin" valueType="num">
                                      <p:cBhvr additive="base">
                                        <p:cTn id="13" dur="500" fill="hold"/>
                                        <p:tgtEl>
                                          <p:spTgt spid="2765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765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7652">
                                            <p:txEl>
                                              <p:pRg st="2" end="2"/>
                                            </p:txEl>
                                          </p:spTgt>
                                        </p:tgtEl>
                                        <p:attrNameLst>
                                          <p:attrName>style.visibility</p:attrName>
                                        </p:attrNameLst>
                                      </p:cBhvr>
                                      <p:to>
                                        <p:strVal val="visible"/>
                                      </p:to>
                                    </p:set>
                                    <p:anim calcmode="lin" valueType="num">
                                      <p:cBhvr additive="base">
                                        <p:cTn id="19" dur="500" fill="hold"/>
                                        <p:tgtEl>
                                          <p:spTgt spid="2765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765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7652">
                                            <p:txEl>
                                              <p:pRg st="3" end="3"/>
                                            </p:txEl>
                                          </p:spTgt>
                                        </p:tgtEl>
                                        <p:attrNameLst>
                                          <p:attrName>style.visibility</p:attrName>
                                        </p:attrNameLst>
                                      </p:cBhvr>
                                      <p:to>
                                        <p:strVal val="visible"/>
                                      </p:to>
                                    </p:set>
                                    <p:anim calcmode="lin" valueType="num">
                                      <p:cBhvr additive="base">
                                        <p:cTn id="25" dur="500" fill="hold"/>
                                        <p:tgtEl>
                                          <p:spTgt spid="2765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765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7652">
                                            <p:txEl>
                                              <p:pRg st="4" end="4"/>
                                            </p:txEl>
                                          </p:spTgt>
                                        </p:tgtEl>
                                        <p:attrNameLst>
                                          <p:attrName>style.visibility</p:attrName>
                                        </p:attrNameLst>
                                      </p:cBhvr>
                                      <p:to>
                                        <p:strVal val="visible"/>
                                      </p:to>
                                    </p:set>
                                    <p:anim calcmode="lin" valueType="num">
                                      <p:cBhvr additive="base">
                                        <p:cTn id="31" dur="500" fill="hold"/>
                                        <p:tgtEl>
                                          <p:spTgt spid="2765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765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7652">
                                            <p:txEl>
                                              <p:pRg st="5" end="5"/>
                                            </p:txEl>
                                          </p:spTgt>
                                        </p:tgtEl>
                                        <p:attrNameLst>
                                          <p:attrName>style.visibility</p:attrName>
                                        </p:attrNameLst>
                                      </p:cBhvr>
                                      <p:to>
                                        <p:strVal val="visible"/>
                                      </p:to>
                                    </p:set>
                                    <p:anim calcmode="lin" valueType="num">
                                      <p:cBhvr additive="base">
                                        <p:cTn id="37" dur="500" fill="hold"/>
                                        <p:tgtEl>
                                          <p:spTgt spid="2765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765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7652">
                                            <p:txEl>
                                              <p:pRg st="6" end="6"/>
                                            </p:txEl>
                                          </p:spTgt>
                                        </p:tgtEl>
                                        <p:attrNameLst>
                                          <p:attrName>style.visibility</p:attrName>
                                        </p:attrNameLst>
                                      </p:cBhvr>
                                      <p:to>
                                        <p:strVal val="visible"/>
                                      </p:to>
                                    </p:set>
                                    <p:anim calcmode="lin" valueType="num">
                                      <p:cBhvr additive="base">
                                        <p:cTn id="43" dur="500" fill="hold"/>
                                        <p:tgtEl>
                                          <p:spTgt spid="27652">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765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7652">
                                            <p:txEl>
                                              <p:pRg st="7" end="7"/>
                                            </p:txEl>
                                          </p:spTgt>
                                        </p:tgtEl>
                                        <p:attrNameLst>
                                          <p:attrName>style.visibility</p:attrName>
                                        </p:attrNameLst>
                                      </p:cBhvr>
                                      <p:to>
                                        <p:strVal val="visible"/>
                                      </p:to>
                                    </p:set>
                                    <p:anim calcmode="lin" valueType="num">
                                      <p:cBhvr additive="base">
                                        <p:cTn id="49" dur="500" fill="hold"/>
                                        <p:tgtEl>
                                          <p:spTgt spid="27652">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7652">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2"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defRPr/>
            </a:pPr>
            <a:r>
              <a:rPr lang="en-US" smtClean="0"/>
              <a:t>Anaximenes (~535 BC)</a:t>
            </a:r>
          </a:p>
        </p:txBody>
      </p:sp>
      <p:sp>
        <p:nvSpPr>
          <p:cNvPr id="29699" name="Rectangle 3"/>
          <p:cNvSpPr>
            <a:spLocks noGrp="1" noChangeArrowheads="1"/>
          </p:cNvSpPr>
          <p:nvPr>
            <p:ph type="body" sz="half" idx="1"/>
          </p:nvPr>
        </p:nvSpPr>
        <p:spPr>
          <a:xfrm>
            <a:off x="457200" y="1600200"/>
            <a:ext cx="4495800" cy="4495800"/>
          </a:xfrm>
        </p:spPr>
        <p:txBody>
          <a:bodyPr/>
          <a:lstStyle/>
          <a:p>
            <a:pPr eaLnBrk="1" hangingPunct="1"/>
            <a:r>
              <a:rPr lang="en-US" sz="2800" smtClean="0"/>
              <a:t>Also from Miletus, as were Thales and Anaximenes</a:t>
            </a:r>
          </a:p>
          <a:p>
            <a:pPr eaLnBrk="1" hangingPunct="1"/>
            <a:r>
              <a:rPr lang="en-US" sz="2800" smtClean="0"/>
              <a:t>Favored a single ultimate substance, air</a:t>
            </a:r>
          </a:p>
          <a:p>
            <a:pPr eaLnBrk="1" hangingPunct="1"/>
            <a:r>
              <a:rPr lang="en-US" sz="2800" smtClean="0"/>
              <a:t>Rarefied air </a:t>
            </a:r>
            <a:r>
              <a:rPr lang="en-US" sz="2800" smtClean="0">
                <a:sym typeface="Wingdings" pitchFamily="2" charset="2"/>
              </a:rPr>
              <a:t> fire</a:t>
            </a:r>
          </a:p>
          <a:p>
            <a:pPr eaLnBrk="1" hangingPunct="1"/>
            <a:r>
              <a:rPr lang="en-US" sz="2800" smtClean="0">
                <a:sym typeface="Wingdings" pitchFamily="2" charset="2"/>
              </a:rPr>
              <a:t>Condensed air  wind, cloud, water, earth, stone</a:t>
            </a:r>
            <a:endParaRPr lang="en-US" sz="2800" smtClean="0"/>
          </a:p>
        </p:txBody>
      </p:sp>
      <p:pic>
        <p:nvPicPr>
          <p:cNvPr id="10244" name="Picture 5" descr="Anaximenes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562600" y="1600200"/>
            <a:ext cx="2863850" cy="3733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cSld>
  <p:clrMapOvr>
    <a:masterClrMapping/>
  </p:clrMapOvr>
  <p:transition advTm="4776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 calcmode="lin" valueType="num">
                                      <p:cBhvr additive="base">
                                        <p:cTn id="7" dur="500" fill="hold"/>
                                        <p:tgtEl>
                                          <p:spTgt spid="2969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969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9699">
                                            <p:txEl>
                                              <p:pRg st="1" end="1"/>
                                            </p:txEl>
                                          </p:spTgt>
                                        </p:tgtEl>
                                        <p:attrNameLst>
                                          <p:attrName>style.visibility</p:attrName>
                                        </p:attrNameLst>
                                      </p:cBhvr>
                                      <p:to>
                                        <p:strVal val="visible"/>
                                      </p:to>
                                    </p:set>
                                    <p:anim calcmode="lin" valueType="num">
                                      <p:cBhvr additive="base">
                                        <p:cTn id="13" dur="500" fill="hold"/>
                                        <p:tgtEl>
                                          <p:spTgt spid="2969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969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9699">
                                            <p:txEl>
                                              <p:pRg st="2" end="2"/>
                                            </p:txEl>
                                          </p:spTgt>
                                        </p:tgtEl>
                                        <p:attrNameLst>
                                          <p:attrName>style.visibility</p:attrName>
                                        </p:attrNameLst>
                                      </p:cBhvr>
                                      <p:to>
                                        <p:strVal val="visible"/>
                                      </p:to>
                                    </p:set>
                                    <p:anim calcmode="lin" valueType="num">
                                      <p:cBhvr additive="base">
                                        <p:cTn id="19" dur="500" fill="hold"/>
                                        <p:tgtEl>
                                          <p:spTgt spid="2969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969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9699">
                                            <p:txEl>
                                              <p:pRg st="3" end="3"/>
                                            </p:txEl>
                                          </p:spTgt>
                                        </p:tgtEl>
                                        <p:attrNameLst>
                                          <p:attrName>style.visibility</p:attrName>
                                        </p:attrNameLst>
                                      </p:cBhvr>
                                      <p:to>
                                        <p:strVal val="visible"/>
                                      </p:to>
                                    </p:set>
                                    <p:anim calcmode="lin" valueType="num">
                                      <p:cBhvr additive="base">
                                        <p:cTn id="25" dur="500" fill="hold"/>
                                        <p:tgtEl>
                                          <p:spTgt spid="2969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969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defRPr/>
            </a:pPr>
            <a:r>
              <a:rPr lang="en-US" smtClean="0"/>
              <a:t>Milesian Cosmologies</a:t>
            </a:r>
          </a:p>
        </p:txBody>
      </p:sp>
      <p:sp>
        <p:nvSpPr>
          <p:cNvPr id="52227" name="Rectangle 3"/>
          <p:cNvSpPr>
            <a:spLocks noGrp="1" noChangeArrowheads="1"/>
          </p:cNvSpPr>
          <p:nvPr>
            <p:ph type="body" idx="1"/>
          </p:nvPr>
        </p:nvSpPr>
        <p:spPr>
          <a:xfrm>
            <a:off x="457200" y="1371600"/>
            <a:ext cx="8229600" cy="4724400"/>
          </a:xfrm>
        </p:spPr>
        <p:txBody>
          <a:bodyPr/>
          <a:lstStyle/>
          <a:p>
            <a:pPr eaLnBrk="1" hangingPunct="1">
              <a:lnSpc>
                <a:spcPct val="90000"/>
              </a:lnSpc>
              <a:buFontTx/>
              <a:buNone/>
            </a:pPr>
            <a:r>
              <a:rPr lang="en-US" smtClean="0"/>
              <a:t>Based on their physics</a:t>
            </a:r>
          </a:p>
          <a:p>
            <a:pPr eaLnBrk="1" hangingPunct="1">
              <a:lnSpc>
                <a:spcPct val="90000"/>
              </a:lnSpc>
            </a:pPr>
            <a:r>
              <a:rPr lang="en-US" smtClean="0"/>
              <a:t>Thales: </a:t>
            </a:r>
          </a:p>
          <a:p>
            <a:pPr lvl="1" eaLnBrk="1" hangingPunct="1">
              <a:lnSpc>
                <a:spcPct val="90000"/>
              </a:lnSpc>
            </a:pPr>
            <a:r>
              <a:rPr lang="en-US" smtClean="0"/>
              <a:t>Earth floats on water</a:t>
            </a:r>
          </a:p>
          <a:p>
            <a:pPr eaLnBrk="1" hangingPunct="1">
              <a:lnSpc>
                <a:spcPct val="90000"/>
              </a:lnSpc>
            </a:pPr>
            <a:r>
              <a:rPr lang="en-US" smtClean="0"/>
              <a:t>Anaximander: </a:t>
            </a:r>
          </a:p>
          <a:p>
            <a:pPr lvl="1" eaLnBrk="1" hangingPunct="1">
              <a:lnSpc>
                <a:spcPct val="90000"/>
              </a:lnSpc>
            </a:pPr>
            <a:r>
              <a:rPr lang="en-US" smtClean="0"/>
              <a:t>Cold earth &amp; fiery heaven </a:t>
            </a:r>
          </a:p>
          <a:p>
            <a:pPr lvl="1" eaLnBrk="1" hangingPunct="1">
              <a:lnSpc>
                <a:spcPct val="90000"/>
              </a:lnSpc>
            </a:pPr>
            <a:r>
              <a:rPr lang="en-US" smtClean="0"/>
              <a:t>Formed by separation from </a:t>
            </a:r>
            <a:r>
              <a:rPr lang="en-US" i="1" smtClean="0"/>
              <a:t>apeiron</a:t>
            </a:r>
            <a:endParaRPr lang="en-US" smtClean="0"/>
          </a:p>
          <a:p>
            <a:pPr eaLnBrk="1" hangingPunct="1">
              <a:lnSpc>
                <a:spcPct val="90000"/>
              </a:lnSpc>
            </a:pPr>
            <a:r>
              <a:rPr lang="en-US" smtClean="0"/>
              <a:t>Anaximenes:</a:t>
            </a:r>
          </a:p>
          <a:p>
            <a:pPr lvl="1" eaLnBrk="1" hangingPunct="1">
              <a:lnSpc>
                <a:spcPct val="90000"/>
              </a:lnSpc>
            </a:pPr>
            <a:r>
              <a:rPr lang="en-US" smtClean="0"/>
              <a:t>Earth floats on air</a:t>
            </a:r>
          </a:p>
          <a:p>
            <a:pPr lvl="1" eaLnBrk="1" hangingPunct="1">
              <a:lnSpc>
                <a:spcPct val="90000"/>
              </a:lnSpc>
            </a:pPr>
            <a:r>
              <a:rPr lang="en-US" smtClean="0"/>
              <a:t>Wind pushes stars around</a:t>
            </a:r>
          </a:p>
          <a:p>
            <a:pPr eaLnBrk="1" hangingPunct="1">
              <a:lnSpc>
                <a:spcPct val="90000"/>
              </a:lnSpc>
            </a:pPr>
            <a:endParaRPr lang="en-US" smtClean="0"/>
          </a:p>
        </p:txBody>
      </p:sp>
    </p:spTree>
    <p:custDataLst>
      <p:tags r:id="rId1"/>
    </p:custDataLst>
  </p:cSld>
  <p:clrMapOvr>
    <a:masterClrMapping/>
  </p:clrMapOvr>
  <p:transition advTm="46545"/>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2227">
                                            <p:txEl>
                                              <p:pRg st="0" end="0"/>
                                            </p:txEl>
                                          </p:spTgt>
                                        </p:tgtEl>
                                        <p:attrNameLst>
                                          <p:attrName>style.visibility</p:attrName>
                                        </p:attrNameLst>
                                      </p:cBhvr>
                                      <p:to>
                                        <p:strVal val="visible"/>
                                      </p:to>
                                    </p:set>
                                    <p:anim calcmode="lin" valueType="num">
                                      <p:cBhvr additive="base">
                                        <p:cTn id="7" dur="500" fill="hold"/>
                                        <p:tgtEl>
                                          <p:spTgt spid="5222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222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2227">
                                            <p:txEl>
                                              <p:pRg st="1" end="1"/>
                                            </p:txEl>
                                          </p:spTgt>
                                        </p:tgtEl>
                                        <p:attrNameLst>
                                          <p:attrName>style.visibility</p:attrName>
                                        </p:attrNameLst>
                                      </p:cBhvr>
                                      <p:to>
                                        <p:strVal val="visible"/>
                                      </p:to>
                                    </p:set>
                                    <p:anim calcmode="lin" valueType="num">
                                      <p:cBhvr additive="base">
                                        <p:cTn id="13" dur="500" fill="hold"/>
                                        <p:tgtEl>
                                          <p:spTgt spid="5222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222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2227">
                                            <p:txEl>
                                              <p:pRg st="2" end="2"/>
                                            </p:txEl>
                                          </p:spTgt>
                                        </p:tgtEl>
                                        <p:attrNameLst>
                                          <p:attrName>style.visibility</p:attrName>
                                        </p:attrNameLst>
                                      </p:cBhvr>
                                      <p:to>
                                        <p:strVal val="visible"/>
                                      </p:to>
                                    </p:set>
                                    <p:anim calcmode="lin" valueType="num">
                                      <p:cBhvr additive="base">
                                        <p:cTn id="19" dur="500" fill="hold"/>
                                        <p:tgtEl>
                                          <p:spTgt spid="5222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222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2227">
                                            <p:txEl>
                                              <p:pRg st="3" end="3"/>
                                            </p:txEl>
                                          </p:spTgt>
                                        </p:tgtEl>
                                        <p:attrNameLst>
                                          <p:attrName>style.visibility</p:attrName>
                                        </p:attrNameLst>
                                      </p:cBhvr>
                                      <p:to>
                                        <p:strVal val="visible"/>
                                      </p:to>
                                    </p:set>
                                    <p:anim calcmode="lin" valueType="num">
                                      <p:cBhvr additive="base">
                                        <p:cTn id="25" dur="500" fill="hold"/>
                                        <p:tgtEl>
                                          <p:spTgt spid="5222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222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2227">
                                            <p:txEl>
                                              <p:pRg st="4" end="4"/>
                                            </p:txEl>
                                          </p:spTgt>
                                        </p:tgtEl>
                                        <p:attrNameLst>
                                          <p:attrName>style.visibility</p:attrName>
                                        </p:attrNameLst>
                                      </p:cBhvr>
                                      <p:to>
                                        <p:strVal val="visible"/>
                                      </p:to>
                                    </p:set>
                                    <p:anim calcmode="lin" valueType="num">
                                      <p:cBhvr additive="base">
                                        <p:cTn id="31" dur="500" fill="hold"/>
                                        <p:tgtEl>
                                          <p:spTgt spid="5222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222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2227">
                                            <p:txEl>
                                              <p:pRg st="5" end="5"/>
                                            </p:txEl>
                                          </p:spTgt>
                                        </p:tgtEl>
                                        <p:attrNameLst>
                                          <p:attrName>style.visibility</p:attrName>
                                        </p:attrNameLst>
                                      </p:cBhvr>
                                      <p:to>
                                        <p:strVal val="visible"/>
                                      </p:to>
                                    </p:set>
                                    <p:anim calcmode="lin" valueType="num">
                                      <p:cBhvr additive="base">
                                        <p:cTn id="37" dur="500" fill="hold"/>
                                        <p:tgtEl>
                                          <p:spTgt spid="5222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222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2227">
                                            <p:txEl>
                                              <p:pRg st="6" end="6"/>
                                            </p:txEl>
                                          </p:spTgt>
                                        </p:tgtEl>
                                        <p:attrNameLst>
                                          <p:attrName>style.visibility</p:attrName>
                                        </p:attrNameLst>
                                      </p:cBhvr>
                                      <p:to>
                                        <p:strVal val="visible"/>
                                      </p:to>
                                    </p:set>
                                    <p:anim calcmode="lin" valueType="num">
                                      <p:cBhvr additive="base">
                                        <p:cTn id="43" dur="500" fill="hold"/>
                                        <p:tgtEl>
                                          <p:spTgt spid="52227">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222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52227">
                                            <p:txEl>
                                              <p:pRg st="7" end="7"/>
                                            </p:txEl>
                                          </p:spTgt>
                                        </p:tgtEl>
                                        <p:attrNameLst>
                                          <p:attrName>style.visibility</p:attrName>
                                        </p:attrNameLst>
                                      </p:cBhvr>
                                      <p:to>
                                        <p:strVal val="visible"/>
                                      </p:to>
                                    </p:set>
                                    <p:anim calcmode="lin" valueType="num">
                                      <p:cBhvr additive="base">
                                        <p:cTn id="49" dur="500" fill="hold"/>
                                        <p:tgtEl>
                                          <p:spTgt spid="52227">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2227">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52227">
                                            <p:txEl>
                                              <p:pRg st="8" end="8"/>
                                            </p:txEl>
                                          </p:spTgt>
                                        </p:tgtEl>
                                        <p:attrNameLst>
                                          <p:attrName>style.visibility</p:attrName>
                                        </p:attrNameLst>
                                      </p:cBhvr>
                                      <p:to>
                                        <p:strVal val="visible"/>
                                      </p:to>
                                    </p:set>
                                    <p:anim calcmode="lin" valueType="num">
                                      <p:cBhvr additive="base">
                                        <p:cTn id="55" dur="500" fill="hold"/>
                                        <p:tgtEl>
                                          <p:spTgt spid="52227">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52227">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2.2|0.9|1.4"/>
</p:tagLst>
</file>

<file path=ppt/tags/tag10.xml><?xml version="1.0" encoding="utf-8"?>
<p:tagLst xmlns:a="http://schemas.openxmlformats.org/drawingml/2006/main" xmlns:r="http://schemas.openxmlformats.org/officeDocument/2006/relationships" xmlns:p="http://schemas.openxmlformats.org/presentationml/2006/main">
  <p:tag name="TIMING" val="|0.5"/>
</p:tagLst>
</file>

<file path=ppt/tags/tag11.xml><?xml version="1.0" encoding="utf-8"?>
<p:tagLst xmlns:a="http://schemas.openxmlformats.org/drawingml/2006/main" xmlns:r="http://schemas.openxmlformats.org/officeDocument/2006/relationships" xmlns:p="http://schemas.openxmlformats.org/presentationml/2006/main">
  <p:tag name="TIMING" val="|3.4|16.1|8.4"/>
</p:tagLst>
</file>

<file path=ppt/tags/tag12.xml><?xml version="1.0" encoding="utf-8"?>
<p:tagLst xmlns:a="http://schemas.openxmlformats.org/drawingml/2006/main" xmlns:r="http://schemas.openxmlformats.org/officeDocument/2006/relationships" xmlns:p="http://schemas.openxmlformats.org/presentationml/2006/main">
  <p:tag name="TIMING" val="|7.5|2|16.3"/>
</p:tagLst>
</file>

<file path=ppt/tags/tag13.xml><?xml version="1.0" encoding="utf-8"?>
<p:tagLst xmlns:a="http://schemas.openxmlformats.org/drawingml/2006/main" xmlns:r="http://schemas.openxmlformats.org/officeDocument/2006/relationships" xmlns:p="http://schemas.openxmlformats.org/presentationml/2006/main">
  <p:tag name="TIMING" val="|0.6|6.3|7.2|9.4|9.9|13.6|18.7"/>
</p:tagLst>
</file>

<file path=ppt/tags/tag14.xml><?xml version="1.0" encoding="utf-8"?>
<p:tagLst xmlns:a="http://schemas.openxmlformats.org/drawingml/2006/main" xmlns:r="http://schemas.openxmlformats.org/officeDocument/2006/relationships" xmlns:p="http://schemas.openxmlformats.org/presentationml/2006/main">
  <p:tag name="TIMING" val="|3.3|13.7|6.4|28"/>
</p:tagLst>
</file>

<file path=ppt/tags/tag15.xml><?xml version="1.0" encoding="utf-8"?>
<p:tagLst xmlns:a="http://schemas.openxmlformats.org/drawingml/2006/main" xmlns:r="http://schemas.openxmlformats.org/officeDocument/2006/relationships" xmlns:p="http://schemas.openxmlformats.org/presentationml/2006/main">
  <p:tag name="TIMING" val="|8.4|16.1|8.4"/>
</p:tagLst>
</file>

<file path=ppt/tags/tag16.xml><?xml version="1.0" encoding="utf-8"?>
<p:tagLst xmlns:a="http://schemas.openxmlformats.org/drawingml/2006/main" xmlns:r="http://schemas.openxmlformats.org/officeDocument/2006/relationships" xmlns:p="http://schemas.openxmlformats.org/presentationml/2006/main">
  <p:tag name="TIMING" val="|2.9|17.3|19.6|9.5|26.9|13.7"/>
</p:tagLst>
</file>

<file path=ppt/tags/tag17.xml><?xml version="1.0" encoding="utf-8"?>
<p:tagLst xmlns:a="http://schemas.openxmlformats.org/drawingml/2006/main" xmlns:r="http://schemas.openxmlformats.org/officeDocument/2006/relationships" xmlns:p="http://schemas.openxmlformats.org/presentationml/2006/main">
  <p:tag name="TIMING" val="|3.3|6.3|5.8"/>
</p:tagLst>
</file>

<file path=ppt/tags/tag18.xml><?xml version="1.0" encoding="utf-8"?>
<p:tagLst xmlns:a="http://schemas.openxmlformats.org/drawingml/2006/main" xmlns:r="http://schemas.openxmlformats.org/officeDocument/2006/relationships" xmlns:p="http://schemas.openxmlformats.org/presentationml/2006/main">
  <p:tag name="TIMING" val="|2.9|4.5|53.8"/>
</p:tagLst>
</file>

<file path=ppt/tags/tag19.xml><?xml version="1.0" encoding="utf-8"?>
<p:tagLst xmlns:a="http://schemas.openxmlformats.org/drawingml/2006/main" xmlns:r="http://schemas.openxmlformats.org/officeDocument/2006/relationships" xmlns:p="http://schemas.openxmlformats.org/presentationml/2006/main">
  <p:tag name="TIMING" val="|5.5|11.7"/>
</p:tagLst>
</file>

<file path=ppt/tags/tag2.xml><?xml version="1.0" encoding="utf-8"?>
<p:tagLst xmlns:a="http://schemas.openxmlformats.org/drawingml/2006/main" xmlns:r="http://schemas.openxmlformats.org/officeDocument/2006/relationships" xmlns:p="http://schemas.openxmlformats.org/presentationml/2006/main">
  <p:tag name="TIMING" val="|0.5|7.2|6.8|5.5"/>
</p:tagLst>
</file>

<file path=ppt/tags/tag20.xml><?xml version="1.0" encoding="utf-8"?>
<p:tagLst xmlns:a="http://schemas.openxmlformats.org/drawingml/2006/main" xmlns:r="http://schemas.openxmlformats.org/officeDocument/2006/relationships" xmlns:p="http://schemas.openxmlformats.org/presentationml/2006/main">
  <p:tag name="TIMING" val="|0.4|6.2|12.1"/>
</p:tagLst>
</file>

<file path=ppt/tags/tag21.xml><?xml version="1.0" encoding="utf-8"?>
<p:tagLst xmlns:a="http://schemas.openxmlformats.org/drawingml/2006/main" xmlns:r="http://schemas.openxmlformats.org/officeDocument/2006/relationships" xmlns:p="http://schemas.openxmlformats.org/presentationml/2006/main">
  <p:tag name="TIMING" val="|6.3|5.3|6.9|10.2"/>
</p:tagLst>
</file>

<file path=ppt/tags/tag22.xml><?xml version="1.0" encoding="utf-8"?>
<p:tagLst xmlns:a="http://schemas.openxmlformats.org/drawingml/2006/main" xmlns:r="http://schemas.openxmlformats.org/officeDocument/2006/relationships" xmlns:p="http://schemas.openxmlformats.org/presentationml/2006/main">
  <p:tag name="TIMING" val="|3.9|4|6.3|15"/>
</p:tagLst>
</file>

<file path=ppt/tags/tag23.xml><?xml version="1.0" encoding="utf-8"?>
<p:tagLst xmlns:a="http://schemas.openxmlformats.org/drawingml/2006/main" xmlns:r="http://schemas.openxmlformats.org/officeDocument/2006/relationships" xmlns:p="http://schemas.openxmlformats.org/presentationml/2006/main">
  <p:tag name="TIMING" val="|4|6.6"/>
</p:tagLst>
</file>

<file path=ppt/tags/tag24.xml><?xml version="1.0" encoding="utf-8"?>
<p:tagLst xmlns:a="http://schemas.openxmlformats.org/drawingml/2006/main" xmlns:r="http://schemas.openxmlformats.org/officeDocument/2006/relationships" xmlns:p="http://schemas.openxmlformats.org/presentationml/2006/main">
  <p:tag name="TIMING" val="|2|15.2"/>
</p:tagLst>
</file>

<file path=ppt/tags/tag25.xml><?xml version="1.0" encoding="utf-8"?>
<p:tagLst xmlns:a="http://schemas.openxmlformats.org/drawingml/2006/main" xmlns:r="http://schemas.openxmlformats.org/officeDocument/2006/relationships" xmlns:p="http://schemas.openxmlformats.org/presentationml/2006/main">
  <p:tag name="TIMING" val="|7.6|8.9|9.3|17.1"/>
</p:tagLst>
</file>

<file path=ppt/tags/tag26.xml><?xml version="1.0" encoding="utf-8"?>
<p:tagLst xmlns:a="http://schemas.openxmlformats.org/drawingml/2006/main" xmlns:r="http://schemas.openxmlformats.org/officeDocument/2006/relationships" xmlns:p="http://schemas.openxmlformats.org/presentationml/2006/main">
  <p:tag name="TIMING" val="|1.7|6.8|19.2|20.7|20.1|65.5"/>
</p:tagLst>
</file>

<file path=ppt/tags/tag27.xml><?xml version="1.0" encoding="utf-8"?>
<p:tagLst xmlns:a="http://schemas.openxmlformats.org/drawingml/2006/main" xmlns:r="http://schemas.openxmlformats.org/officeDocument/2006/relationships" xmlns:p="http://schemas.openxmlformats.org/presentationml/2006/main">
  <p:tag name="TIMING" val="|0.8"/>
</p:tagLst>
</file>

<file path=ppt/tags/tag28.xml><?xml version="1.0" encoding="utf-8"?>
<p:tagLst xmlns:a="http://schemas.openxmlformats.org/drawingml/2006/main" xmlns:r="http://schemas.openxmlformats.org/officeDocument/2006/relationships" xmlns:p="http://schemas.openxmlformats.org/presentationml/2006/main">
  <p:tag name="TIMING" val="|0.5|5.3|6.9"/>
</p:tagLst>
</file>

<file path=ppt/tags/tag29.xml><?xml version="1.0" encoding="utf-8"?>
<p:tagLst xmlns:a="http://schemas.openxmlformats.org/drawingml/2006/main" xmlns:r="http://schemas.openxmlformats.org/officeDocument/2006/relationships" xmlns:p="http://schemas.openxmlformats.org/presentationml/2006/main">
  <p:tag name="TIMING" val="|7.9|25.9|21.7"/>
</p:tagLst>
</file>

<file path=ppt/tags/tag3.xml><?xml version="1.0" encoding="utf-8"?>
<p:tagLst xmlns:a="http://schemas.openxmlformats.org/drawingml/2006/main" xmlns:r="http://schemas.openxmlformats.org/officeDocument/2006/relationships" xmlns:p="http://schemas.openxmlformats.org/presentationml/2006/main">
  <p:tag name="TIMING" val="|0.4"/>
</p:tagLst>
</file>

<file path=ppt/tags/tag30.xml><?xml version="1.0" encoding="utf-8"?>
<p:tagLst xmlns:a="http://schemas.openxmlformats.org/drawingml/2006/main" xmlns:r="http://schemas.openxmlformats.org/officeDocument/2006/relationships" xmlns:p="http://schemas.openxmlformats.org/presentationml/2006/main">
  <p:tag name="TIMING" val="|0.5|34.9"/>
</p:tagLst>
</file>

<file path=ppt/tags/tag31.xml><?xml version="1.0" encoding="utf-8"?>
<p:tagLst xmlns:a="http://schemas.openxmlformats.org/drawingml/2006/main" xmlns:r="http://schemas.openxmlformats.org/officeDocument/2006/relationships" xmlns:p="http://schemas.openxmlformats.org/presentationml/2006/main">
  <p:tag name="TIMING" val="|16.7|16.8|6.7|10.2"/>
</p:tagLst>
</file>

<file path=ppt/tags/tag32.xml><?xml version="1.0" encoding="utf-8"?>
<p:tagLst xmlns:a="http://schemas.openxmlformats.org/drawingml/2006/main" xmlns:r="http://schemas.openxmlformats.org/officeDocument/2006/relationships" xmlns:p="http://schemas.openxmlformats.org/presentationml/2006/main">
  <p:tag name="TIMING" val="|4.7|12.4"/>
</p:tagLst>
</file>

<file path=ppt/tags/tag33.xml><?xml version="1.0" encoding="utf-8"?>
<p:tagLst xmlns:a="http://schemas.openxmlformats.org/drawingml/2006/main" xmlns:r="http://schemas.openxmlformats.org/officeDocument/2006/relationships" xmlns:p="http://schemas.openxmlformats.org/presentationml/2006/main">
  <p:tag name="TIMING" val="|0.4|22.5"/>
</p:tagLst>
</file>

<file path=ppt/tags/tag34.xml><?xml version="1.0" encoding="utf-8"?>
<p:tagLst xmlns:a="http://schemas.openxmlformats.org/drawingml/2006/main" xmlns:r="http://schemas.openxmlformats.org/officeDocument/2006/relationships" xmlns:p="http://schemas.openxmlformats.org/presentationml/2006/main">
  <p:tag name="TIMING" val="|0.4|14.4"/>
</p:tagLst>
</file>

<file path=ppt/tags/tag35.xml><?xml version="1.0" encoding="utf-8"?>
<p:tagLst xmlns:a="http://schemas.openxmlformats.org/drawingml/2006/main" xmlns:r="http://schemas.openxmlformats.org/officeDocument/2006/relationships" xmlns:p="http://schemas.openxmlformats.org/presentationml/2006/main">
  <p:tag name="TIMING" val="|0.6"/>
</p:tagLst>
</file>

<file path=ppt/tags/tag36.xml><?xml version="1.0" encoding="utf-8"?>
<p:tagLst xmlns:a="http://schemas.openxmlformats.org/drawingml/2006/main" xmlns:r="http://schemas.openxmlformats.org/officeDocument/2006/relationships" xmlns:p="http://schemas.openxmlformats.org/presentationml/2006/main">
  <p:tag name="TIMING" val="|0.7|34.2"/>
</p:tagLst>
</file>

<file path=ppt/tags/tag37.xml><?xml version="1.0" encoding="utf-8"?>
<p:tagLst xmlns:a="http://schemas.openxmlformats.org/drawingml/2006/main" xmlns:r="http://schemas.openxmlformats.org/officeDocument/2006/relationships" xmlns:p="http://schemas.openxmlformats.org/presentationml/2006/main">
  <p:tag name="TIMING" val="|6.2|10.7"/>
</p:tagLst>
</file>

<file path=ppt/tags/tag38.xml><?xml version="1.0" encoding="utf-8"?>
<p:tagLst xmlns:a="http://schemas.openxmlformats.org/drawingml/2006/main" xmlns:r="http://schemas.openxmlformats.org/officeDocument/2006/relationships" xmlns:p="http://schemas.openxmlformats.org/presentationml/2006/main">
  <p:tag name="TIMING" val="|0.3|4.2|5.7"/>
</p:tagLst>
</file>

<file path=ppt/tags/tag39.xml><?xml version="1.0" encoding="utf-8"?>
<p:tagLst xmlns:a="http://schemas.openxmlformats.org/drawingml/2006/main" xmlns:r="http://schemas.openxmlformats.org/officeDocument/2006/relationships" xmlns:p="http://schemas.openxmlformats.org/presentationml/2006/main">
  <p:tag name="TIMING" val="|1.1|8.7"/>
</p:tagLst>
</file>

<file path=ppt/tags/tag4.xml><?xml version="1.0" encoding="utf-8"?>
<p:tagLst xmlns:a="http://schemas.openxmlformats.org/drawingml/2006/main" xmlns:r="http://schemas.openxmlformats.org/officeDocument/2006/relationships" xmlns:p="http://schemas.openxmlformats.org/presentationml/2006/main">
  <p:tag name="TIMING" val="|1.2|7.3|4.9|8.1"/>
</p:tagLst>
</file>

<file path=ppt/tags/tag40.xml><?xml version="1.0" encoding="utf-8"?>
<p:tagLst xmlns:a="http://schemas.openxmlformats.org/drawingml/2006/main" xmlns:r="http://schemas.openxmlformats.org/officeDocument/2006/relationships" xmlns:p="http://schemas.openxmlformats.org/presentationml/2006/main">
  <p:tag name="TIMING" val="|0.5"/>
</p:tagLst>
</file>

<file path=ppt/tags/tag41.xml><?xml version="1.0" encoding="utf-8"?>
<p:tagLst xmlns:a="http://schemas.openxmlformats.org/drawingml/2006/main" xmlns:r="http://schemas.openxmlformats.org/officeDocument/2006/relationships" xmlns:p="http://schemas.openxmlformats.org/presentationml/2006/main">
  <p:tag name="TIMING" val="|0.9"/>
</p:tagLst>
</file>

<file path=ppt/tags/tag42.xml><?xml version="1.0" encoding="utf-8"?>
<p:tagLst xmlns:a="http://schemas.openxmlformats.org/drawingml/2006/main" xmlns:r="http://schemas.openxmlformats.org/officeDocument/2006/relationships" xmlns:p="http://schemas.openxmlformats.org/presentationml/2006/main">
  <p:tag name="TIMING" val="|2.5"/>
</p:tagLst>
</file>

<file path=ppt/tags/tag43.xml><?xml version="1.0" encoding="utf-8"?>
<p:tagLst xmlns:a="http://schemas.openxmlformats.org/drawingml/2006/main" xmlns:r="http://schemas.openxmlformats.org/officeDocument/2006/relationships" xmlns:p="http://schemas.openxmlformats.org/presentationml/2006/main">
  <p:tag name="TIMING" val="|1.2"/>
</p:tagLst>
</file>

<file path=ppt/tags/tag44.xml><?xml version="1.0" encoding="utf-8"?>
<p:tagLst xmlns:a="http://schemas.openxmlformats.org/drawingml/2006/main" xmlns:r="http://schemas.openxmlformats.org/officeDocument/2006/relationships" xmlns:p="http://schemas.openxmlformats.org/presentationml/2006/main">
  <p:tag name="TIMING" val="|0.5"/>
</p:tagLst>
</file>

<file path=ppt/tags/tag45.xml><?xml version="1.0" encoding="utf-8"?>
<p:tagLst xmlns:a="http://schemas.openxmlformats.org/drawingml/2006/main" xmlns:r="http://schemas.openxmlformats.org/officeDocument/2006/relationships" xmlns:p="http://schemas.openxmlformats.org/presentationml/2006/main">
  <p:tag name="TIMING" val="|0.3"/>
</p:tagLst>
</file>

<file path=ppt/tags/tag46.xml><?xml version="1.0" encoding="utf-8"?>
<p:tagLst xmlns:a="http://schemas.openxmlformats.org/drawingml/2006/main" xmlns:r="http://schemas.openxmlformats.org/officeDocument/2006/relationships" xmlns:p="http://schemas.openxmlformats.org/presentationml/2006/main">
  <p:tag name="TIMING" val="|0.4"/>
</p:tagLst>
</file>

<file path=ppt/tags/tag47.xml><?xml version="1.0" encoding="utf-8"?>
<p:tagLst xmlns:a="http://schemas.openxmlformats.org/drawingml/2006/main" xmlns:r="http://schemas.openxmlformats.org/officeDocument/2006/relationships" xmlns:p="http://schemas.openxmlformats.org/presentationml/2006/main">
  <p:tag name="TIMING" val="|0.4|5.7"/>
</p:tagLst>
</file>

<file path=ppt/tags/tag5.xml><?xml version="1.0" encoding="utf-8"?>
<p:tagLst xmlns:a="http://schemas.openxmlformats.org/drawingml/2006/main" xmlns:r="http://schemas.openxmlformats.org/officeDocument/2006/relationships" xmlns:p="http://schemas.openxmlformats.org/presentationml/2006/main">
  <p:tag name="TIMING" val="|0.9|2.9|17"/>
</p:tagLst>
</file>

<file path=ppt/tags/tag6.xml><?xml version="1.0" encoding="utf-8"?>
<p:tagLst xmlns:a="http://schemas.openxmlformats.org/drawingml/2006/main" xmlns:r="http://schemas.openxmlformats.org/officeDocument/2006/relationships" xmlns:p="http://schemas.openxmlformats.org/presentationml/2006/main">
  <p:tag name="TIMING" val="|0.3|4.8|4|3.9|9|5.9|7.4"/>
</p:tagLst>
</file>

<file path=ppt/tags/tag7.xml><?xml version="1.0" encoding="utf-8"?>
<p:tagLst xmlns:a="http://schemas.openxmlformats.org/drawingml/2006/main" xmlns:r="http://schemas.openxmlformats.org/officeDocument/2006/relationships" xmlns:p="http://schemas.openxmlformats.org/presentationml/2006/main">
  <p:tag name="TIMING" val="|2.4|3.1|3.5|4.2|5.8|5.5|5.9|8.4"/>
</p:tagLst>
</file>

<file path=ppt/tags/tag8.xml><?xml version="1.0" encoding="utf-8"?>
<p:tagLst xmlns:a="http://schemas.openxmlformats.org/drawingml/2006/main" xmlns:r="http://schemas.openxmlformats.org/officeDocument/2006/relationships" xmlns:p="http://schemas.openxmlformats.org/presentationml/2006/main">
  <p:tag name="TIMING" val="|1|18.7|12.6|3.7"/>
</p:tagLst>
</file>

<file path=ppt/tags/tag9.xml><?xml version="1.0" encoding="utf-8"?>
<p:tagLst xmlns:a="http://schemas.openxmlformats.org/drawingml/2006/main" xmlns:r="http://schemas.openxmlformats.org/officeDocument/2006/relationships" xmlns:p="http://schemas.openxmlformats.org/presentationml/2006/main">
  <p:tag name="TIMING" val="|2.2|8.1|1.6|3.3|4.2|7.2|4.5|1.8|3.3"/>
</p:tagLst>
</file>

<file path=ppt/theme/theme1.xml><?xml version="1.0" encoding="utf-8"?>
<a:theme xmlns:a="http://schemas.openxmlformats.org/drawingml/2006/main" name="Mountain Top">
  <a:themeElements>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Mountain Top">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408</TotalTime>
  <Words>1995</Words>
  <Application>Microsoft Office PowerPoint</Application>
  <PresentationFormat>On-screen Show (4:3)</PresentationFormat>
  <Paragraphs>185</Paragraphs>
  <Slides>47</Slides>
  <Notes>0</Notes>
  <HiddenSlides>0</HiddenSlides>
  <MMClips>1</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Mountain Top</vt:lpstr>
      <vt:lpstr>Beliefs &amp; Physics</vt:lpstr>
      <vt:lpstr>Introduction</vt:lpstr>
      <vt:lpstr>Ancient Greek Physics</vt:lpstr>
      <vt:lpstr>The Physical Substratum</vt:lpstr>
      <vt:lpstr>Thales (~585 BC)</vt:lpstr>
      <vt:lpstr>Thales (~585 BC)</vt:lpstr>
      <vt:lpstr>Anaximander (~555 BC)</vt:lpstr>
      <vt:lpstr>Anaximenes (~535 BC)</vt:lpstr>
      <vt:lpstr>Milesian Cosmologies</vt:lpstr>
      <vt:lpstr>Milesian Physics</vt:lpstr>
      <vt:lpstr>A Mathematical Substratum</vt:lpstr>
      <vt:lpstr>Pythagoras (~525 BC)</vt:lpstr>
      <vt:lpstr>Pythagoreans</vt:lpstr>
      <vt:lpstr>Plato (~350 BC)</vt:lpstr>
      <vt:lpstr>Plato &amp; Platonism</vt:lpstr>
      <vt:lpstr>Motion and Vacuum</vt:lpstr>
      <vt:lpstr>Parmenides (~480 BC)</vt:lpstr>
      <vt:lpstr>Zeno of Elea (~445 BC)</vt:lpstr>
      <vt:lpstr>Empedocles (~445 BC)</vt:lpstr>
      <vt:lpstr>Empedocles (~445 BC)</vt:lpstr>
      <vt:lpstr>Anaxagoras (~445 BC)</vt:lpstr>
      <vt:lpstr>Leucippus (~435 BC)</vt:lpstr>
      <vt:lpstr>Democritus (~410 BC)</vt:lpstr>
      <vt:lpstr>Epicurus (~300 BC)</vt:lpstr>
      <vt:lpstr>The Physics of Aristotle</vt:lpstr>
      <vt:lpstr>The Physics of Aristotle</vt:lpstr>
      <vt:lpstr>Interaction: Beliefs and Physics</vt:lpstr>
      <vt:lpstr>Interactions between Beliefs &amp; Physics</vt:lpstr>
      <vt:lpstr>1.How were physical concepts used to develop and evaluate beliefs?</vt:lpstr>
      <vt:lpstr>1.How were physical concepts used to develop and evaluate beliefs?</vt:lpstr>
      <vt:lpstr>2. How were metaphysical beliefs used to develop &amp; evaluate physical concepts and theories?</vt:lpstr>
      <vt:lpstr>2. How were metaphysical beliefs used to develop &amp; evaluate physical concepts and theories?</vt:lpstr>
      <vt:lpstr>2. How were metaphysical beliefs used to develop &amp; evaluate physical concepts and theories?</vt:lpstr>
      <vt:lpstr>2. How were metaphysical beliefs used to develop &amp; evaluate physical concepts and theories?</vt:lpstr>
      <vt:lpstr>2. How were metaphysical beliefs used to develop &amp; evaluate physical concepts and theories?</vt:lpstr>
      <vt:lpstr>2. How were metaphysical beliefs used to develop &amp; evaluate physical concepts and theories?</vt:lpstr>
      <vt:lpstr>3. How do shared beliefs of the science community influence its research agenda?</vt:lpstr>
      <vt:lpstr>3. How do shared beliefs of the science community influence its research agenda?</vt:lpstr>
      <vt:lpstr>3. How do shared beliefs of the science community influence its research agenda?</vt:lpstr>
      <vt:lpstr>Some Lessons</vt:lpstr>
      <vt:lpstr>Some Lessons for Today</vt:lpstr>
      <vt:lpstr>Some Lessons for Today</vt:lpstr>
      <vt:lpstr>Some Lessons for Today</vt:lpstr>
      <vt:lpstr>Some Lessons for Today</vt:lpstr>
      <vt:lpstr>Some Lessons for Today</vt:lpstr>
      <vt:lpstr>Some Lessons for Today</vt:lpstr>
      <vt:lpstr>The End</vt:lpstr>
    </vt:vector>
  </TitlesOfParts>
  <Company>Biblical Theological Seminary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Beliefs &amp; Physics</dc:title>
  <dc:creator>rnewman</dc:creator>
  <cp:lastModifiedBy>Newman</cp:lastModifiedBy>
  <cp:revision>210</cp:revision>
  <dcterms:created xsi:type="dcterms:W3CDTF">2006-07-06T21:57:36Z</dcterms:created>
  <dcterms:modified xsi:type="dcterms:W3CDTF">2015-07-02T23:06:19Z</dcterms:modified>
</cp:coreProperties>
</file>