
<file path=[Content_Types].xml><?xml version="1.0" encoding="utf-8"?>
<Types xmlns="http://schemas.openxmlformats.org/package/2006/content-types">
  <Default Extension="mp3" ContentType="audio/unknown"/>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3"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323"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324"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7" r:id="rId53"/>
    <p:sldId id="308" r:id="rId54"/>
    <p:sldId id="309" r:id="rId55"/>
    <p:sldId id="310" r:id="rId56"/>
    <p:sldId id="311" r:id="rId57"/>
    <p:sldId id="305" r:id="rId58"/>
    <p:sldId id="312" r:id="rId59"/>
    <p:sldId id="313" r:id="rId60"/>
    <p:sldId id="314" r:id="rId61"/>
    <p:sldId id="315" r:id="rId62"/>
    <p:sldId id="316" r:id="rId63"/>
    <p:sldId id="306" r:id="rId64"/>
    <p:sldId id="317" r:id="rId65"/>
    <p:sldId id="318" r:id="rId66"/>
    <p:sldId id="319" r:id="rId67"/>
    <p:sldId id="320" r:id="rId68"/>
    <p:sldId id="321" r:id="rId69"/>
    <p:sldId id="322" r:id="rId70"/>
  </p:sldIdLst>
  <p:sldSz cx="9144000" cy="6858000" type="screen4x3"/>
  <p:notesSz cx="6858000" cy="9144000"/>
  <p:embeddedFontLst>
    <p:embeddedFont>
      <p:font typeface="Verdana" panose="020B0604030504040204" pitchFamily="34" charset="0"/>
      <p:regular r:id="rId71"/>
      <p:bold r:id="rId72"/>
      <p:italic r:id="rId73"/>
      <p:boldItalic r:id="rId74"/>
    </p:embeddedFont>
    <p:embeddedFont>
      <p:font typeface="Greek Parse" panose="020B0604020202020204"/>
      <p:regular r:id="rId75"/>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0C0C0"/>
    <a:srgbClr val="5F5F5F"/>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94660" autoAdjust="0"/>
  </p:normalViewPr>
  <p:slideViewPr>
    <p:cSldViewPr>
      <p:cViewPr varScale="1">
        <p:scale>
          <a:sx n="110" d="100"/>
          <a:sy n="110" d="100"/>
        </p:scale>
        <p:origin x="-160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1" d="100"/>
          <a:sy n="61" d="100"/>
        </p:scale>
        <p:origin x="-1698" y="-5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4.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3.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4E97407-66BE-4FB2-8701-870AB4012390}" type="slidenum">
              <a:rPr lang="en-US"/>
              <a:pPr/>
              <a:t>‹#›</a:t>
            </a:fld>
            <a:endParaRPr lang="en-US"/>
          </a:p>
        </p:txBody>
      </p:sp>
    </p:spTree>
    <p:extLst>
      <p:ext uri="{BB962C8B-B14F-4D97-AF65-F5344CB8AC3E}">
        <p14:creationId xmlns:p14="http://schemas.microsoft.com/office/powerpoint/2010/main" val="2462731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973D454-F712-4379-92C3-21719A63B6D2}" type="slidenum">
              <a:rPr lang="en-US"/>
              <a:pPr/>
              <a:t>‹#›</a:t>
            </a:fld>
            <a:endParaRPr lang="en-US"/>
          </a:p>
        </p:txBody>
      </p:sp>
    </p:spTree>
    <p:extLst>
      <p:ext uri="{BB962C8B-B14F-4D97-AF65-F5344CB8AC3E}">
        <p14:creationId xmlns:p14="http://schemas.microsoft.com/office/powerpoint/2010/main" val="1025852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C056D53-A753-494E-8822-601345DDDC64}" type="slidenum">
              <a:rPr lang="en-US"/>
              <a:pPr/>
              <a:t>‹#›</a:t>
            </a:fld>
            <a:endParaRPr lang="en-US"/>
          </a:p>
        </p:txBody>
      </p:sp>
    </p:spTree>
    <p:extLst>
      <p:ext uri="{BB962C8B-B14F-4D97-AF65-F5344CB8AC3E}">
        <p14:creationId xmlns:p14="http://schemas.microsoft.com/office/powerpoint/2010/main" val="1078828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24148661-DBC6-4CF9-9D05-68DC46D90014}" type="slidenum">
              <a:rPr lang="en-US"/>
              <a:pPr/>
              <a:t>‹#›</a:t>
            </a:fld>
            <a:endParaRPr lang="en-US"/>
          </a:p>
        </p:txBody>
      </p:sp>
    </p:spTree>
    <p:extLst>
      <p:ext uri="{BB962C8B-B14F-4D97-AF65-F5344CB8AC3E}">
        <p14:creationId xmlns:p14="http://schemas.microsoft.com/office/powerpoint/2010/main" val="3968614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A2DEADA-2961-4C8A-9DF1-471D19EFA9C9}" type="slidenum">
              <a:rPr lang="en-US"/>
              <a:pPr/>
              <a:t>‹#›</a:t>
            </a:fld>
            <a:endParaRPr lang="en-US"/>
          </a:p>
        </p:txBody>
      </p:sp>
    </p:spTree>
    <p:extLst>
      <p:ext uri="{BB962C8B-B14F-4D97-AF65-F5344CB8AC3E}">
        <p14:creationId xmlns:p14="http://schemas.microsoft.com/office/powerpoint/2010/main" val="935415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607624E-AF5D-4D9C-A3FE-3DAC0D3CD34A}" type="slidenum">
              <a:rPr lang="en-US"/>
              <a:pPr/>
              <a:t>‹#›</a:t>
            </a:fld>
            <a:endParaRPr lang="en-US"/>
          </a:p>
        </p:txBody>
      </p:sp>
    </p:spTree>
    <p:extLst>
      <p:ext uri="{BB962C8B-B14F-4D97-AF65-F5344CB8AC3E}">
        <p14:creationId xmlns:p14="http://schemas.microsoft.com/office/powerpoint/2010/main" val="4195317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23E23DA-BCCB-497E-A456-2F6ACA5A2842}" type="slidenum">
              <a:rPr lang="en-US"/>
              <a:pPr/>
              <a:t>‹#›</a:t>
            </a:fld>
            <a:endParaRPr lang="en-US"/>
          </a:p>
        </p:txBody>
      </p:sp>
    </p:spTree>
    <p:extLst>
      <p:ext uri="{BB962C8B-B14F-4D97-AF65-F5344CB8AC3E}">
        <p14:creationId xmlns:p14="http://schemas.microsoft.com/office/powerpoint/2010/main" val="1043272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E07F4C5-3E69-48B7-9EC0-A9C431392C9F}" type="slidenum">
              <a:rPr lang="en-US"/>
              <a:pPr/>
              <a:t>‹#›</a:t>
            </a:fld>
            <a:endParaRPr lang="en-US"/>
          </a:p>
        </p:txBody>
      </p:sp>
    </p:spTree>
    <p:extLst>
      <p:ext uri="{BB962C8B-B14F-4D97-AF65-F5344CB8AC3E}">
        <p14:creationId xmlns:p14="http://schemas.microsoft.com/office/powerpoint/2010/main" val="911203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F637E2D-DA49-4277-8EDA-94F5F3003992}" type="slidenum">
              <a:rPr lang="en-US"/>
              <a:pPr/>
              <a:t>‹#›</a:t>
            </a:fld>
            <a:endParaRPr lang="en-US"/>
          </a:p>
        </p:txBody>
      </p:sp>
    </p:spTree>
    <p:extLst>
      <p:ext uri="{BB962C8B-B14F-4D97-AF65-F5344CB8AC3E}">
        <p14:creationId xmlns:p14="http://schemas.microsoft.com/office/powerpoint/2010/main" val="3878540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AF9469C-8528-4831-8548-7BF561E45467}" type="slidenum">
              <a:rPr lang="en-US"/>
              <a:pPr/>
              <a:t>‹#›</a:t>
            </a:fld>
            <a:endParaRPr lang="en-US"/>
          </a:p>
        </p:txBody>
      </p:sp>
    </p:spTree>
    <p:extLst>
      <p:ext uri="{BB962C8B-B14F-4D97-AF65-F5344CB8AC3E}">
        <p14:creationId xmlns:p14="http://schemas.microsoft.com/office/powerpoint/2010/main" val="1341351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CC826F2-F78A-4EB2-8CBA-5A627F6EC85C}" type="slidenum">
              <a:rPr lang="en-US"/>
              <a:pPr/>
              <a:t>‹#›</a:t>
            </a:fld>
            <a:endParaRPr lang="en-US"/>
          </a:p>
        </p:txBody>
      </p:sp>
    </p:spTree>
    <p:extLst>
      <p:ext uri="{BB962C8B-B14F-4D97-AF65-F5344CB8AC3E}">
        <p14:creationId xmlns:p14="http://schemas.microsoft.com/office/powerpoint/2010/main" val="4171612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996DB84-2AF5-4CC6-B027-6B847DF0417A}" type="slidenum">
              <a:rPr lang="en-US"/>
              <a:pPr/>
              <a:t>‹#›</a:t>
            </a:fld>
            <a:endParaRPr lang="en-US"/>
          </a:p>
        </p:txBody>
      </p:sp>
    </p:spTree>
    <p:extLst>
      <p:ext uri="{BB962C8B-B14F-4D97-AF65-F5344CB8AC3E}">
        <p14:creationId xmlns:p14="http://schemas.microsoft.com/office/powerpoint/2010/main" val="85061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179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17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617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617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CA96B46-CFB9-4208-A186-8A411347B68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slideLayout" Target="../slideLayouts/slideLayout1.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tags" Target="../tags/tag41.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tags" Target="../tags/tag45.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slideLayout" Target="../slideLayouts/slideLayout1.xml"/><Relationship Id="rId1" Type="http://schemas.openxmlformats.org/officeDocument/2006/relationships/tags" Target="../tags/tag50.xml"/></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6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6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69.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ctrTitle"/>
          </p:nvPr>
        </p:nvSpPr>
        <p:spPr>
          <a:xfrm>
            <a:off x="685800" y="2817813"/>
            <a:ext cx="7772400" cy="782637"/>
          </a:xfrm>
        </p:spPr>
        <p:txBody>
          <a:bodyPr/>
          <a:lstStyle/>
          <a:p>
            <a:pPr algn="l"/>
            <a:r>
              <a:rPr lang="en-US"/>
              <a:t>Authorship &amp; Date</a:t>
            </a:r>
          </a:p>
        </p:txBody>
      </p:sp>
      <p:sp>
        <p:nvSpPr>
          <p:cNvPr id="86019" name="Rectangle 3"/>
          <p:cNvSpPr>
            <a:spLocks noGrp="1" noChangeArrowheads="1"/>
          </p:cNvSpPr>
          <p:nvPr>
            <p:ph type="subTitle" idx="1"/>
          </p:nvPr>
        </p:nvSpPr>
        <p:spPr/>
        <p:txBody>
          <a:bodyPr/>
          <a:lstStyle/>
          <a:p>
            <a:pPr algn="l"/>
            <a:r>
              <a:rPr lang="en-US"/>
              <a:t>of the </a:t>
            </a:r>
          </a:p>
          <a:p>
            <a:pPr algn="l"/>
            <a:r>
              <a:rPr lang="en-US"/>
              <a:t>Synoptic Gospels</a:t>
            </a:r>
          </a:p>
          <a:p>
            <a:pPr algn="l"/>
            <a:r>
              <a:rPr lang="en-US" i="1">
                <a:solidFill>
                  <a:schemeClr val="folHlink"/>
                </a:solidFill>
              </a:rPr>
              <a:t>Robert C. Newman</a:t>
            </a:r>
          </a:p>
        </p:txBody>
      </p:sp>
      <p:pic>
        <p:nvPicPr>
          <p:cNvPr id="86020" name="Picture 4" descr="papyrusLuk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1375" y="304800"/>
            <a:ext cx="2906713" cy="4724400"/>
          </a:xfrm>
          <a:prstGeom prst="rect">
            <a:avLst/>
          </a:prstGeom>
          <a:noFill/>
          <a:extLst>
            <a:ext uri="{909E8E84-426E-40DD-AFC4-6F175D3DCCD1}">
              <a14:hiddenFill xmlns:a14="http://schemas.microsoft.com/office/drawing/2010/main">
                <a:solidFill>
                  <a:srgbClr val="FFFFFF"/>
                </a:solidFill>
              </a14:hiddenFill>
            </a:ext>
          </a:extLst>
        </p:spPr>
      </p:pic>
      <p:pic>
        <p:nvPicPr>
          <p:cNvPr id="2" name="AuthDate.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7696200" y="5562600"/>
            <a:ext cx="609600" cy="609600"/>
          </a:xfrm>
          <a:prstGeom prst="rect">
            <a:avLst/>
          </a:prstGeom>
        </p:spPr>
      </p:pic>
    </p:spTree>
    <p:custDataLst>
      <p:tags r:id="rId1"/>
    </p:custDataLst>
  </p:cSld>
  <p:clrMapOvr>
    <a:masterClrMapping/>
  </p:clrMapOvr>
  <p:transition advClick="0" advTm="330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86018"/>
                                        </p:tgtEl>
                                        <p:attrNameLst>
                                          <p:attrName>style.visibility</p:attrName>
                                        </p:attrNameLst>
                                      </p:cBhvr>
                                      <p:to>
                                        <p:strVal val="visible"/>
                                      </p:to>
                                    </p:set>
                                    <p:anim calcmode="lin" valueType="num">
                                      <p:cBhvr>
                                        <p:cTn id="11" dur="500" fill="hold"/>
                                        <p:tgtEl>
                                          <p:spTgt spid="86018"/>
                                        </p:tgtEl>
                                        <p:attrNameLst>
                                          <p:attrName>ppt_w</p:attrName>
                                        </p:attrNameLst>
                                      </p:cBhvr>
                                      <p:tavLst>
                                        <p:tav tm="0">
                                          <p:val>
                                            <p:fltVal val="0"/>
                                          </p:val>
                                        </p:tav>
                                        <p:tav tm="100000">
                                          <p:val>
                                            <p:strVal val="#ppt_w"/>
                                          </p:val>
                                        </p:tav>
                                      </p:tavLst>
                                    </p:anim>
                                    <p:anim calcmode="lin" valueType="num">
                                      <p:cBhvr>
                                        <p:cTn id="12" dur="500" fill="hold"/>
                                        <p:tgtEl>
                                          <p:spTgt spid="86018"/>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6020"/>
                                        </p:tgtEl>
                                        <p:attrNameLst>
                                          <p:attrName>style.visibility</p:attrName>
                                        </p:attrNameLst>
                                      </p:cBhvr>
                                      <p:to>
                                        <p:strVal val="visible"/>
                                      </p:to>
                                    </p:set>
                                    <p:animEffect transition="in" filter="checkerboard(across)">
                                      <p:cBhvr>
                                        <p:cTn id="17" dur="500"/>
                                        <p:tgtEl>
                                          <p:spTgt spid="8602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86019">
                                            <p:txEl>
                                              <p:pRg st="0" end="0"/>
                                            </p:txEl>
                                          </p:spTgt>
                                        </p:tgtEl>
                                        <p:attrNameLst>
                                          <p:attrName>style.visibility</p:attrName>
                                        </p:attrNameLst>
                                      </p:cBhvr>
                                      <p:to>
                                        <p:strVal val="visible"/>
                                      </p:to>
                                    </p:set>
                                    <p:anim calcmode="lin" valueType="num">
                                      <p:cBhvr additive="base">
                                        <p:cTn id="22" dur="500" fill="hold"/>
                                        <p:tgtEl>
                                          <p:spTgt spid="86019">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86019">
                                            <p:txEl>
                                              <p:pRg st="0" end="0"/>
                                            </p:txEl>
                                          </p:spTgt>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86019">
                                            <p:txEl>
                                              <p:pRg st="1" end="1"/>
                                            </p:txEl>
                                          </p:spTgt>
                                        </p:tgtEl>
                                        <p:attrNameLst>
                                          <p:attrName>style.visibility</p:attrName>
                                        </p:attrNameLst>
                                      </p:cBhvr>
                                      <p:to>
                                        <p:strVal val="visible"/>
                                      </p:to>
                                    </p:set>
                                    <p:anim calcmode="lin" valueType="num">
                                      <p:cBhvr additive="base">
                                        <p:cTn id="26" dur="500" fill="hold"/>
                                        <p:tgtEl>
                                          <p:spTgt spid="86019">
                                            <p:txEl>
                                              <p:pRg st="1" end="1"/>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860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86019">
                                            <p:txEl>
                                              <p:pRg st="2" end="2"/>
                                            </p:txEl>
                                          </p:spTgt>
                                        </p:tgtEl>
                                        <p:attrNameLst>
                                          <p:attrName>style.visibility</p:attrName>
                                        </p:attrNameLst>
                                      </p:cBhvr>
                                      <p:to>
                                        <p:strVal val="visible"/>
                                      </p:to>
                                    </p:set>
                                    <p:anim calcmode="lin" valueType="num">
                                      <p:cBhvr additive="base">
                                        <p:cTn id="32" dur="500" fill="hold"/>
                                        <p:tgtEl>
                                          <p:spTgt spid="86019">
                                            <p:txEl>
                                              <p:pRg st="2" end="2"/>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8601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4" fill="hold" display="0">
                  <p:stCondLst>
                    <p:cond delay="indefinite"/>
                  </p:stCondLst>
                  <p:endCondLst>
                    <p:cond evt="onStopAudio" delay="0">
                      <p:tgtEl>
                        <p:sldTgt/>
                      </p:tgtEl>
                    </p:cond>
                  </p:endCondLst>
                </p:cTn>
                <p:tgtEl>
                  <p:spTgt spid="2"/>
                </p:tgtEl>
              </p:cMediaNode>
            </p:audio>
          </p:childTnLst>
        </p:cTn>
      </p:par>
    </p:tnLst>
    <p:bldLst>
      <p:bldP spid="86018" grpId="0" autoUpdateAnimBg="0"/>
      <p:bldP spid="86019" grpId="0" uiExpand="1" build="p" autoUpdateAnimBg="0"/>
    </p:bldLst>
  </p:timing>
  <p:extLst mod="1">
    <p:ext uri="{E180D4A7-C9FB-4DFB-919C-405C955672EB}">
      <p14:showEvtLst xmlns:p14="http://schemas.microsoft.com/office/powerpoint/2010/main">
        <p14:playEvt time="0" objId="86022"/>
      </p14:showEvtLst>
    </p:ext>
  </p:extLs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457200" y="809625"/>
            <a:ext cx="8229600" cy="608013"/>
          </a:xfrm>
        </p:spPr>
        <p:txBody>
          <a:bodyPr/>
          <a:lstStyle/>
          <a:p>
            <a:r>
              <a:rPr lang="en-US"/>
              <a:t>Pantaenus (~180)</a:t>
            </a:r>
          </a:p>
        </p:txBody>
      </p:sp>
      <p:sp>
        <p:nvSpPr>
          <p:cNvPr id="95235" name="Rectangle 3"/>
          <p:cNvSpPr>
            <a:spLocks noGrp="1" noChangeArrowheads="1"/>
          </p:cNvSpPr>
          <p:nvPr>
            <p:ph type="body" idx="1"/>
          </p:nvPr>
        </p:nvSpPr>
        <p:spPr/>
        <p:txBody>
          <a:bodyPr/>
          <a:lstStyle/>
          <a:p>
            <a:r>
              <a:rPr lang="en-US"/>
              <a:t>A Christian from Alexandria, who was head of the catechetical school there.</a:t>
            </a:r>
          </a:p>
          <a:p>
            <a:r>
              <a:rPr lang="en-US"/>
              <a:t>Notice Eusebius gives this as indirect information.</a:t>
            </a:r>
          </a:p>
          <a:p>
            <a:r>
              <a:rPr lang="en-US"/>
              <a:t>The Hebrew text is said to have been preserved still in the late 2</a:t>
            </a:r>
            <a:r>
              <a:rPr lang="en-US" baseline="30000"/>
              <a:t>nd</a:t>
            </a:r>
            <a:r>
              <a:rPr lang="en-US"/>
              <a:t> century. </a:t>
            </a:r>
          </a:p>
        </p:txBody>
      </p:sp>
    </p:spTree>
    <p:custDataLst>
      <p:tags r:id="rId1"/>
    </p:custDataLst>
  </p:cSld>
  <p:clrMapOvr>
    <a:masterClrMapping/>
  </p:clrMapOvr>
  <p:transition advTm="2877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additive="base">
                                        <p:cTn id="7" dur="500" fill="hold"/>
                                        <p:tgtEl>
                                          <p:spTgt spid="952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52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5235">
                                            <p:txEl>
                                              <p:pRg st="1" end="1"/>
                                            </p:txEl>
                                          </p:spTgt>
                                        </p:tgtEl>
                                        <p:attrNameLst>
                                          <p:attrName>style.visibility</p:attrName>
                                        </p:attrNameLst>
                                      </p:cBhvr>
                                      <p:to>
                                        <p:strVal val="visible"/>
                                      </p:to>
                                    </p:set>
                                    <p:anim calcmode="lin" valueType="num">
                                      <p:cBhvr additive="base">
                                        <p:cTn id="13" dur="500" fill="hold"/>
                                        <p:tgtEl>
                                          <p:spTgt spid="952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523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5235">
                                            <p:txEl>
                                              <p:pRg st="2" end="2"/>
                                            </p:txEl>
                                          </p:spTgt>
                                        </p:tgtEl>
                                        <p:attrNameLst>
                                          <p:attrName>style.visibility</p:attrName>
                                        </p:attrNameLst>
                                      </p:cBhvr>
                                      <p:to>
                                        <p:strVal val="visible"/>
                                      </p:to>
                                    </p:set>
                                    <p:anim calcmode="lin" valueType="num">
                                      <p:cBhvr additive="base">
                                        <p:cTn id="19" dur="500" fill="hold"/>
                                        <p:tgtEl>
                                          <p:spTgt spid="9523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523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a:t>Clement </a:t>
            </a:r>
            <a:br>
              <a:rPr lang="en-US"/>
            </a:br>
            <a:r>
              <a:rPr lang="en-US"/>
              <a:t>of Alexandria (~200)</a:t>
            </a:r>
          </a:p>
        </p:txBody>
      </p:sp>
      <p:sp>
        <p:nvSpPr>
          <p:cNvPr id="96259" name="Rectangle 3"/>
          <p:cNvSpPr>
            <a:spLocks noGrp="1" noChangeArrowheads="1"/>
          </p:cNvSpPr>
          <p:nvPr>
            <p:ph type="body" idx="1"/>
          </p:nvPr>
        </p:nvSpPr>
        <p:spPr>
          <a:xfrm>
            <a:off x="457200" y="1981200"/>
            <a:ext cx="8229600" cy="4144963"/>
          </a:xfrm>
        </p:spPr>
        <p:txBody>
          <a:bodyPr/>
          <a:lstStyle/>
          <a:p>
            <a:r>
              <a:rPr lang="en-US" sz="2800">
                <a:cs typeface="Arial" charset="0"/>
              </a:rPr>
              <a:t>"</a:t>
            </a:r>
            <a:r>
              <a:rPr lang="en-US" sz="2800"/>
              <a:t>Again in the same books, Clement gives a tradition of the early presbyters concerning the order of the Gospels in the following manner: He said that those Gospels which contain the genealogies were written first; but the Gospel according to Mark had this occasion…</a:t>
            </a:r>
            <a:r>
              <a:rPr lang="en-US" sz="2800">
                <a:cs typeface="Arial" charset="0"/>
              </a:rPr>
              <a:t>"</a:t>
            </a:r>
          </a:p>
          <a:p>
            <a:pPr lvl="1"/>
            <a:r>
              <a:rPr lang="en-US" sz="2400" i="1"/>
              <a:t>Outlines</a:t>
            </a:r>
            <a:r>
              <a:rPr lang="en-US" sz="2400"/>
              <a:t>, cited in Eusebius 6.14.5</a:t>
            </a:r>
          </a:p>
          <a:p>
            <a:r>
              <a:rPr lang="en-US" sz="2800"/>
              <a:t>Puts Matthew &amp; Luke earlier than Mark.</a:t>
            </a:r>
          </a:p>
        </p:txBody>
      </p:sp>
    </p:spTree>
    <p:custDataLst>
      <p:tags r:id="rId1"/>
    </p:custDataLst>
  </p:cSld>
  <p:clrMapOvr>
    <a:masterClrMapping/>
  </p:clrMapOvr>
  <p:transition advTm="4529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animEffect transition="in" filter="checkerboard(across)">
                                      <p:cBhvr>
                                        <p:cTn id="7" dur="500"/>
                                        <p:tgtEl>
                                          <p:spTgt spid="96259">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6259">
                                            <p:txEl>
                                              <p:pRg st="1" end="1"/>
                                            </p:txEl>
                                          </p:spTgt>
                                        </p:tgtEl>
                                        <p:attrNameLst>
                                          <p:attrName>style.visibility</p:attrName>
                                        </p:attrNameLst>
                                      </p:cBhvr>
                                      <p:to>
                                        <p:strVal val="visible"/>
                                      </p:to>
                                    </p:set>
                                    <p:animEffect transition="in" filter="checkerboard(across)">
                                      <p:cBhvr>
                                        <p:cTn id="10" dur="500"/>
                                        <p:tgtEl>
                                          <p:spTgt spid="96259">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96259">
                                            <p:txEl>
                                              <p:pRg st="2" end="2"/>
                                            </p:txEl>
                                          </p:spTgt>
                                        </p:tgtEl>
                                        <p:attrNameLst>
                                          <p:attrName>style.visibility</p:attrName>
                                        </p:attrNameLst>
                                      </p:cBhvr>
                                      <p:to>
                                        <p:strVal val="visible"/>
                                      </p:to>
                                    </p:set>
                                    <p:animEffect transition="in" filter="checkerboard(across)">
                                      <p:cBhvr>
                                        <p:cTn id="15" dur="500"/>
                                        <p:tgtEl>
                                          <p:spTgt spid="962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57200" y="809625"/>
            <a:ext cx="8229600" cy="608013"/>
          </a:xfrm>
        </p:spPr>
        <p:txBody>
          <a:bodyPr/>
          <a:lstStyle/>
          <a:p>
            <a:r>
              <a:rPr lang="en-US"/>
              <a:t>Origen (~240)</a:t>
            </a:r>
          </a:p>
        </p:txBody>
      </p:sp>
      <p:sp>
        <p:nvSpPr>
          <p:cNvPr id="97283" name="Rectangle 3"/>
          <p:cNvSpPr>
            <a:spLocks noGrp="1" noChangeArrowheads="1"/>
          </p:cNvSpPr>
          <p:nvPr>
            <p:ph type="body" idx="1"/>
          </p:nvPr>
        </p:nvSpPr>
        <p:spPr>
          <a:xfrm>
            <a:off x="457200" y="1905000"/>
            <a:ext cx="8229600" cy="4221163"/>
          </a:xfrm>
        </p:spPr>
        <p:txBody>
          <a:bodyPr/>
          <a:lstStyle/>
          <a:p>
            <a:pPr>
              <a:lnSpc>
                <a:spcPct val="80000"/>
              </a:lnSpc>
            </a:pPr>
            <a:r>
              <a:rPr lang="en-US" sz="2800">
                <a:cs typeface="Arial" charset="0"/>
              </a:rPr>
              <a:t>"</a:t>
            </a:r>
            <a:r>
              <a:rPr lang="en-US" sz="2800"/>
              <a:t>In the first of the books on the Gospel according to Matthew, observing the ecclesiastical canon, he [Origen] testifies that he knows only four Gospels, writing somewhat as follows:  As he has learned by tradition concerning the four Gospels, which alone are undisputed in the Church of God under heaven, that first there was written the Gospel according to Matthew, the one-time publican but afterwards an apostle of Jesus Christ, who published it in the Hebrew language for those from Judaism who believed.</a:t>
            </a:r>
            <a:r>
              <a:rPr lang="en-US" sz="2800">
                <a:cs typeface="Arial" charset="0"/>
              </a:rPr>
              <a:t>"</a:t>
            </a:r>
          </a:p>
          <a:p>
            <a:pPr lvl="1">
              <a:lnSpc>
                <a:spcPct val="80000"/>
              </a:lnSpc>
            </a:pPr>
            <a:r>
              <a:rPr lang="en-US" sz="2000" i="1"/>
              <a:t>Comm on Matthew</a:t>
            </a:r>
            <a:r>
              <a:rPr lang="en-US" sz="2000"/>
              <a:t>, cited in Eusebius 6.25.3</a:t>
            </a:r>
            <a:endParaRPr lang="en-US" sz="2000" i="1"/>
          </a:p>
        </p:txBody>
      </p:sp>
    </p:spTree>
    <p:custDataLst>
      <p:tags r:id="rId1"/>
    </p:custDataLst>
  </p:cSld>
  <p:clrMapOvr>
    <a:masterClrMapping/>
  </p:clrMapOvr>
  <p:transition advTm="7668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7283">
                                            <p:txEl>
                                              <p:pRg st="0" end="0"/>
                                            </p:txEl>
                                          </p:spTgt>
                                        </p:tgtEl>
                                        <p:attrNameLst>
                                          <p:attrName>style.visibility</p:attrName>
                                        </p:attrNameLst>
                                      </p:cBhvr>
                                      <p:to>
                                        <p:strVal val="visible"/>
                                      </p:to>
                                    </p:set>
                                    <p:animEffect transition="in" filter="checkerboard(across)">
                                      <p:cBhvr>
                                        <p:cTn id="7" dur="500"/>
                                        <p:tgtEl>
                                          <p:spTgt spid="9728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7283">
                                            <p:txEl>
                                              <p:pRg st="1" end="1"/>
                                            </p:txEl>
                                          </p:spTgt>
                                        </p:tgtEl>
                                        <p:attrNameLst>
                                          <p:attrName>style.visibility</p:attrName>
                                        </p:attrNameLst>
                                      </p:cBhvr>
                                      <p:to>
                                        <p:strVal val="visible"/>
                                      </p:to>
                                    </p:set>
                                    <p:animEffect transition="in" filter="checkerboard(across)">
                                      <p:cBhvr>
                                        <p:cTn id="10" dur="500"/>
                                        <p:tgtEl>
                                          <p:spTgt spid="9728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457200" y="809625"/>
            <a:ext cx="8229600" cy="608013"/>
          </a:xfrm>
        </p:spPr>
        <p:txBody>
          <a:bodyPr/>
          <a:lstStyle/>
          <a:p>
            <a:r>
              <a:rPr lang="en-US"/>
              <a:t>Summary on Authorship</a:t>
            </a:r>
          </a:p>
        </p:txBody>
      </p:sp>
      <p:sp>
        <p:nvSpPr>
          <p:cNvPr id="98307" name="Rectangle 3"/>
          <p:cNvSpPr>
            <a:spLocks noGrp="1" noChangeArrowheads="1"/>
          </p:cNvSpPr>
          <p:nvPr>
            <p:ph type="body" idx="1"/>
          </p:nvPr>
        </p:nvSpPr>
        <p:spPr/>
        <p:txBody>
          <a:bodyPr/>
          <a:lstStyle/>
          <a:p>
            <a:pPr>
              <a:lnSpc>
                <a:spcPct val="90000"/>
              </a:lnSpc>
            </a:pPr>
            <a:r>
              <a:rPr lang="en-US"/>
              <a:t>That Matthew wrote the Gospel ascribed to him is the unanimous opinion of tradition &amp; of the titles on extant manuscripts.</a:t>
            </a:r>
          </a:p>
          <a:p>
            <a:pPr>
              <a:lnSpc>
                <a:spcPct val="90000"/>
              </a:lnSpc>
            </a:pPr>
            <a:r>
              <a:rPr lang="en-US"/>
              <a:t>That Matthew</a:t>
            </a:r>
            <a:r>
              <a:rPr lang="en-US">
                <a:cs typeface="Arial" charset="0"/>
              </a:rPr>
              <a:t>'</a:t>
            </a:r>
            <a:r>
              <a:rPr lang="en-US"/>
              <a:t>s Gospel was the first written is also given several times in the tradition.</a:t>
            </a:r>
          </a:p>
          <a:p>
            <a:pPr>
              <a:lnSpc>
                <a:spcPct val="90000"/>
              </a:lnSpc>
            </a:pPr>
            <a:r>
              <a:rPr lang="en-US"/>
              <a:t>That Matthew</a:t>
            </a:r>
            <a:r>
              <a:rPr lang="en-US">
                <a:cs typeface="Arial" charset="0"/>
              </a:rPr>
              <a:t>'</a:t>
            </a:r>
            <a:r>
              <a:rPr lang="en-US"/>
              <a:t>s Gospel was written in Hebrew (or Aramaic) is a regular feature of the tradition.</a:t>
            </a:r>
          </a:p>
        </p:txBody>
      </p:sp>
    </p:spTree>
    <p:custDataLst>
      <p:tags r:id="rId1"/>
    </p:custDataLst>
  </p:cSld>
  <p:clrMapOvr>
    <a:masterClrMapping/>
  </p:clrMapOvr>
  <p:transition advTm="395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8307">
                                            <p:txEl>
                                              <p:pRg st="0" end="0"/>
                                            </p:txEl>
                                          </p:spTgt>
                                        </p:tgtEl>
                                        <p:attrNameLst>
                                          <p:attrName>style.visibility</p:attrName>
                                        </p:attrNameLst>
                                      </p:cBhvr>
                                      <p:to>
                                        <p:strVal val="visible"/>
                                      </p:to>
                                    </p:set>
                                    <p:anim calcmode="lin" valueType="num">
                                      <p:cBhvr additive="base">
                                        <p:cTn id="7" dur="500" fill="hold"/>
                                        <p:tgtEl>
                                          <p:spTgt spid="983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83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8307">
                                            <p:txEl>
                                              <p:pRg st="1" end="1"/>
                                            </p:txEl>
                                          </p:spTgt>
                                        </p:tgtEl>
                                        <p:attrNameLst>
                                          <p:attrName>style.visibility</p:attrName>
                                        </p:attrNameLst>
                                      </p:cBhvr>
                                      <p:to>
                                        <p:strVal val="visible"/>
                                      </p:to>
                                    </p:set>
                                    <p:anim calcmode="lin" valueType="num">
                                      <p:cBhvr additive="base">
                                        <p:cTn id="13" dur="500" fill="hold"/>
                                        <p:tgtEl>
                                          <p:spTgt spid="9830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83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8307">
                                            <p:txEl>
                                              <p:pRg st="2" end="2"/>
                                            </p:txEl>
                                          </p:spTgt>
                                        </p:tgtEl>
                                        <p:attrNameLst>
                                          <p:attrName>style.visibility</p:attrName>
                                        </p:attrNameLst>
                                      </p:cBhvr>
                                      <p:to>
                                        <p:strVal val="visible"/>
                                      </p:to>
                                    </p:set>
                                    <p:anim calcmode="lin" valueType="num">
                                      <p:cBhvr additive="base">
                                        <p:cTn id="19" dur="500" fill="hold"/>
                                        <p:tgtEl>
                                          <p:spTgt spid="9830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830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Rectangle 2"/>
          <p:cNvSpPr>
            <a:spLocks noGrp="1" noChangeArrowheads="1"/>
          </p:cNvSpPr>
          <p:nvPr>
            <p:ph type="ctrTitle"/>
          </p:nvPr>
        </p:nvSpPr>
        <p:spPr>
          <a:xfrm>
            <a:off x="685800" y="2817813"/>
            <a:ext cx="7772400" cy="782637"/>
          </a:xfrm>
        </p:spPr>
        <p:txBody>
          <a:bodyPr/>
          <a:lstStyle/>
          <a:p>
            <a:r>
              <a:rPr lang="en-US"/>
              <a:t>Authorship of Mark</a:t>
            </a:r>
          </a:p>
        </p:txBody>
      </p:sp>
      <p:sp>
        <p:nvSpPr>
          <p:cNvPr id="99331" name="Rectangle 3"/>
          <p:cNvSpPr>
            <a:spLocks noGrp="1" noChangeArrowheads="1"/>
          </p:cNvSpPr>
          <p:nvPr>
            <p:ph type="subTitle" idx="1"/>
          </p:nvPr>
        </p:nvSpPr>
        <p:spPr/>
        <p:txBody>
          <a:bodyPr/>
          <a:lstStyle/>
          <a:p>
            <a:r>
              <a:rPr lang="en-US"/>
              <a:t>Internal Evidence</a:t>
            </a:r>
          </a:p>
          <a:p>
            <a:r>
              <a:rPr lang="en-US"/>
              <a:t>External Evidence</a:t>
            </a:r>
          </a:p>
        </p:txBody>
      </p:sp>
      <p:pic>
        <p:nvPicPr>
          <p:cNvPr id="99333" name="Picture 5" descr="StMark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81000"/>
            <a:ext cx="2590800" cy="23542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962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9330"/>
                                        </p:tgtEl>
                                        <p:attrNameLst>
                                          <p:attrName>style.visibility</p:attrName>
                                        </p:attrNameLst>
                                      </p:cBhvr>
                                      <p:to>
                                        <p:strVal val="visible"/>
                                      </p:to>
                                    </p:set>
                                    <p:anim calcmode="lin" valueType="num">
                                      <p:cBhvr>
                                        <p:cTn id="7" dur="500" fill="hold"/>
                                        <p:tgtEl>
                                          <p:spTgt spid="99330"/>
                                        </p:tgtEl>
                                        <p:attrNameLst>
                                          <p:attrName>ppt_w</p:attrName>
                                        </p:attrNameLst>
                                      </p:cBhvr>
                                      <p:tavLst>
                                        <p:tav tm="0">
                                          <p:val>
                                            <p:fltVal val="0"/>
                                          </p:val>
                                        </p:tav>
                                        <p:tav tm="100000">
                                          <p:val>
                                            <p:strVal val="#ppt_w"/>
                                          </p:val>
                                        </p:tav>
                                      </p:tavLst>
                                    </p:anim>
                                    <p:anim calcmode="lin" valueType="num">
                                      <p:cBhvr>
                                        <p:cTn id="8" dur="500" fill="hold"/>
                                        <p:tgtEl>
                                          <p:spTgt spid="9933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99333"/>
                                        </p:tgtEl>
                                        <p:attrNameLst>
                                          <p:attrName>style.visibility</p:attrName>
                                        </p:attrNameLst>
                                      </p:cBhvr>
                                      <p:to>
                                        <p:strVal val="visible"/>
                                      </p:to>
                                    </p:set>
                                    <p:animEffect transition="in" filter="checkerboard(across)">
                                      <p:cBhvr>
                                        <p:cTn id="13" dur="500"/>
                                        <p:tgtEl>
                                          <p:spTgt spid="9933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99331">
                                            <p:txEl>
                                              <p:pRg st="0" end="0"/>
                                            </p:txEl>
                                          </p:spTgt>
                                        </p:tgtEl>
                                        <p:attrNameLst>
                                          <p:attrName>style.visibility</p:attrName>
                                        </p:attrNameLst>
                                      </p:cBhvr>
                                      <p:to>
                                        <p:strVal val="visible"/>
                                      </p:to>
                                    </p:set>
                                    <p:anim calcmode="lin" valueType="num">
                                      <p:cBhvr additive="base">
                                        <p:cTn id="18" dur="500" fill="hold"/>
                                        <p:tgtEl>
                                          <p:spTgt spid="99331">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993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99331">
                                            <p:txEl>
                                              <p:pRg st="1" end="1"/>
                                            </p:txEl>
                                          </p:spTgt>
                                        </p:tgtEl>
                                        <p:attrNameLst>
                                          <p:attrName>style.visibility</p:attrName>
                                        </p:attrNameLst>
                                      </p:cBhvr>
                                      <p:to>
                                        <p:strVal val="visible"/>
                                      </p:to>
                                    </p:set>
                                    <p:anim calcmode="lin" valueType="num">
                                      <p:cBhvr additive="base">
                                        <p:cTn id="24" dur="500" fill="hold"/>
                                        <p:tgtEl>
                                          <p:spTgt spid="99331">
                                            <p:txEl>
                                              <p:pRg st="1" end="1"/>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9933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0" grpId="0" autoUpdateAnimBg="0"/>
      <p:bldP spid="99331"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457200" y="809625"/>
            <a:ext cx="8229600" cy="608013"/>
          </a:xfrm>
        </p:spPr>
        <p:txBody>
          <a:bodyPr/>
          <a:lstStyle/>
          <a:p>
            <a:r>
              <a:rPr lang="en-US"/>
              <a:t>Internal Evidence</a:t>
            </a:r>
          </a:p>
        </p:txBody>
      </p:sp>
      <p:sp>
        <p:nvSpPr>
          <p:cNvPr id="100355" name="Rectangle 3"/>
          <p:cNvSpPr>
            <a:spLocks noGrp="1" noChangeArrowheads="1"/>
          </p:cNvSpPr>
          <p:nvPr>
            <p:ph type="body" idx="1"/>
          </p:nvPr>
        </p:nvSpPr>
        <p:spPr/>
        <p:txBody>
          <a:bodyPr/>
          <a:lstStyle/>
          <a:p>
            <a:pPr>
              <a:lnSpc>
                <a:spcPct val="90000"/>
              </a:lnSpc>
            </a:pPr>
            <a:r>
              <a:rPr lang="en-US" sz="2400"/>
              <a:t>Like Matthew, Mark is anonymous in its text, except for its title, </a:t>
            </a:r>
            <a:r>
              <a:rPr lang="en-US" sz="2400">
                <a:latin typeface="Greek Parse" pitchFamily="34" charset="0"/>
              </a:rPr>
              <a:t>Euaggelion kata Markon.</a:t>
            </a:r>
            <a:endParaRPr lang="en-US" sz="2400"/>
          </a:p>
          <a:p>
            <a:pPr>
              <a:lnSpc>
                <a:spcPct val="90000"/>
              </a:lnSpc>
            </a:pPr>
            <a:r>
              <a:rPr lang="en-US" sz="2400"/>
              <a:t>Some have suggested the style fits Peter</a:t>
            </a:r>
            <a:r>
              <a:rPr lang="en-US" sz="2400">
                <a:cs typeface="Arial" charset="0"/>
              </a:rPr>
              <a:t>'</a:t>
            </a:r>
            <a:r>
              <a:rPr lang="en-US" sz="2400"/>
              <a:t>s personality:</a:t>
            </a:r>
          </a:p>
          <a:p>
            <a:pPr lvl="1">
              <a:lnSpc>
                <a:spcPct val="90000"/>
              </a:lnSpc>
            </a:pPr>
            <a:r>
              <a:rPr lang="en-US" sz="2000"/>
              <a:t>Impressionable rather than reflective</a:t>
            </a:r>
          </a:p>
          <a:p>
            <a:pPr lvl="1">
              <a:lnSpc>
                <a:spcPct val="90000"/>
              </a:lnSpc>
            </a:pPr>
            <a:r>
              <a:rPr lang="en-US" sz="2000"/>
              <a:t>Emotional rather than logical</a:t>
            </a:r>
          </a:p>
          <a:p>
            <a:pPr lvl="1">
              <a:lnSpc>
                <a:spcPct val="90000"/>
              </a:lnSpc>
            </a:pPr>
            <a:r>
              <a:rPr lang="en-US" sz="2000"/>
              <a:t>Many vivid details</a:t>
            </a:r>
          </a:p>
          <a:p>
            <a:pPr>
              <a:lnSpc>
                <a:spcPct val="90000"/>
              </a:lnSpc>
            </a:pPr>
            <a:r>
              <a:rPr lang="en-US" sz="2400"/>
              <a:t>The outline of Mark fits Peter</a:t>
            </a:r>
            <a:r>
              <a:rPr lang="en-US" sz="2400">
                <a:cs typeface="Arial" charset="0"/>
              </a:rPr>
              <a:t>'</a:t>
            </a:r>
            <a:r>
              <a:rPr lang="en-US" sz="2400"/>
              <a:t>s talk at Cornelius</a:t>
            </a:r>
            <a:r>
              <a:rPr lang="en-US" sz="2400">
                <a:cs typeface="Arial" charset="0"/>
              </a:rPr>
              <a:t>'</a:t>
            </a:r>
            <a:r>
              <a:rPr lang="en-US" sz="2400"/>
              <a:t> house.</a:t>
            </a:r>
          </a:p>
          <a:p>
            <a:pPr>
              <a:lnSpc>
                <a:spcPct val="90000"/>
              </a:lnSpc>
            </a:pPr>
            <a:r>
              <a:rPr lang="en-US" sz="2400"/>
              <a:t>The narrative standpoint is consistent with Peter</a:t>
            </a:r>
            <a:r>
              <a:rPr lang="en-US" sz="2400">
                <a:cs typeface="Arial" charset="0"/>
              </a:rPr>
              <a:t>'</a:t>
            </a:r>
            <a:r>
              <a:rPr lang="en-US" sz="2400"/>
              <a:t>s authorship.</a:t>
            </a:r>
          </a:p>
          <a:p>
            <a:pPr>
              <a:lnSpc>
                <a:spcPct val="90000"/>
              </a:lnSpc>
            </a:pPr>
            <a:r>
              <a:rPr lang="en-US" sz="2400"/>
              <a:t>Mark 14:51 makes best sense as a sketch of Mark himself.</a:t>
            </a:r>
          </a:p>
        </p:txBody>
      </p:sp>
    </p:spTree>
    <p:custDataLst>
      <p:tags r:id="rId1"/>
    </p:custDataLst>
  </p:cSld>
  <p:clrMapOvr>
    <a:masterClrMapping/>
  </p:clrMapOvr>
  <p:transition advTm="18068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0355">
                                            <p:txEl>
                                              <p:pRg st="0" end="0"/>
                                            </p:txEl>
                                          </p:spTgt>
                                        </p:tgtEl>
                                        <p:attrNameLst>
                                          <p:attrName>style.visibility</p:attrName>
                                        </p:attrNameLst>
                                      </p:cBhvr>
                                      <p:to>
                                        <p:strVal val="visible"/>
                                      </p:to>
                                    </p:set>
                                    <p:anim calcmode="lin" valueType="num">
                                      <p:cBhvr additive="base">
                                        <p:cTn id="7" dur="500" fill="hold"/>
                                        <p:tgtEl>
                                          <p:spTgt spid="10035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03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0355">
                                            <p:txEl>
                                              <p:pRg st="1" end="1"/>
                                            </p:txEl>
                                          </p:spTgt>
                                        </p:tgtEl>
                                        <p:attrNameLst>
                                          <p:attrName>style.visibility</p:attrName>
                                        </p:attrNameLst>
                                      </p:cBhvr>
                                      <p:to>
                                        <p:strVal val="visible"/>
                                      </p:to>
                                    </p:set>
                                    <p:anim calcmode="lin" valueType="num">
                                      <p:cBhvr additive="base">
                                        <p:cTn id="13" dur="500" fill="hold"/>
                                        <p:tgtEl>
                                          <p:spTgt spid="10035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03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0355">
                                            <p:txEl>
                                              <p:pRg st="2" end="2"/>
                                            </p:txEl>
                                          </p:spTgt>
                                        </p:tgtEl>
                                        <p:attrNameLst>
                                          <p:attrName>style.visibility</p:attrName>
                                        </p:attrNameLst>
                                      </p:cBhvr>
                                      <p:to>
                                        <p:strVal val="visible"/>
                                      </p:to>
                                    </p:set>
                                    <p:anim calcmode="lin" valueType="num">
                                      <p:cBhvr additive="base">
                                        <p:cTn id="19" dur="500" fill="hold"/>
                                        <p:tgtEl>
                                          <p:spTgt spid="10035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035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0355">
                                            <p:txEl>
                                              <p:pRg st="3" end="3"/>
                                            </p:txEl>
                                          </p:spTgt>
                                        </p:tgtEl>
                                        <p:attrNameLst>
                                          <p:attrName>style.visibility</p:attrName>
                                        </p:attrNameLst>
                                      </p:cBhvr>
                                      <p:to>
                                        <p:strVal val="visible"/>
                                      </p:to>
                                    </p:set>
                                    <p:anim calcmode="lin" valueType="num">
                                      <p:cBhvr additive="base">
                                        <p:cTn id="25" dur="500" fill="hold"/>
                                        <p:tgtEl>
                                          <p:spTgt spid="10035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035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0355">
                                            <p:txEl>
                                              <p:pRg st="4" end="4"/>
                                            </p:txEl>
                                          </p:spTgt>
                                        </p:tgtEl>
                                        <p:attrNameLst>
                                          <p:attrName>style.visibility</p:attrName>
                                        </p:attrNameLst>
                                      </p:cBhvr>
                                      <p:to>
                                        <p:strVal val="visible"/>
                                      </p:to>
                                    </p:set>
                                    <p:anim calcmode="lin" valueType="num">
                                      <p:cBhvr additive="base">
                                        <p:cTn id="31" dur="500" fill="hold"/>
                                        <p:tgtEl>
                                          <p:spTgt spid="10035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035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0355">
                                            <p:txEl>
                                              <p:pRg st="5" end="5"/>
                                            </p:txEl>
                                          </p:spTgt>
                                        </p:tgtEl>
                                        <p:attrNameLst>
                                          <p:attrName>style.visibility</p:attrName>
                                        </p:attrNameLst>
                                      </p:cBhvr>
                                      <p:to>
                                        <p:strVal val="visible"/>
                                      </p:to>
                                    </p:set>
                                    <p:anim calcmode="lin" valueType="num">
                                      <p:cBhvr additive="base">
                                        <p:cTn id="37" dur="500" fill="hold"/>
                                        <p:tgtEl>
                                          <p:spTgt spid="10035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035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00355">
                                            <p:txEl>
                                              <p:pRg st="6" end="6"/>
                                            </p:txEl>
                                          </p:spTgt>
                                        </p:tgtEl>
                                        <p:attrNameLst>
                                          <p:attrName>style.visibility</p:attrName>
                                        </p:attrNameLst>
                                      </p:cBhvr>
                                      <p:to>
                                        <p:strVal val="visible"/>
                                      </p:to>
                                    </p:set>
                                    <p:anim calcmode="lin" valueType="num">
                                      <p:cBhvr additive="base">
                                        <p:cTn id="43" dur="500" fill="hold"/>
                                        <p:tgtEl>
                                          <p:spTgt spid="100355">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0035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00355">
                                            <p:txEl>
                                              <p:pRg st="7" end="7"/>
                                            </p:txEl>
                                          </p:spTgt>
                                        </p:tgtEl>
                                        <p:attrNameLst>
                                          <p:attrName>style.visibility</p:attrName>
                                        </p:attrNameLst>
                                      </p:cBhvr>
                                      <p:to>
                                        <p:strVal val="visible"/>
                                      </p:to>
                                    </p:set>
                                    <p:anim calcmode="lin" valueType="num">
                                      <p:cBhvr additive="base">
                                        <p:cTn id="49" dur="500" fill="hold"/>
                                        <p:tgtEl>
                                          <p:spTgt spid="100355">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00355">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build="p" bldLvl="2"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2" name="Rectangle 4"/>
          <p:cNvSpPr>
            <a:spLocks noGrp="1" noChangeArrowheads="1"/>
          </p:cNvSpPr>
          <p:nvPr>
            <p:ph type="title"/>
          </p:nvPr>
        </p:nvSpPr>
        <p:spPr>
          <a:xfrm>
            <a:off x="457200" y="809625"/>
            <a:ext cx="8229600" cy="608013"/>
          </a:xfrm>
        </p:spPr>
        <p:txBody>
          <a:bodyPr/>
          <a:lstStyle/>
          <a:p>
            <a:r>
              <a:rPr lang="en-US"/>
              <a:t>Is this Mark?</a:t>
            </a:r>
          </a:p>
        </p:txBody>
      </p:sp>
      <p:sp>
        <p:nvSpPr>
          <p:cNvPr id="155653" name="Text Box 5"/>
          <p:cNvSpPr txBox="1">
            <a:spLocks noChangeArrowheads="1"/>
          </p:cNvSpPr>
          <p:nvPr/>
        </p:nvSpPr>
        <p:spPr bwMode="auto">
          <a:xfrm>
            <a:off x="838200" y="2133600"/>
            <a:ext cx="7239000" cy="350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a:latin typeface="Verdana" pitchFamily="34" charset="0"/>
              </a:rPr>
              <a:t>Mark 14:51 (NASU) A young man was following Him, wearing [nothing but] a linen sheet over [his] naked [body]; and they seized him. 52 But he pulled free of the linen sheet and escaped naked. </a:t>
            </a:r>
          </a:p>
        </p:txBody>
      </p:sp>
    </p:spTree>
    <p:custDataLst>
      <p:tags r:id="rId1"/>
    </p:custDataLst>
  </p:cSld>
  <p:clrMapOvr>
    <a:masterClrMapping/>
  </p:clrMapOvr>
  <p:transition advTm="1994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5653"/>
                                        </p:tgtEl>
                                        <p:attrNameLst>
                                          <p:attrName>style.visibility</p:attrName>
                                        </p:attrNameLst>
                                      </p:cBhvr>
                                      <p:to>
                                        <p:strVal val="visible"/>
                                      </p:to>
                                    </p:set>
                                    <p:animEffect transition="in" filter="checkerboard(across)">
                                      <p:cBhvr>
                                        <p:cTn id="7" dur="500"/>
                                        <p:tgtEl>
                                          <p:spTgt spid="155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3"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457200" y="809625"/>
            <a:ext cx="8229600" cy="608013"/>
          </a:xfrm>
        </p:spPr>
        <p:txBody>
          <a:bodyPr/>
          <a:lstStyle/>
          <a:p>
            <a:r>
              <a:rPr lang="en-US"/>
              <a:t>External Evidence</a:t>
            </a:r>
          </a:p>
        </p:txBody>
      </p:sp>
      <p:sp>
        <p:nvSpPr>
          <p:cNvPr id="101379" name="Rectangle 3"/>
          <p:cNvSpPr>
            <a:spLocks noGrp="1" noChangeArrowheads="1"/>
          </p:cNvSpPr>
          <p:nvPr>
            <p:ph type="body" idx="1"/>
          </p:nvPr>
        </p:nvSpPr>
        <p:spPr/>
        <p:txBody>
          <a:bodyPr/>
          <a:lstStyle/>
          <a:p>
            <a:r>
              <a:rPr lang="en-US" sz="2800"/>
              <a:t>A number of early church fathers testify to this Gospel as being written by Mark:</a:t>
            </a:r>
          </a:p>
          <a:p>
            <a:pPr lvl="1"/>
            <a:r>
              <a:rPr lang="en-US"/>
              <a:t>Papias (~130)</a:t>
            </a:r>
          </a:p>
          <a:p>
            <a:pPr lvl="1"/>
            <a:r>
              <a:rPr lang="en-US"/>
              <a:t>Justin Martyr (~145)</a:t>
            </a:r>
          </a:p>
          <a:p>
            <a:pPr lvl="1"/>
            <a:r>
              <a:rPr lang="en-US"/>
              <a:t>Irenaeus (~180)</a:t>
            </a:r>
          </a:p>
          <a:p>
            <a:pPr lvl="1"/>
            <a:r>
              <a:rPr lang="en-US"/>
              <a:t>Clement of Alexandria (~200)</a:t>
            </a:r>
          </a:p>
          <a:p>
            <a:pPr lvl="1"/>
            <a:r>
              <a:rPr lang="en-US"/>
              <a:t>Tertullian (~200)</a:t>
            </a:r>
          </a:p>
          <a:p>
            <a:pPr lvl="1"/>
            <a:r>
              <a:rPr lang="en-US"/>
              <a:t>Origen (~240)</a:t>
            </a:r>
          </a:p>
          <a:p>
            <a:endParaRPr lang="en-US" sz="2800"/>
          </a:p>
        </p:txBody>
      </p:sp>
    </p:spTree>
    <p:custDataLst>
      <p:tags r:id="rId1"/>
    </p:custDataLst>
  </p:cSld>
  <p:clrMapOvr>
    <a:masterClrMapping/>
  </p:clrMapOvr>
  <p:transition advTm="2046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 calcmode="lin" valueType="num">
                                      <p:cBhvr additive="base">
                                        <p:cTn id="7" dur="500" fill="hold"/>
                                        <p:tgtEl>
                                          <p:spTgt spid="1013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13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1379">
                                            <p:txEl>
                                              <p:pRg st="1" end="1"/>
                                            </p:txEl>
                                          </p:spTgt>
                                        </p:tgtEl>
                                        <p:attrNameLst>
                                          <p:attrName>style.visibility</p:attrName>
                                        </p:attrNameLst>
                                      </p:cBhvr>
                                      <p:to>
                                        <p:strVal val="visible"/>
                                      </p:to>
                                    </p:set>
                                    <p:anim calcmode="lin" valueType="num">
                                      <p:cBhvr additive="base">
                                        <p:cTn id="13" dur="500" fill="hold"/>
                                        <p:tgtEl>
                                          <p:spTgt spid="1013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13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1379">
                                            <p:txEl>
                                              <p:pRg st="2" end="2"/>
                                            </p:txEl>
                                          </p:spTgt>
                                        </p:tgtEl>
                                        <p:attrNameLst>
                                          <p:attrName>style.visibility</p:attrName>
                                        </p:attrNameLst>
                                      </p:cBhvr>
                                      <p:to>
                                        <p:strVal val="visible"/>
                                      </p:to>
                                    </p:set>
                                    <p:anim calcmode="lin" valueType="num">
                                      <p:cBhvr additive="base">
                                        <p:cTn id="19" dur="500" fill="hold"/>
                                        <p:tgtEl>
                                          <p:spTgt spid="10137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13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1379">
                                            <p:txEl>
                                              <p:pRg st="3" end="3"/>
                                            </p:txEl>
                                          </p:spTgt>
                                        </p:tgtEl>
                                        <p:attrNameLst>
                                          <p:attrName>style.visibility</p:attrName>
                                        </p:attrNameLst>
                                      </p:cBhvr>
                                      <p:to>
                                        <p:strVal val="visible"/>
                                      </p:to>
                                    </p:set>
                                    <p:anim calcmode="lin" valueType="num">
                                      <p:cBhvr additive="base">
                                        <p:cTn id="25" dur="500" fill="hold"/>
                                        <p:tgtEl>
                                          <p:spTgt spid="10137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137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1379">
                                            <p:txEl>
                                              <p:pRg st="4" end="4"/>
                                            </p:txEl>
                                          </p:spTgt>
                                        </p:tgtEl>
                                        <p:attrNameLst>
                                          <p:attrName>style.visibility</p:attrName>
                                        </p:attrNameLst>
                                      </p:cBhvr>
                                      <p:to>
                                        <p:strVal val="visible"/>
                                      </p:to>
                                    </p:set>
                                    <p:anim calcmode="lin" valueType="num">
                                      <p:cBhvr additive="base">
                                        <p:cTn id="31" dur="500" fill="hold"/>
                                        <p:tgtEl>
                                          <p:spTgt spid="10137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137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1379">
                                            <p:txEl>
                                              <p:pRg st="5" end="5"/>
                                            </p:txEl>
                                          </p:spTgt>
                                        </p:tgtEl>
                                        <p:attrNameLst>
                                          <p:attrName>style.visibility</p:attrName>
                                        </p:attrNameLst>
                                      </p:cBhvr>
                                      <p:to>
                                        <p:strVal val="visible"/>
                                      </p:to>
                                    </p:set>
                                    <p:anim calcmode="lin" valueType="num">
                                      <p:cBhvr additive="base">
                                        <p:cTn id="37" dur="500" fill="hold"/>
                                        <p:tgtEl>
                                          <p:spTgt spid="10137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137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01379">
                                            <p:txEl>
                                              <p:pRg st="6" end="6"/>
                                            </p:txEl>
                                          </p:spTgt>
                                        </p:tgtEl>
                                        <p:attrNameLst>
                                          <p:attrName>style.visibility</p:attrName>
                                        </p:attrNameLst>
                                      </p:cBhvr>
                                      <p:to>
                                        <p:strVal val="visible"/>
                                      </p:to>
                                    </p:set>
                                    <p:anim calcmode="lin" valueType="num">
                                      <p:cBhvr additive="base">
                                        <p:cTn id="43" dur="500" fill="hold"/>
                                        <p:tgtEl>
                                          <p:spTgt spid="101379">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0137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bldLvl="2"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809625"/>
            <a:ext cx="8229600" cy="608013"/>
          </a:xfrm>
        </p:spPr>
        <p:txBody>
          <a:bodyPr/>
          <a:lstStyle/>
          <a:p>
            <a:r>
              <a:rPr lang="en-US"/>
              <a:t>Papias (~130)</a:t>
            </a:r>
          </a:p>
        </p:txBody>
      </p:sp>
      <p:sp>
        <p:nvSpPr>
          <p:cNvPr id="102403" name="Rectangle 3"/>
          <p:cNvSpPr>
            <a:spLocks noGrp="1" noChangeArrowheads="1"/>
          </p:cNvSpPr>
          <p:nvPr>
            <p:ph type="body" idx="1"/>
          </p:nvPr>
        </p:nvSpPr>
        <p:spPr/>
        <p:txBody>
          <a:bodyPr/>
          <a:lstStyle/>
          <a:p>
            <a:pPr>
              <a:lnSpc>
                <a:spcPct val="90000"/>
              </a:lnSpc>
            </a:pPr>
            <a:r>
              <a:rPr lang="en-US" sz="2400">
                <a:cs typeface="Arial" charset="0"/>
              </a:rPr>
              <a:t>"</a:t>
            </a:r>
            <a:r>
              <a:rPr lang="en-US" sz="2400"/>
              <a:t>And this the Presbyter used to say: Mark, indeed, since he was the interpreter of Peter, wrote accurately, but not in order the things either said or done by the Lord as much as he remembered.  For he neither heard the Lord nor followed him, but afterwards, as I have said Peter, who fitted his discourses to the needs but not as if making a narrative of the Lord’s sayings; consequently, Mark, writing some things just as he remembered, erred in nothing; for he was careful of one thing — not to omit anything of the things he heard or to falsify anything in them.</a:t>
            </a:r>
            <a:r>
              <a:rPr lang="en-US" sz="2400">
                <a:cs typeface="Arial" charset="0"/>
              </a:rPr>
              <a:t>"</a:t>
            </a:r>
          </a:p>
          <a:p>
            <a:pPr lvl="1">
              <a:lnSpc>
                <a:spcPct val="90000"/>
              </a:lnSpc>
            </a:pPr>
            <a:r>
              <a:rPr lang="en-US" sz="2400"/>
              <a:t>Cited in Eusebius 3.39.15</a:t>
            </a:r>
          </a:p>
        </p:txBody>
      </p:sp>
    </p:spTree>
    <p:custDataLst>
      <p:tags r:id="rId1"/>
    </p:custDataLst>
  </p:cSld>
  <p:clrMapOvr>
    <a:masterClrMapping/>
  </p:clrMapOvr>
  <p:transition advTm="5060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Effect transition="in" filter="checkerboard(across)">
                                      <p:cBhvr>
                                        <p:cTn id="7" dur="500"/>
                                        <p:tgtEl>
                                          <p:spTgt spid="10240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2403">
                                            <p:txEl>
                                              <p:pRg st="1" end="1"/>
                                            </p:txEl>
                                          </p:spTgt>
                                        </p:tgtEl>
                                        <p:attrNameLst>
                                          <p:attrName>style.visibility</p:attrName>
                                        </p:attrNameLst>
                                      </p:cBhvr>
                                      <p:to>
                                        <p:strVal val="visible"/>
                                      </p:to>
                                    </p:set>
                                    <p:animEffect transition="in" filter="checkerboard(across)">
                                      <p:cBhvr>
                                        <p:cTn id="10" dur="500"/>
                                        <p:tgtEl>
                                          <p:spTgt spid="1024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457200" y="809625"/>
            <a:ext cx="8229600" cy="608013"/>
          </a:xfrm>
        </p:spPr>
        <p:txBody>
          <a:bodyPr/>
          <a:lstStyle/>
          <a:p>
            <a:r>
              <a:rPr lang="en-US"/>
              <a:t>Papias (~130)</a:t>
            </a:r>
          </a:p>
        </p:txBody>
      </p:sp>
      <p:sp>
        <p:nvSpPr>
          <p:cNvPr id="103427" name="Rectangle 3"/>
          <p:cNvSpPr>
            <a:spLocks noGrp="1" noChangeArrowheads="1"/>
          </p:cNvSpPr>
          <p:nvPr>
            <p:ph type="body" idx="1"/>
          </p:nvPr>
        </p:nvSpPr>
        <p:spPr/>
        <p:txBody>
          <a:bodyPr/>
          <a:lstStyle/>
          <a:p>
            <a:pPr>
              <a:lnSpc>
                <a:spcPct val="90000"/>
              </a:lnSpc>
            </a:pPr>
            <a:r>
              <a:rPr lang="en-US" sz="3600"/>
              <a:t>Papias is citing information from before him.</a:t>
            </a:r>
          </a:p>
          <a:p>
            <a:pPr>
              <a:lnSpc>
                <a:spcPct val="90000"/>
              </a:lnSpc>
            </a:pPr>
            <a:r>
              <a:rPr lang="en-US" sz="3600"/>
              <a:t>The </a:t>
            </a:r>
            <a:r>
              <a:rPr lang="en-US" sz="3600">
                <a:cs typeface="Arial" charset="0"/>
              </a:rPr>
              <a:t>"</a:t>
            </a:r>
            <a:r>
              <a:rPr lang="en-US" sz="3600"/>
              <a:t>Presbyter</a:t>
            </a:r>
            <a:r>
              <a:rPr lang="en-US" sz="3600">
                <a:cs typeface="Arial" charset="0"/>
              </a:rPr>
              <a:t>"</a:t>
            </a:r>
            <a:r>
              <a:rPr lang="en-US" sz="3600"/>
              <a:t> is most likely the author of 2 &amp; 3 John — the Apostle John.</a:t>
            </a:r>
          </a:p>
          <a:p>
            <a:pPr>
              <a:lnSpc>
                <a:spcPct val="90000"/>
              </a:lnSpc>
            </a:pPr>
            <a:r>
              <a:rPr lang="en-US" sz="3600"/>
              <a:t>Mark is the </a:t>
            </a:r>
            <a:r>
              <a:rPr lang="en-US" sz="3600">
                <a:cs typeface="Arial" charset="0"/>
              </a:rPr>
              <a:t>"</a:t>
            </a:r>
            <a:r>
              <a:rPr lang="en-US" sz="3600"/>
              <a:t>interpreter of Peter.</a:t>
            </a:r>
            <a:r>
              <a:rPr lang="en-US" sz="3600">
                <a:cs typeface="Arial" charset="0"/>
              </a:rPr>
              <a:t>"</a:t>
            </a:r>
          </a:p>
          <a:p>
            <a:pPr>
              <a:lnSpc>
                <a:spcPct val="90000"/>
              </a:lnSpc>
            </a:pPr>
            <a:r>
              <a:rPr lang="en-US" sz="3600"/>
              <a:t>Is Papias following rabbinic usage here? (quotation &amp; comment?)</a:t>
            </a:r>
          </a:p>
        </p:txBody>
      </p:sp>
    </p:spTree>
    <p:custDataLst>
      <p:tags r:id="rId1"/>
    </p:custDataLst>
  </p:cSld>
  <p:clrMapOvr>
    <a:masterClrMapping/>
  </p:clrMapOvr>
  <p:transition advTm="10312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anim calcmode="lin" valueType="num">
                                      <p:cBhvr additive="base">
                                        <p:cTn id="7" dur="500" fill="hold"/>
                                        <p:tgtEl>
                                          <p:spTgt spid="1034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34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3427">
                                            <p:txEl>
                                              <p:pRg st="1" end="1"/>
                                            </p:txEl>
                                          </p:spTgt>
                                        </p:tgtEl>
                                        <p:attrNameLst>
                                          <p:attrName>style.visibility</p:attrName>
                                        </p:attrNameLst>
                                      </p:cBhvr>
                                      <p:to>
                                        <p:strVal val="visible"/>
                                      </p:to>
                                    </p:set>
                                    <p:anim calcmode="lin" valueType="num">
                                      <p:cBhvr additive="base">
                                        <p:cTn id="13" dur="500" fill="hold"/>
                                        <p:tgtEl>
                                          <p:spTgt spid="10342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34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3427">
                                            <p:txEl>
                                              <p:pRg st="2" end="2"/>
                                            </p:txEl>
                                          </p:spTgt>
                                        </p:tgtEl>
                                        <p:attrNameLst>
                                          <p:attrName>style.visibility</p:attrName>
                                        </p:attrNameLst>
                                      </p:cBhvr>
                                      <p:to>
                                        <p:strVal val="visible"/>
                                      </p:to>
                                    </p:set>
                                    <p:anim calcmode="lin" valueType="num">
                                      <p:cBhvr additive="base">
                                        <p:cTn id="19" dur="500" fill="hold"/>
                                        <p:tgtEl>
                                          <p:spTgt spid="10342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34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3427">
                                            <p:txEl>
                                              <p:pRg st="3" end="3"/>
                                            </p:txEl>
                                          </p:spTgt>
                                        </p:tgtEl>
                                        <p:attrNameLst>
                                          <p:attrName>style.visibility</p:attrName>
                                        </p:attrNameLst>
                                      </p:cBhvr>
                                      <p:to>
                                        <p:strVal val="visible"/>
                                      </p:to>
                                    </p:set>
                                    <p:anim calcmode="lin" valueType="num">
                                      <p:cBhvr additive="base">
                                        <p:cTn id="25" dur="500" fill="hold"/>
                                        <p:tgtEl>
                                          <p:spTgt spid="10342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342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2" name="Rectangle 2"/>
          <p:cNvSpPr>
            <a:spLocks noGrp="1" noChangeArrowheads="1"/>
          </p:cNvSpPr>
          <p:nvPr>
            <p:ph type="ctrTitle"/>
          </p:nvPr>
        </p:nvSpPr>
        <p:spPr>
          <a:xfrm>
            <a:off x="685800" y="2817813"/>
            <a:ext cx="7772400" cy="782637"/>
          </a:xfrm>
        </p:spPr>
        <p:txBody>
          <a:bodyPr/>
          <a:lstStyle/>
          <a:p>
            <a:pPr algn="l"/>
            <a:r>
              <a:rPr lang="en-US"/>
              <a:t>Authorship</a:t>
            </a:r>
          </a:p>
        </p:txBody>
      </p:sp>
      <p:sp>
        <p:nvSpPr>
          <p:cNvPr id="87043" name="Rectangle 3"/>
          <p:cNvSpPr>
            <a:spLocks noGrp="1" noChangeArrowheads="1"/>
          </p:cNvSpPr>
          <p:nvPr>
            <p:ph type="subTitle" idx="1"/>
          </p:nvPr>
        </p:nvSpPr>
        <p:spPr/>
        <p:txBody>
          <a:bodyPr/>
          <a:lstStyle/>
          <a:p>
            <a:endParaRPr lang="en-US"/>
          </a:p>
        </p:txBody>
      </p:sp>
      <p:pic>
        <p:nvPicPr>
          <p:cNvPr id="87044" name="Picture 4" descr="scri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457200"/>
            <a:ext cx="4953000" cy="46863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501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7044"/>
                                        </p:tgtEl>
                                        <p:attrNameLst>
                                          <p:attrName>style.visibility</p:attrName>
                                        </p:attrNameLst>
                                      </p:cBhvr>
                                      <p:to>
                                        <p:strVal val="visible"/>
                                      </p:to>
                                    </p:set>
                                    <p:animEffect transition="in" filter="checkerboard(across)">
                                      <p:cBhvr>
                                        <p:cTn id="7" dur="500"/>
                                        <p:tgtEl>
                                          <p:spTgt spid="870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87042"/>
                                        </p:tgtEl>
                                        <p:attrNameLst>
                                          <p:attrName>style.visibility</p:attrName>
                                        </p:attrNameLst>
                                      </p:cBhvr>
                                      <p:to>
                                        <p:strVal val="visible"/>
                                      </p:to>
                                    </p:set>
                                    <p:anim calcmode="lin" valueType="num">
                                      <p:cBhvr>
                                        <p:cTn id="12" dur="500" fill="hold"/>
                                        <p:tgtEl>
                                          <p:spTgt spid="87042"/>
                                        </p:tgtEl>
                                        <p:attrNameLst>
                                          <p:attrName>ppt_w</p:attrName>
                                        </p:attrNameLst>
                                      </p:cBhvr>
                                      <p:tavLst>
                                        <p:tav tm="0">
                                          <p:val>
                                            <p:fltVal val="0"/>
                                          </p:val>
                                        </p:tav>
                                        <p:tav tm="100000">
                                          <p:val>
                                            <p:strVal val="#ppt_w"/>
                                          </p:val>
                                        </p:tav>
                                      </p:tavLst>
                                    </p:anim>
                                    <p:anim calcmode="lin" valueType="num">
                                      <p:cBhvr>
                                        <p:cTn id="13" dur="500" fill="hold"/>
                                        <p:tgtEl>
                                          <p:spTgt spid="8704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457200" y="809625"/>
            <a:ext cx="8229600" cy="608013"/>
          </a:xfrm>
        </p:spPr>
        <p:txBody>
          <a:bodyPr/>
          <a:lstStyle/>
          <a:p>
            <a:r>
              <a:rPr lang="en-US"/>
              <a:t>Justin Martyr (~145)</a:t>
            </a:r>
          </a:p>
        </p:txBody>
      </p:sp>
      <p:sp>
        <p:nvSpPr>
          <p:cNvPr id="104451" name="Rectangle 3"/>
          <p:cNvSpPr>
            <a:spLocks noGrp="1" noChangeArrowheads="1"/>
          </p:cNvSpPr>
          <p:nvPr>
            <p:ph type="body" idx="1"/>
          </p:nvPr>
        </p:nvSpPr>
        <p:spPr>
          <a:xfrm>
            <a:off x="457200" y="1928813"/>
            <a:ext cx="8229600" cy="4197350"/>
          </a:xfrm>
        </p:spPr>
        <p:txBody>
          <a:bodyPr/>
          <a:lstStyle/>
          <a:p>
            <a:pPr>
              <a:lnSpc>
                <a:spcPct val="90000"/>
              </a:lnSpc>
            </a:pPr>
            <a:r>
              <a:rPr lang="en-US">
                <a:cs typeface="Arial" charset="0"/>
              </a:rPr>
              <a:t>"</a:t>
            </a:r>
            <a:r>
              <a:rPr lang="en-US"/>
              <a:t>It is written in his memoirs that He changed Peter</a:t>
            </a:r>
            <a:r>
              <a:rPr lang="en-US">
                <a:cs typeface="Arial" charset="0"/>
              </a:rPr>
              <a:t>'</a:t>
            </a:r>
            <a:r>
              <a:rPr lang="en-US"/>
              <a:t>s name, as well as the sons of Zebedee, Boanerges.</a:t>
            </a:r>
            <a:r>
              <a:rPr lang="en-US">
                <a:cs typeface="Arial" charset="0"/>
              </a:rPr>
              <a:t>"</a:t>
            </a:r>
          </a:p>
          <a:p>
            <a:pPr>
              <a:lnSpc>
                <a:spcPct val="90000"/>
              </a:lnSpc>
            </a:pPr>
            <a:r>
              <a:rPr lang="en-US"/>
              <a:t>Justin has just mentioned Peter; here alludes to Mark 3:16-17.</a:t>
            </a:r>
          </a:p>
          <a:p>
            <a:pPr>
              <a:lnSpc>
                <a:spcPct val="90000"/>
              </a:lnSpc>
            </a:pPr>
            <a:r>
              <a:rPr lang="en-US"/>
              <a:t>Justin</a:t>
            </a:r>
            <a:r>
              <a:rPr lang="en-US">
                <a:cs typeface="Arial" charset="0"/>
              </a:rPr>
              <a:t>'</a:t>
            </a:r>
            <a:r>
              <a:rPr lang="en-US"/>
              <a:t>s usage is </a:t>
            </a:r>
            <a:r>
              <a:rPr lang="en-US">
                <a:cs typeface="Arial" charset="0"/>
              </a:rPr>
              <a:t>"</a:t>
            </a:r>
            <a:r>
              <a:rPr lang="en-US"/>
              <a:t>memoirs of the Apostles,</a:t>
            </a:r>
            <a:r>
              <a:rPr lang="en-US">
                <a:cs typeface="Arial" charset="0"/>
              </a:rPr>
              <a:t>"</a:t>
            </a:r>
            <a:r>
              <a:rPr lang="en-US"/>
              <a:t> not </a:t>
            </a:r>
            <a:r>
              <a:rPr lang="en-US">
                <a:cs typeface="Arial" charset="0"/>
              </a:rPr>
              <a:t>"</a:t>
            </a:r>
            <a:r>
              <a:rPr lang="en-US"/>
              <a:t>memoirs of Jesus.</a:t>
            </a:r>
            <a:r>
              <a:rPr lang="en-US">
                <a:cs typeface="Arial" charset="0"/>
              </a:rPr>
              <a:t>"</a:t>
            </a:r>
          </a:p>
          <a:p>
            <a:pPr>
              <a:lnSpc>
                <a:spcPct val="90000"/>
              </a:lnSpc>
            </a:pPr>
            <a:r>
              <a:rPr lang="en-US"/>
              <a:t>So Mark is pictured as </a:t>
            </a:r>
            <a:r>
              <a:rPr lang="en-US">
                <a:cs typeface="Arial" charset="0"/>
              </a:rPr>
              <a:t>"</a:t>
            </a:r>
            <a:r>
              <a:rPr lang="en-US"/>
              <a:t>memoirs of Peter.</a:t>
            </a:r>
            <a:r>
              <a:rPr lang="en-US">
                <a:cs typeface="Arial" charset="0"/>
              </a:rPr>
              <a:t>"</a:t>
            </a:r>
          </a:p>
        </p:txBody>
      </p:sp>
    </p:spTree>
    <p:custDataLst>
      <p:tags r:id="rId1"/>
    </p:custDataLst>
  </p:cSld>
  <p:clrMapOvr>
    <a:masterClrMapping/>
  </p:clrMapOvr>
  <p:transition advTm="6456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4451">
                                            <p:txEl>
                                              <p:pRg st="0" end="0"/>
                                            </p:txEl>
                                          </p:spTgt>
                                        </p:tgtEl>
                                        <p:attrNameLst>
                                          <p:attrName>style.visibility</p:attrName>
                                        </p:attrNameLst>
                                      </p:cBhvr>
                                      <p:to>
                                        <p:strVal val="visible"/>
                                      </p:to>
                                    </p:set>
                                    <p:anim calcmode="lin" valueType="num">
                                      <p:cBhvr additive="base">
                                        <p:cTn id="7" dur="500" fill="hold"/>
                                        <p:tgtEl>
                                          <p:spTgt spid="1044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44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4451">
                                            <p:txEl>
                                              <p:pRg st="1" end="1"/>
                                            </p:txEl>
                                          </p:spTgt>
                                        </p:tgtEl>
                                        <p:attrNameLst>
                                          <p:attrName>style.visibility</p:attrName>
                                        </p:attrNameLst>
                                      </p:cBhvr>
                                      <p:to>
                                        <p:strVal val="visible"/>
                                      </p:to>
                                    </p:set>
                                    <p:anim calcmode="lin" valueType="num">
                                      <p:cBhvr additive="base">
                                        <p:cTn id="13" dur="500" fill="hold"/>
                                        <p:tgtEl>
                                          <p:spTgt spid="10445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44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4451">
                                            <p:txEl>
                                              <p:pRg st="2" end="2"/>
                                            </p:txEl>
                                          </p:spTgt>
                                        </p:tgtEl>
                                        <p:attrNameLst>
                                          <p:attrName>style.visibility</p:attrName>
                                        </p:attrNameLst>
                                      </p:cBhvr>
                                      <p:to>
                                        <p:strVal val="visible"/>
                                      </p:to>
                                    </p:set>
                                    <p:anim calcmode="lin" valueType="num">
                                      <p:cBhvr additive="base">
                                        <p:cTn id="19" dur="500" fill="hold"/>
                                        <p:tgtEl>
                                          <p:spTgt spid="10445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44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4451">
                                            <p:txEl>
                                              <p:pRg st="3" end="3"/>
                                            </p:txEl>
                                          </p:spTgt>
                                        </p:tgtEl>
                                        <p:attrNameLst>
                                          <p:attrName>style.visibility</p:attrName>
                                        </p:attrNameLst>
                                      </p:cBhvr>
                                      <p:to>
                                        <p:strVal val="visible"/>
                                      </p:to>
                                    </p:set>
                                    <p:anim calcmode="lin" valueType="num">
                                      <p:cBhvr additive="base">
                                        <p:cTn id="25" dur="500" fill="hold"/>
                                        <p:tgtEl>
                                          <p:spTgt spid="10445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445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809625"/>
            <a:ext cx="8229600" cy="608013"/>
          </a:xfrm>
        </p:spPr>
        <p:txBody>
          <a:bodyPr/>
          <a:lstStyle/>
          <a:p>
            <a:r>
              <a:rPr lang="en-US"/>
              <a:t>Irenaeus (~180)</a:t>
            </a:r>
          </a:p>
        </p:txBody>
      </p:sp>
      <p:sp>
        <p:nvSpPr>
          <p:cNvPr id="105475" name="Rectangle 3"/>
          <p:cNvSpPr>
            <a:spLocks noGrp="1" noChangeArrowheads="1"/>
          </p:cNvSpPr>
          <p:nvPr>
            <p:ph type="body" idx="1"/>
          </p:nvPr>
        </p:nvSpPr>
        <p:spPr/>
        <p:txBody>
          <a:bodyPr/>
          <a:lstStyle/>
          <a:p>
            <a:r>
              <a:rPr lang="en-US">
                <a:cs typeface="Arial" charset="0"/>
              </a:rPr>
              <a:t>"</a:t>
            </a:r>
            <a:r>
              <a:rPr lang="en-US"/>
              <a:t>Matthew published… while Peter &amp; Paul were preaching the Gospel in Rome… After their departure Mark, the disciple &amp; interpreter of Peter, also handed down to us in writing the things preached by Peter.</a:t>
            </a:r>
            <a:r>
              <a:rPr lang="en-US">
                <a:cs typeface="Arial" charset="0"/>
              </a:rPr>
              <a:t>"</a:t>
            </a:r>
          </a:p>
          <a:p>
            <a:pPr lvl="1"/>
            <a:r>
              <a:rPr lang="en-US" sz="3200" i="1"/>
              <a:t>Against Heresies</a:t>
            </a:r>
            <a:r>
              <a:rPr lang="en-US" sz="3200"/>
              <a:t> 3.1.2</a:t>
            </a:r>
          </a:p>
          <a:p>
            <a:r>
              <a:rPr lang="en-US">
                <a:cs typeface="Arial" charset="0"/>
              </a:rPr>
              <a:t>"</a:t>
            </a:r>
            <a:r>
              <a:rPr lang="en-US"/>
              <a:t>Departure</a:t>
            </a:r>
            <a:r>
              <a:rPr lang="en-US">
                <a:cs typeface="Arial" charset="0"/>
              </a:rPr>
              <a:t>"</a:t>
            </a:r>
            <a:r>
              <a:rPr lang="en-US"/>
              <a:t> could be taken literally (leaving Rome) or figuratively (death).</a:t>
            </a:r>
          </a:p>
        </p:txBody>
      </p:sp>
    </p:spTree>
    <p:custDataLst>
      <p:tags r:id="rId1"/>
    </p:custDataLst>
  </p:cSld>
  <p:clrMapOvr>
    <a:masterClrMapping/>
  </p:clrMapOvr>
  <p:transition advTm="7890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animEffect transition="in" filter="checkerboard(across)">
                                      <p:cBhvr>
                                        <p:cTn id="7" dur="500"/>
                                        <p:tgtEl>
                                          <p:spTgt spid="105475">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5475">
                                            <p:txEl>
                                              <p:pRg st="1" end="1"/>
                                            </p:txEl>
                                          </p:spTgt>
                                        </p:tgtEl>
                                        <p:attrNameLst>
                                          <p:attrName>style.visibility</p:attrName>
                                        </p:attrNameLst>
                                      </p:cBhvr>
                                      <p:to>
                                        <p:strVal val="visible"/>
                                      </p:to>
                                    </p:set>
                                    <p:animEffect transition="in" filter="checkerboard(across)">
                                      <p:cBhvr>
                                        <p:cTn id="10" dur="500"/>
                                        <p:tgtEl>
                                          <p:spTgt spid="105475">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05475">
                                            <p:txEl>
                                              <p:pRg st="2" end="2"/>
                                            </p:txEl>
                                          </p:spTgt>
                                        </p:tgtEl>
                                        <p:attrNameLst>
                                          <p:attrName>style.visibility</p:attrName>
                                        </p:attrNameLst>
                                      </p:cBhvr>
                                      <p:to>
                                        <p:strVal val="visible"/>
                                      </p:to>
                                    </p:set>
                                    <p:animEffect transition="in" filter="checkerboard(across)">
                                      <p:cBhvr>
                                        <p:cTn id="15" dur="500"/>
                                        <p:tgtEl>
                                          <p:spTgt spid="1054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457200" y="809625"/>
            <a:ext cx="8229600" cy="608013"/>
          </a:xfrm>
        </p:spPr>
        <p:txBody>
          <a:bodyPr/>
          <a:lstStyle/>
          <a:p>
            <a:r>
              <a:rPr lang="en-US"/>
              <a:t>Clement (~200)</a:t>
            </a:r>
          </a:p>
        </p:txBody>
      </p:sp>
      <p:sp>
        <p:nvSpPr>
          <p:cNvPr id="106499" name="Rectangle 3"/>
          <p:cNvSpPr>
            <a:spLocks noGrp="1" noChangeArrowheads="1"/>
          </p:cNvSpPr>
          <p:nvPr>
            <p:ph type="body" idx="1"/>
          </p:nvPr>
        </p:nvSpPr>
        <p:spPr/>
        <p:txBody>
          <a:bodyPr/>
          <a:lstStyle/>
          <a:p>
            <a:pPr>
              <a:lnSpc>
                <a:spcPct val="90000"/>
              </a:lnSpc>
            </a:pPr>
            <a:r>
              <a:rPr lang="en-US" sz="2800">
                <a:cs typeface="Arial" charset="0"/>
              </a:rPr>
              <a:t>"</a:t>
            </a:r>
            <a:r>
              <a:rPr lang="en-US" sz="2800"/>
              <a:t>… the Gospel acc to Mark had this occasion:  When Peter had preached the word publicly in Rome &amp; had declared the Gospel by the Spirit, those who were present — they were many — besought Mark, since he had followed him for a long time &amp; remembered the things that had been spoken, to write out the things that had been said; and when he had done this, he gave the Gospel to those who had asked him.  When Peter learned of it later, he neither obstructed nor commended it.</a:t>
            </a:r>
            <a:r>
              <a:rPr lang="en-US" sz="2800">
                <a:cs typeface="Arial" charset="0"/>
              </a:rPr>
              <a:t>"</a:t>
            </a:r>
          </a:p>
          <a:p>
            <a:pPr>
              <a:lnSpc>
                <a:spcPct val="90000"/>
              </a:lnSpc>
            </a:pPr>
            <a:r>
              <a:rPr lang="en-US" sz="2800"/>
              <a:t>Peter is apparently still alive at the time.</a:t>
            </a:r>
          </a:p>
        </p:txBody>
      </p:sp>
    </p:spTree>
    <p:custDataLst>
      <p:tags r:id="rId1"/>
    </p:custDataLst>
  </p:cSld>
  <p:clrMapOvr>
    <a:masterClrMapping/>
  </p:clrMapOvr>
  <p:transition advTm="6267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6499">
                                            <p:txEl>
                                              <p:pRg st="0" end="0"/>
                                            </p:txEl>
                                          </p:spTgt>
                                        </p:tgtEl>
                                        <p:attrNameLst>
                                          <p:attrName>style.visibility</p:attrName>
                                        </p:attrNameLst>
                                      </p:cBhvr>
                                      <p:to>
                                        <p:strVal val="visible"/>
                                      </p:to>
                                    </p:set>
                                    <p:animEffect transition="in" filter="checkerboard(across)">
                                      <p:cBhvr>
                                        <p:cTn id="7" dur="500"/>
                                        <p:tgtEl>
                                          <p:spTgt spid="106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6499">
                                            <p:txEl>
                                              <p:pRg st="1" end="1"/>
                                            </p:txEl>
                                          </p:spTgt>
                                        </p:tgtEl>
                                        <p:attrNameLst>
                                          <p:attrName>style.visibility</p:attrName>
                                        </p:attrNameLst>
                                      </p:cBhvr>
                                      <p:to>
                                        <p:strVal val="visible"/>
                                      </p:to>
                                    </p:set>
                                    <p:animEffect transition="in" filter="checkerboard(across)">
                                      <p:cBhvr>
                                        <p:cTn id="12" dur="500"/>
                                        <p:tgtEl>
                                          <p:spTgt spid="1064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809625"/>
            <a:ext cx="8229600" cy="608013"/>
          </a:xfrm>
        </p:spPr>
        <p:txBody>
          <a:bodyPr/>
          <a:lstStyle/>
          <a:p>
            <a:r>
              <a:rPr lang="en-US"/>
              <a:t>Tertullian (~200)</a:t>
            </a:r>
          </a:p>
        </p:txBody>
      </p:sp>
      <p:sp>
        <p:nvSpPr>
          <p:cNvPr id="107523" name="Rectangle 3"/>
          <p:cNvSpPr>
            <a:spLocks noGrp="1" noChangeArrowheads="1"/>
          </p:cNvSpPr>
          <p:nvPr>
            <p:ph type="body" idx="1"/>
          </p:nvPr>
        </p:nvSpPr>
        <p:spPr/>
        <p:txBody>
          <a:bodyPr/>
          <a:lstStyle/>
          <a:p>
            <a:r>
              <a:rPr lang="en-US" sz="3600">
                <a:cs typeface="Arial" charset="0"/>
              </a:rPr>
              <a:t>"</a:t>
            </a:r>
            <a:r>
              <a:rPr lang="en-US" sz="3600"/>
              <a:t>So then, of Apostles, John &amp; Matthew instill us with faith; of apostolic men, Luke &amp; Mark renew it.</a:t>
            </a:r>
            <a:r>
              <a:rPr lang="en-US" sz="3600">
                <a:cs typeface="Arial" charset="0"/>
              </a:rPr>
              <a:t>"</a:t>
            </a:r>
          </a:p>
          <a:p>
            <a:pPr lvl="1"/>
            <a:r>
              <a:rPr lang="en-US" sz="3600" i="1"/>
              <a:t>Against Marcion</a:t>
            </a:r>
            <a:r>
              <a:rPr lang="en-US" sz="3600"/>
              <a:t> 4.2</a:t>
            </a:r>
          </a:p>
          <a:p>
            <a:r>
              <a:rPr lang="en-US" sz="3600"/>
              <a:t>Is Tertullian giving an order of writing here?</a:t>
            </a:r>
          </a:p>
        </p:txBody>
      </p:sp>
    </p:spTree>
    <p:custDataLst>
      <p:tags r:id="rId1"/>
    </p:custDataLst>
  </p:cSld>
  <p:clrMapOvr>
    <a:masterClrMapping/>
  </p:clrMapOvr>
  <p:transition advTm="5110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animEffect transition="in" filter="checkerboard(across)">
                                      <p:cBhvr>
                                        <p:cTn id="7" dur="500"/>
                                        <p:tgtEl>
                                          <p:spTgt spid="10752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7523">
                                            <p:txEl>
                                              <p:pRg st="1" end="1"/>
                                            </p:txEl>
                                          </p:spTgt>
                                        </p:tgtEl>
                                        <p:attrNameLst>
                                          <p:attrName>style.visibility</p:attrName>
                                        </p:attrNameLst>
                                      </p:cBhvr>
                                      <p:to>
                                        <p:strVal val="visible"/>
                                      </p:to>
                                    </p:set>
                                    <p:animEffect transition="in" filter="checkerboard(across)">
                                      <p:cBhvr>
                                        <p:cTn id="10" dur="500"/>
                                        <p:tgtEl>
                                          <p:spTgt spid="107523">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07523">
                                            <p:txEl>
                                              <p:pRg st="2" end="2"/>
                                            </p:txEl>
                                          </p:spTgt>
                                        </p:tgtEl>
                                        <p:attrNameLst>
                                          <p:attrName>style.visibility</p:attrName>
                                        </p:attrNameLst>
                                      </p:cBhvr>
                                      <p:to>
                                        <p:strVal val="visible"/>
                                      </p:to>
                                    </p:set>
                                    <p:animEffect transition="in" filter="checkerboard(across)">
                                      <p:cBhvr>
                                        <p:cTn id="15" dur="500"/>
                                        <p:tgtEl>
                                          <p:spTgt spid="1075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457200" y="809625"/>
            <a:ext cx="8229600" cy="608013"/>
          </a:xfrm>
        </p:spPr>
        <p:txBody>
          <a:bodyPr/>
          <a:lstStyle/>
          <a:p>
            <a:r>
              <a:rPr lang="en-US"/>
              <a:t>Origen (~240)</a:t>
            </a:r>
          </a:p>
        </p:txBody>
      </p:sp>
      <p:sp>
        <p:nvSpPr>
          <p:cNvPr id="108547" name="Rectangle 3"/>
          <p:cNvSpPr>
            <a:spLocks noGrp="1" noChangeArrowheads="1"/>
          </p:cNvSpPr>
          <p:nvPr>
            <p:ph type="body" idx="1"/>
          </p:nvPr>
        </p:nvSpPr>
        <p:spPr/>
        <p:txBody>
          <a:bodyPr/>
          <a:lstStyle/>
          <a:p>
            <a:pPr>
              <a:lnSpc>
                <a:spcPct val="90000"/>
              </a:lnSpc>
            </a:pPr>
            <a:r>
              <a:rPr lang="en-US">
                <a:cs typeface="Arial" charset="0"/>
              </a:rPr>
              <a:t>"</a:t>
            </a:r>
            <a:r>
              <a:rPr lang="en-US"/>
              <a:t>… and that 2</a:t>
            </a:r>
            <a:r>
              <a:rPr lang="en-US" baseline="30000"/>
              <a:t>nd</a:t>
            </a:r>
            <a:r>
              <a:rPr lang="en-US"/>
              <a:t>ly there was written the Gospel acc to Mark, who made it as Peter instructed him, whom also he acknowledges as son in the Catholic Epistle in these words saying, </a:t>
            </a:r>
            <a:r>
              <a:rPr lang="en-US">
                <a:cs typeface="Arial" charset="0"/>
              </a:rPr>
              <a:t>'</a:t>
            </a:r>
            <a:r>
              <a:rPr lang="en-US"/>
              <a:t>The church in Babylon, elect together with you, &amp; Mark my son, salute you.</a:t>
            </a:r>
            <a:r>
              <a:rPr lang="en-US">
                <a:cs typeface="Arial" charset="0"/>
              </a:rPr>
              <a:t>' "</a:t>
            </a:r>
          </a:p>
          <a:p>
            <a:pPr lvl="1">
              <a:lnSpc>
                <a:spcPct val="90000"/>
              </a:lnSpc>
            </a:pPr>
            <a:r>
              <a:rPr lang="en-US" i="1"/>
              <a:t>Comm on Matthew</a:t>
            </a:r>
          </a:p>
        </p:txBody>
      </p:sp>
    </p:spTree>
    <p:custDataLst>
      <p:tags r:id="rId1"/>
    </p:custDataLst>
  </p:cSld>
  <p:clrMapOvr>
    <a:masterClrMapping/>
  </p:clrMapOvr>
  <p:transition advTm="2915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Effect transition="in" filter="checkerboard(across)">
                                      <p:cBhvr>
                                        <p:cTn id="7" dur="500"/>
                                        <p:tgtEl>
                                          <p:spTgt spid="108547">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8547">
                                            <p:txEl>
                                              <p:pRg st="1" end="1"/>
                                            </p:txEl>
                                          </p:spTgt>
                                        </p:tgtEl>
                                        <p:attrNameLst>
                                          <p:attrName>style.visibility</p:attrName>
                                        </p:attrNameLst>
                                      </p:cBhvr>
                                      <p:to>
                                        <p:strVal val="visible"/>
                                      </p:to>
                                    </p:set>
                                    <p:animEffect transition="in" filter="checkerboard(across)">
                                      <p:cBhvr>
                                        <p:cTn id="10" dur="500"/>
                                        <p:tgtEl>
                                          <p:spTgt spid="1085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457200" y="809625"/>
            <a:ext cx="8229600" cy="608013"/>
          </a:xfrm>
        </p:spPr>
        <p:txBody>
          <a:bodyPr/>
          <a:lstStyle/>
          <a:p>
            <a:r>
              <a:rPr lang="en-US"/>
              <a:t>Summary on Authorship</a:t>
            </a:r>
          </a:p>
        </p:txBody>
      </p:sp>
      <p:sp>
        <p:nvSpPr>
          <p:cNvPr id="109571" name="Rectangle 3"/>
          <p:cNvSpPr>
            <a:spLocks noGrp="1" noChangeArrowheads="1"/>
          </p:cNvSpPr>
          <p:nvPr>
            <p:ph type="body" idx="1"/>
          </p:nvPr>
        </p:nvSpPr>
        <p:spPr/>
        <p:txBody>
          <a:bodyPr/>
          <a:lstStyle/>
          <a:p>
            <a:pPr>
              <a:lnSpc>
                <a:spcPct val="90000"/>
              </a:lnSpc>
            </a:pPr>
            <a:r>
              <a:rPr lang="en-US" sz="2800"/>
              <a:t>That Mark wrote the Gospel ascribed to him is the unanimous opinion of tradition &amp; of the titles on extant manuscripts.</a:t>
            </a:r>
          </a:p>
          <a:p>
            <a:pPr>
              <a:lnSpc>
                <a:spcPct val="90000"/>
              </a:lnSpc>
            </a:pPr>
            <a:r>
              <a:rPr lang="en-US" sz="2800"/>
              <a:t>So is the belief that he gives us Peter</a:t>
            </a:r>
            <a:r>
              <a:rPr lang="en-US" sz="2800">
                <a:cs typeface="Arial" charset="0"/>
              </a:rPr>
              <a:t>'</a:t>
            </a:r>
            <a:r>
              <a:rPr lang="en-US" sz="2800"/>
              <a:t>s preaching.</a:t>
            </a:r>
          </a:p>
          <a:p>
            <a:pPr>
              <a:lnSpc>
                <a:spcPct val="90000"/>
              </a:lnSpc>
            </a:pPr>
            <a:r>
              <a:rPr lang="en-US" sz="2800"/>
              <a:t>These traditions are consistent with the nature of the Gospel itself in a stronger &amp; more obvious way than for Matthew.</a:t>
            </a:r>
          </a:p>
          <a:p>
            <a:pPr>
              <a:lnSpc>
                <a:spcPct val="90000"/>
              </a:lnSpc>
            </a:pPr>
            <a:r>
              <a:rPr lang="en-US" sz="2800"/>
              <a:t>Some see a contradiction in the tradition re/ the date of Mark &amp; Luke.</a:t>
            </a:r>
          </a:p>
        </p:txBody>
      </p:sp>
    </p:spTree>
    <p:custDataLst>
      <p:tags r:id="rId1"/>
    </p:custDataLst>
  </p:cSld>
  <p:clrMapOvr>
    <a:masterClrMapping/>
  </p:clrMapOvr>
  <p:transition advTm="6420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anim calcmode="lin" valueType="num">
                                      <p:cBhvr additive="base">
                                        <p:cTn id="7" dur="500" fill="hold"/>
                                        <p:tgtEl>
                                          <p:spTgt spid="1095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95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9571">
                                            <p:txEl>
                                              <p:pRg st="1" end="1"/>
                                            </p:txEl>
                                          </p:spTgt>
                                        </p:tgtEl>
                                        <p:attrNameLst>
                                          <p:attrName>style.visibility</p:attrName>
                                        </p:attrNameLst>
                                      </p:cBhvr>
                                      <p:to>
                                        <p:strVal val="visible"/>
                                      </p:to>
                                    </p:set>
                                    <p:anim calcmode="lin" valueType="num">
                                      <p:cBhvr additive="base">
                                        <p:cTn id="13" dur="500" fill="hold"/>
                                        <p:tgtEl>
                                          <p:spTgt spid="10957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95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9571">
                                            <p:txEl>
                                              <p:pRg st="2" end="2"/>
                                            </p:txEl>
                                          </p:spTgt>
                                        </p:tgtEl>
                                        <p:attrNameLst>
                                          <p:attrName>style.visibility</p:attrName>
                                        </p:attrNameLst>
                                      </p:cBhvr>
                                      <p:to>
                                        <p:strVal val="visible"/>
                                      </p:to>
                                    </p:set>
                                    <p:anim calcmode="lin" valueType="num">
                                      <p:cBhvr additive="base">
                                        <p:cTn id="19" dur="500" fill="hold"/>
                                        <p:tgtEl>
                                          <p:spTgt spid="10957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95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9571">
                                            <p:txEl>
                                              <p:pRg st="3" end="3"/>
                                            </p:txEl>
                                          </p:spTgt>
                                        </p:tgtEl>
                                        <p:attrNameLst>
                                          <p:attrName>style.visibility</p:attrName>
                                        </p:attrNameLst>
                                      </p:cBhvr>
                                      <p:to>
                                        <p:strVal val="visible"/>
                                      </p:to>
                                    </p:set>
                                    <p:anim calcmode="lin" valueType="num">
                                      <p:cBhvr additive="base">
                                        <p:cTn id="25" dur="500" fill="hold"/>
                                        <p:tgtEl>
                                          <p:spTgt spid="10957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957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ctrTitle"/>
          </p:nvPr>
        </p:nvSpPr>
        <p:spPr>
          <a:xfrm>
            <a:off x="685800" y="2817813"/>
            <a:ext cx="7772400" cy="782637"/>
          </a:xfrm>
        </p:spPr>
        <p:txBody>
          <a:bodyPr/>
          <a:lstStyle/>
          <a:p>
            <a:r>
              <a:rPr lang="en-US"/>
              <a:t>Authorship of Luke</a:t>
            </a:r>
          </a:p>
        </p:txBody>
      </p:sp>
      <p:sp>
        <p:nvSpPr>
          <p:cNvPr id="110595" name="Rectangle 3"/>
          <p:cNvSpPr>
            <a:spLocks noGrp="1" noChangeArrowheads="1"/>
          </p:cNvSpPr>
          <p:nvPr>
            <p:ph type="subTitle" idx="1"/>
          </p:nvPr>
        </p:nvSpPr>
        <p:spPr/>
        <p:txBody>
          <a:bodyPr/>
          <a:lstStyle/>
          <a:p>
            <a:r>
              <a:rPr lang="en-US"/>
              <a:t>Internal Evidence</a:t>
            </a:r>
          </a:p>
          <a:p>
            <a:r>
              <a:rPr lang="en-US"/>
              <a:t>External Evidence</a:t>
            </a:r>
          </a:p>
        </p:txBody>
      </p:sp>
      <p:pic>
        <p:nvPicPr>
          <p:cNvPr id="110596" name="Picture 4" descr="StL2u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1663" y="457200"/>
            <a:ext cx="1846262" cy="2362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964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0594"/>
                                        </p:tgtEl>
                                        <p:attrNameLst>
                                          <p:attrName>style.visibility</p:attrName>
                                        </p:attrNameLst>
                                      </p:cBhvr>
                                      <p:to>
                                        <p:strVal val="visible"/>
                                      </p:to>
                                    </p:set>
                                    <p:anim calcmode="lin" valueType="num">
                                      <p:cBhvr>
                                        <p:cTn id="7" dur="500" fill="hold"/>
                                        <p:tgtEl>
                                          <p:spTgt spid="110594"/>
                                        </p:tgtEl>
                                        <p:attrNameLst>
                                          <p:attrName>ppt_w</p:attrName>
                                        </p:attrNameLst>
                                      </p:cBhvr>
                                      <p:tavLst>
                                        <p:tav tm="0">
                                          <p:val>
                                            <p:fltVal val="0"/>
                                          </p:val>
                                        </p:tav>
                                        <p:tav tm="100000">
                                          <p:val>
                                            <p:strVal val="#ppt_w"/>
                                          </p:val>
                                        </p:tav>
                                      </p:tavLst>
                                    </p:anim>
                                    <p:anim calcmode="lin" valueType="num">
                                      <p:cBhvr>
                                        <p:cTn id="8" dur="500" fill="hold"/>
                                        <p:tgtEl>
                                          <p:spTgt spid="11059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110596"/>
                                        </p:tgtEl>
                                        <p:attrNameLst>
                                          <p:attrName>style.visibility</p:attrName>
                                        </p:attrNameLst>
                                      </p:cBhvr>
                                      <p:to>
                                        <p:strVal val="visible"/>
                                      </p:to>
                                    </p:set>
                                    <p:animEffect transition="in" filter="checkerboard(across)">
                                      <p:cBhvr>
                                        <p:cTn id="13" dur="500"/>
                                        <p:tgtEl>
                                          <p:spTgt spid="11059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10595">
                                            <p:txEl>
                                              <p:pRg st="0" end="0"/>
                                            </p:txEl>
                                          </p:spTgt>
                                        </p:tgtEl>
                                        <p:attrNameLst>
                                          <p:attrName>style.visibility</p:attrName>
                                        </p:attrNameLst>
                                      </p:cBhvr>
                                      <p:to>
                                        <p:strVal val="visible"/>
                                      </p:to>
                                    </p:set>
                                    <p:anim calcmode="lin" valueType="num">
                                      <p:cBhvr additive="base">
                                        <p:cTn id="18" dur="500" fill="hold"/>
                                        <p:tgtEl>
                                          <p:spTgt spid="110595">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105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10595">
                                            <p:txEl>
                                              <p:pRg st="1" end="1"/>
                                            </p:txEl>
                                          </p:spTgt>
                                        </p:tgtEl>
                                        <p:attrNameLst>
                                          <p:attrName>style.visibility</p:attrName>
                                        </p:attrNameLst>
                                      </p:cBhvr>
                                      <p:to>
                                        <p:strVal val="visible"/>
                                      </p:to>
                                    </p:set>
                                    <p:anim calcmode="lin" valueType="num">
                                      <p:cBhvr additive="base">
                                        <p:cTn id="24" dur="500" fill="hold"/>
                                        <p:tgtEl>
                                          <p:spTgt spid="110595">
                                            <p:txEl>
                                              <p:pRg st="1" end="1"/>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1059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4" grpId="0" autoUpdateAnimBg="0"/>
      <p:bldP spid="110595"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57200" y="809625"/>
            <a:ext cx="8229600" cy="608013"/>
          </a:xfrm>
        </p:spPr>
        <p:txBody>
          <a:bodyPr/>
          <a:lstStyle/>
          <a:p>
            <a:r>
              <a:rPr lang="en-US"/>
              <a:t>Internal Evidence</a:t>
            </a:r>
          </a:p>
        </p:txBody>
      </p:sp>
      <p:sp>
        <p:nvSpPr>
          <p:cNvPr id="111619" name="Rectangle 3"/>
          <p:cNvSpPr>
            <a:spLocks noGrp="1" noChangeArrowheads="1"/>
          </p:cNvSpPr>
          <p:nvPr>
            <p:ph type="body" idx="1"/>
          </p:nvPr>
        </p:nvSpPr>
        <p:spPr/>
        <p:txBody>
          <a:bodyPr/>
          <a:lstStyle/>
          <a:p>
            <a:r>
              <a:rPr lang="en-US" sz="3600"/>
              <a:t>Except for the title, the Gospel text is anonymous, </a:t>
            </a:r>
            <a:r>
              <a:rPr lang="en-US" sz="3600">
                <a:latin typeface="Greek Parse" pitchFamily="34" charset="0"/>
              </a:rPr>
              <a:t>Euaggelion kata Lukan.</a:t>
            </a:r>
            <a:endParaRPr lang="en-US" sz="3600"/>
          </a:p>
          <a:p>
            <a:r>
              <a:rPr lang="en-US" sz="3600"/>
              <a:t>However, the prologue of Acts links Acts to this Gospel.  So does the style of each.</a:t>
            </a:r>
          </a:p>
          <a:p>
            <a:r>
              <a:rPr lang="en-US" sz="3600"/>
              <a:t>Internal evidence in Acts suggests that its author was a companion of Paul.</a:t>
            </a:r>
          </a:p>
        </p:txBody>
      </p:sp>
    </p:spTree>
    <p:custDataLst>
      <p:tags r:id="rId1"/>
    </p:custDataLst>
  </p:cSld>
  <p:clrMapOvr>
    <a:masterClrMapping/>
  </p:clrMapOvr>
  <p:transition advTm="6296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 calcmode="lin" valueType="num">
                                      <p:cBhvr additive="base">
                                        <p:cTn id="7" dur="500" fill="hold"/>
                                        <p:tgtEl>
                                          <p:spTgt spid="1116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16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1619">
                                            <p:txEl>
                                              <p:pRg st="1" end="1"/>
                                            </p:txEl>
                                          </p:spTgt>
                                        </p:tgtEl>
                                        <p:attrNameLst>
                                          <p:attrName>style.visibility</p:attrName>
                                        </p:attrNameLst>
                                      </p:cBhvr>
                                      <p:to>
                                        <p:strVal val="visible"/>
                                      </p:to>
                                    </p:set>
                                    <p:anim calcmode="lin" valueType="num">
                                      <p:cBhvr additive="base">
                                        <p:cTn id="13" dur="500" fill="hold"/>
                                        <p:tgtEl>
                                          <p:spTgt spid="1116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16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1619">
                                            <p:txEl>
                                              <p:pRg st="2" end="2"/>
                                            </p:txEl>
                                          </p:spTgt>
                                        </p:tgtEl>
                                        <p:attrNameLst>
                                          <p:attrName>style.visibility</p:attrName>
                                        </p:attrNameLst>
                                      </p:cBhvr>
                                      <p:to>
                                        <p:strVal val="visible"/>
                                      </p:to>
                                    </p:set>
                                    <p:anim calcmode="lin" valueType="num">
                                      <p:cBhvr additive="base">
                                        <p:cTn id="19" dur="500" fill="hold"/>
                                        <p:tgtEl>
                                          <p:spTgt spid="11161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161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457200" y="809625"/>
            <a:ext cx="8229600" cy="608013"/>
          </a:xfrm>
        </p:spPr>
        <p:txBody>
          <a:bodyPr/>
          <a:lstStyle/>
          <a:p>
            <a:r>
              <a:rPr lang="en-US"/>
              <a:t>External Evidence</a:t>
            </a:r>
          </a:p>
        </p:txBody>
      </p:sp>
      <p:sp>
        <p:nvSpPr>
          <p:cNvPr id="112643" name="Rectangle 3"/>
          <p:cNvSpPr>
            <a:spLocks noGrp="1" noChangeArrowheads="1"/>
          </p:cNvSpPr>
          <p:nvPr>
            <p:ph type="body" idx="1"/>
          </p:nvPr>
        </p:nvSpPr>
        <p:spPr/>
        <p:txBody>
          <a:bodyPr/>
          <a:lstStyle/>
          <a:p>
            <a:r>
              <a:rPr lang="en-US"/>
              <a:t>We have fewer early references to Luke than Matthew and Mark.  If Papias said anything about Luke, it has not been preserved.</a:t>
            </a:r>
          </a:p>
          <a:p>
            <a:pPr lvl="1"/>
            <a:r>
              <a:rPr lang="en-US" sz="3200"/>
              <a:t>Muratorian Canon (~180)</a:t>
            </a:r>
          </a:p>
          <a:p>
            <a:pPr lvl="1"/>
            <a:r>
              <a:rPr lang="en-US" sz="3200"/>
              <a:t>Irenaeus (~180)</a:t>
            </a:r>
          </a:p>
          <a:p>
            <a:pPr lvl="1"/>
            <a:r>
              <a:rPr lang="en-US" sz="3200"/>
              <a:t>Clement (~200)</a:t>
            </a:r>
          </a:p>
          <a:p>
            <a:pPr lvl="1"/>
            <a:r>
              <a:rPr lang="en-US" sz="3200"/>
              <a:t>Tertullian (~200)</a:t>
            </a:r>
          </a:p>
          <a:p>
            <a:pPr lvl="1"/>
            <a:r>
              <a:rPr lang="en-US" sz="3200"/>
              <a:t>Origen (~240)</a:t>
            </a:r>
          </a:p>
        </p:txBody>
      </p:sp>
    </p:spTree>
    <p:custDataLst>
      <p:tags r:id="rId1"/>
    </p:custDataLst>
  </p:cSld>
  <p:clrMapOvr>
    <a:masterClrMapping/>
  </p:clrMapOvr>
  <p:transition advTm="263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 calcmode="lin" valueType="num">
                                      <p:cBhvr additive="base">
                                        <p:cTn id="7" dur="500" fill="hold"/>
                                        <p:tgtEl>
                                          <p:spTgt spid="1126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26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2643">
                                            <p:txEl>
                                              <p:pRg st="1" end="1"/>
                                            </p:txEl>
                                          </p:spTgt>
                                        </p:tgtEl>
                                        <p:attrNameLst>
                                          <p:attrName>style.visibility</p:attrName>
                                        </p:attrNameLst>
                                      </p:cBhvr>
                                      <p:to>
                                        <p:strVal val="visible"/>
                                      </p:to>
                                    </p:set>
                                    <p:anim calcmode="lin" valueType="num">
                                      <p:cBhvr additive="base">
                                        <p:cTn id="13" dur="500" fill="hold"/>
                                        <p:tgtEl>
                                          <p:spTgt spid="1126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26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2643">
                                            <p:txEl>
                                              <p:pRg st="2" end="2"/>
                                            </p:txEl>
                                          </p:spTgt>
                                        </p:tgtEl>
                                        <p:attrNameLst>
                                          <p:attrName>style.visibility</p:attrName>
                                        </p:attrNameLst>
                                      </p:cBhvr>
                                      <p:to>
                                        <p:strVal val="visible"/>
                                      </p:to>
                                    </p:set>
                                    <p:anim calcmode="lin" valueType="num">
                                      <p:cBhvr additive="base">
                                        <p:cTn id="19" dur="500" fill="hold"/>
                                        <p:tgtEl>
                                          <p:spTgt spid="1126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26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2643">
                                            <p:txEl>
                                              <p:pRg st="3" end="3"/>
                                            </p:txEl>
                                          </p:spTgt>
                                        </p:tgtEl>
                                        <p:attrNameLst>
                                          <p:attrName>style.visibility</p:attrName>
                                        </p:attrNameLst>
                                      </p:cBhvr>
                                      <p:to>
                                        <p:strVal val="visible"/>
                                      </p:to>
                                    </p:set>
                                    <p:anim calcmode="lin" valueType="num">
                                      <p:cBhvr additive="base">
                                        <p:cTn id="25" dur="500" fill="hold"/>
                                        <p:tgtEl>
                                          <p:spTgt spid="11264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264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2643">
                                            <p:txEl>
                                              <p:pRg st="4" end="4"/>
                                            </p:txEl>
                                          </p:spTgt>
                                        </p:tgtEl>
                                        <p:attrNameLst>
                                          <p:attrName>style.visibility</p:attrName>
                                        </p:attrNameLst>
                                      </p:cBhvr>
                                      <p:to>
                                        <p:strVal val="visible"/>
                                      </p:to>
                                    </p:set>
                                    <p:anim calcmode="lin" valueType="num">
                                      <p:cBhvr additive="base">
                                        <p:cTn id="31" dur="500" fill="hold"/>
                                        <p:tgtEl>
                                          <p:spTgt spid="11264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264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2643">
                                            <p:txEl>
                                              <p:pRg st="5" end="5"/>
                                            </p:txEl>
                                          </p:spTgt>
                                        </p:tgtEl>
                                        <p:attrNameLst>
                                          <p:attrName>style.visibility</p:attrName>
                                        </p:attrNameLst>
                                      </p:cBhvr>
                                      <p:to>
                                        <p:strVal val="visible"/>
                                      </p:to>
                                    </p:set>
                                    <p:anim calcmode="lin" valueType="num">
                                      <p:cBhvr additive="base">
                                        <p:cTn id="37" dur="500" fill="hold"/>
                                        <p:tgtEl>
                                          <p:spTgt spid="11264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1264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build="p" bldLvl="2"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57200" y="809625"/>
            <a:ext cx="8229600" cy="608013"/>
          </a:xfrm>
        </p:spPr>
        <p:txBody>
          <a:bodyPr/>
          <a:lstStyle/>
          <a:p>
            <a:r>
              <a:rPr lang="en-US"/>
              <a:t>Muratorian Canon (~180)</a:t>
            </a:r>
          </a:p>
        </p:txBody>
      </p:sp>
      <p:sp>
        <p:nvSpPr>
          <p:cNvPr id="113667" name="Rectangle 3"/>
          <p:cNvSpPr>
            <a:spLocks noGrp="1" noChangeArrowheads="1"/>
          </p:cNvSpPr>
          <p:nvPr>
            <p:ph type="body" idx="1"/>
          </p:nvPr>
        </p:nvSpPr>
        <p:spPr>
          <a:xfrm>
            <a:off x="457200" y="1905000"/>
            <a:ext cx="8229600" cy="4221163"/>
          </a:xfrm>
        </p:spPr>
        <p:txBody>
          <a:bodyPr/>
          <a:lstStyle/>
          <a:p>
            <a:pPr>
              <a:lnSpc>
                <a:spcPct val="90000"/>
              </a:lnSpc>
            </a:pPr>
            <a:r>
              <a:rPr lang="en-US" sz="2800"/>
              <a:t>Early list of books in NT; fragmentary at beginning &amp; end.</a:t>
            </a:r>
          </a:p>
          <a:p>
            <a:pPr>
              <a:lnSpc>
                <a:spcPct val="90000"/>
              </a:lnSpc>
            </a:pPr>
            <a:r>
              <a:rPr lang="en-US" sz="2800">
                <a:cs typeface="Arial" charset="0"/>
              </a:rPr>
              <a:t>"</a:t>
            </a:r>
            <a:r>
              <a:rPr lang="en-US" sz="2800"/>
              <a:t>…but he was present among them, and so he put.  The third book of the Gospel is that acc to Luke.  Luke, the physician, after the ascension of Christ, when Paul had taken him with him as a companion of his traveling, [made] an investigation, wrote in his own name — but neither did he see the Lord in the flesh — and thus, as he was able to investigate, so also he begins to tell the story from the nativity of John.</a:t>
            </a:r>
            <a:r>
              <a:rPr lang="en-US" sz="2800">
                <a:cs typeface="Arial" charset="0"/>
              </a:rPr>
              <a:t>"</a:t>
            </a:r>
          </a:p>
        </p:txBody>
      </p:sp>
    </p:spTree>
    <p:custDataLst>
      <p:tags r:id="rId1"/>
    </p:custDataLst>
  </p:cSld>
  <p:clrMapOvr>
    <a:masterClrMapping/>
  </p:clrMapOvr>
  <p:transition advTm="8017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3667">
                                            <p:txEl>
                                              <p:pRg st="0" end="0"/>
                                            </p:txEl>
                                          </p:spTgt>
                                        </p:tgtEl>
                                        <p:attrNameLst>
                                          <p:attrName>style.visibility</p:attrName>
                                        </p:attrNameLst>
                                      </p:cBhvr>
                                      <p:to>
                                        <p:strVal val="visible"/>
                                      </p:to>
                                    </p:set>
                                    <p:animEffect transition="in" filter="checkerboard(across)">
                                      <p:cBhvr>
                                        <p:cTn id="7" dur="500"/>
                                        <p:tgtEl>
                                          <p:spTgt spid="1136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3667">
                                            <p:txEl>
                                              <p:pRg st="1" end="1"/>
                                            </p:txEl>
                                          </p:spTgt>
                                        </p:tgtEl>
                                        <p:attrNameLst>
                                          <p:attrName>style.visibility</p:attrName>
                                        </p:attrNameLst>
                                      </p:cBhvr>
                                      <p:to>
                                        <p:strVal val="visible"/>
                                      </p:to>
                                    </p:set>
                                    <p:animEffect transition="in" filter="checkerboard(across)">
                                      <p:cBhvr>
                                        <p:cTn id="12" dur="500"/>
                                        <p:tgtEl>
                                          <p:spTgt spid="1136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6" name="Rectangle 2"/>
          <p:cNvSpPr>
            <a:spLocks noGrp="1" noChangeArrowheads="1"/>
          </p:cNvSpPr>
          <p:nvPr>
            <p:ph type="ctrTitle"/>
          </p:nvPr>
        </p:nvSpPr>
        <p:spPr>
          <a:xfrm>
            <a:off x="685800" y="2817813"/>
            <a:ext cx="7772400" cy="782637"/>
          </a:xfrm>
        </p:spPr>
        <p:txBody>
          <a:bodyPr/>
          <a:lstStyle/>
          <a:p>
            <a:r>
              <a:rPr lang="en-US"/>
              <a:t>Authorship of Matthew</a:t>
            </a:r>
          </a:p>
        </p:txBody>
      </p:sp>
      <p:sp>
        <p:nvSpPr>
          <p:cNvPr id="88067" name="Rectangle 3"/>
          <p:cNvSpPr>
            <a:spLocks noGrp="1" noChangeArrowheads="1"/>
          </p:cNvSpPr>
          <p:nvPr>
            <p:ph type="subTitle" idx="1"/>
          </p:nvPr>
        </p:nvSpPr>
        <p:spPr/>
        <p:txBody>
          <a:bodyPr/>
          <a:lstStyle/>
          <a:p>
            <a:r>
              <a:rPr lang="en-US"/>
              <a:t>Internal Evidence</a:t>
            </a:r>
          </a:p>
          <a:p>
            <a:r>
              <a:rPr lang="en-US"/>
              <a:t>External Evidence</a:t>
            </a:r>
          </a:p>
        </p:txBody>
      </p:sp>
      <p:pic>
        <p:nvPicPr>
          <p:cNvPr id="88068" name="Picture 4" descr="StMatth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0" y="381000"/>
            <a:ext cx="1939925" cy="2514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925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8066"/>
                                        </p:tgtEl>
                                        <p:attrNameLst>
                                          <p:attrName>style.visibility</p:attrName>
                                        </p:attrNameLst>
                                      </p:cBhvr>
                                      <p:to>
                                        <p:strVal val="visible"/>
                                      </p:to>
                                    </p:set>
                                    <p:anim calcmode="lin" valueType="num">
                                      <p:cBhvr>
                                        <p:cTn id="7" dur="500" fill="hold"/>
                                        <p:tgtEl>
                                          <p:spTgt spid="88066"/>
                                        </p:tgtEl>
                                        <p:attrNameLst>
                                          <p:attrName>ppt_w</p:attrName>
                                        </p:attrNameLst>
                                      </p:cBhvr>
                                      <p:tavLst>
                                        <p:tav tm="0">
                                          <p:val>
                                            <p:fltVal val="0"/>
                                          </p:val>
                                        </p:tav>
                                        <p:tav tm="100000">
                                          <p:val>
                                            <p:strVal val="#ppt_w"/>
                                          </p:val>
                                        </p:tav>
                                      </p:tavLst>
                                    </p:anim>
                                    <p:anim calcmode="lin" valueType="num">
                                      <p:cBhvr>
                                        <p:cTn id="8" dur="500" fill="hold"/>
                                        <p:tgtEl>
                                          <p:spTgt spid="8806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88068"/>
                                        </p:tgtEl>
                                        <p:attrNameLst>
                                          <p:attrName>style.visibility</p:attrName>
                                        </p:attrNameLst>
                                      </p:cBhvr>
                                      <p:to>
                                        <p:strVal val="visible"/>
                                      </p:to>
                                    </p:set>
                                    <p:animEffect transition="in" filter="checkerboard(across)">
                                      <p:cBhvr>
                                        <p:cTn id="13" dur="500"/>
                                        <p:tgtEl>
                                          <p:spTgt spid="8806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88067">
                                            <p:txEl>
                                              <p:pRg st="0" end="0"/>
                                            </p:txEl>
                                          </p:spTgt>
                                        </p:tgtEl>
                                        <p:attrNameLst>
                                          <p:attrName>style.visibility</p:attrName>
                                        </p:attrNameLst>
                                      </p:cBhvr>
                                      <p:to>
                                        <p:strVal val="visible"/>
                                      </p:to>
                                    </p:set>
                                    <p:anim calcmode="lin" valueType="num">
                                      <p:cBhvr additive="base">
                                        <p:cTn id="18" dur="500" fill="hold"/>
                                        <p:tgtEl>
                                          <p:spTgt spid="88067">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880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88067">
                                            <p:txEl>
                                              <p:pRg st="1" end="1"/>
                                            </p:txEl>
                                          </p:spTgt>
                                        </p:tgtEl>
                                        <p:attrNameLst>
                                          <p:attrName>style.visibility</p:attrName>
                                        </p:attrNameLst>
                                      </p:cBhvr>
                                      <p:to>
                                        <p:strVal val="visible"/>
                                      </p:to>
                                    </p:set>
                                    <p:anim calcmode="lin" valueType="num">
                                      <p:cBhvr additive="base">
                                        <p:cTn id="24" dur="500" fill="hold"/>
                                        <p:tgtEl>
                                          <p:spTgt spid="88067">
                                            <p:txEl>
                                              <p:pRg st="1" end="1"/>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8806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autoUpdateAnimBg="0"/>
      <p:bldP spid="88067"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457200" y="809625"/>
            <a:ext cx="8229600" cy="608013"/>
          </a:xfrm>
        </p:spPr>
        <p:txBody>
          <a:bodyPr/>
          <a:lstStyle/>
          <a:p>
            <a:r>
              <a:rPr lang="en-US"/>
              <a:t>Irenaeus (~180)</a:t>
            </a:r>
          </a:p>
        </p:txBody>
      </p:sp>
      <p:sp>
        <p:nvSpPr>
          <p:cNvPr id="114691" name="Rectangle 3"/>
          <p:cNvSpPr>
            <a:spLocks noGrp="1" noChangeArrowheads="1"/>
          </p:cNvSpPr>
          <p:nvPr>
            <p:ph type="body" idx="1"/>
          </p:nvPr>
        </p:nvSpPr>
        <p:spPr/>
        <p:txBody>
          <a:bodyPr/>
          <a:lstStyle/>
          <a:p>
            <a:pPr>
              <a:lnSpc>
                <a:spcPct val="90000"/>
              </a:lnSpc>
            </a:pPr>
            <a:r>
              <a:rPr lang="en-US" sz="3600">
                <a:cs typeface="Arial" charset="0"/>
              </a:rPr>
              <a:t>"</a:t>
            </a:r>
            <a:r>
              <a:rPr lang="en-US" sz="3600"/>
              <a:t>Now Matthew published … After their departure, Mark …  Luke also, the follower of Paul, put down in a book the Gospel preached by that one.  Afterwards John…</a:t>
            </a:r>
            <a:r>
              <a:rPr lang="en-US" sz="3600">
                <a:cs typeface="Arial" charset="0"/>
              </a:rPr>
              <a:t>"</a:t>
            </a:r>
          </a:p>
          <a:p>
            <a:pPr lvl="1">
              <a:lnSpc>
                <a:spcPct val="90000"/>
              </a:lnSpc>
            </a:pPr>
            <a:r>
              <a:rPr lang="en-US" sz="3600" i="1"/>
              <a:t>Against Heresies</a:t>
            </a:r>
            <a:r>
              <a:rPr lang="en-US" sz="3600"/>
              <a:t> 3.1.1-2</a:t>
            </a:r>
          </a:p>
          <a:p>
            <a:pPr>
              <a:lnSpc>
                <a:spcPct val="90000"/>
              </a:lnSpc>
            </a:pPr>
            <a:r>
              <a:rPr lang="en-US" sz="3600"/>
              <a:t>Seems to be giving chronological order, but doesn</a:t>
            </a:r>
            <a:r>
              <a:rPr lang="en-US" sz="3600">
                <a:cs typeface="Arial" charset="0"/>
              </a:rPr>
              <a:t>'</a:t>
            </a:r>
            <a:r>
              <a:rPr lang="en-US" sz="3600"/>
              <a:t>t quite say Luke is written third.</a:t>
            </a:r>
          </a:p>
        </p:txBody>
      </p:sp>
    </p:spTree>
    <p:custDataLst>
      <p:tags r:id="rId1"/>
    </p:custDataLst>
  </p:cSld>
  <p:clrMapOvr>
    <a:masterClrMapping/>
  </p:clrMapOvr>
  <p:transition advTm="5731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4691">
                                            <p:txEl>
                                              <p:pRg st="0" end="0"/>
                                            </p:txEl>
                                          </p:spTgt>
                                        </p:tgtEl>
                                        <p:attrNameLst>
                                          <p:attrName>style.visibility</p:attrName>
                                        </p:attrNameLst>
                                      </p:cBhvr>
                                      <p:to>
                                        <p:strVal val="visible"/>
                                      </p:to>
                                    </p:set>
                                    <p:animEffect transition="in" filter="checkerboard(across)">
                                      <p:cBhvr>
                                        <p:cTn id="7" dur="500"/>
                                        <p:tgtEl>
                                          <p:spTgt spid="114691">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14691">
                                            <p:txEl>
                                              <p:pRg st="1" end="1"/>
                                            </p:txEl>
                                          </p:spTgt>
                                        </p:tgtEl>
                                        <p:attrNameLst>
                                          <p:attrName>style.visibility</p:attrName>
                                        </p:attrNameLst>
                                      </p:cBhvr>
                                      <p:to>
                                        <p:strVal val="visible"/>
                                      </p:to>
                                    </p:set>
                                    <p:animEffect transition="in" filter="checkerboard(across)">
                                      <p:cBhvr>
                                        <p:cTn id="10" dur="500"/>
                                        <p:tgtEl>
                                          <p:spTgt spid="114691">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14691">
                                            <p:txEl>
                                              <p:pRg st="2" end="2"/>
                                            </p:txEl>
                                          </p:spTgt>
                                        </p:tgtEl>
                                        <p:attrNameLst>
                                          <p:attrName>style.visibility</p:attrName>
                                        </p:attrNameLst>
                                      </p:cBhvr>
                                      <p:to>
                                        <p:strVal val="visible"/>
                                      </p:to>
                                    </p:set>
                                    <p:animEffect transition="in" filter="checkerboard(across)">
                                      <p:cBhvr>
                                        <p:cTn id="15" dur="500"/>
                                        <p:tgtEl>
                                          <p:spTgt spid="1146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457200" y="809625"/>
            <a:ext cx="8229600" cy="608013"/>
          </a:xfrm>
        </p:spPr>
        <p:txBody>
          <a:bodyPr/>
          <a:lstStyle/>
          <a:p>
            <a:r>
              <a:rPr lang="en-US"/>
              <a:t>Clement (~200)</a:t>
            </a:r>
          </a:p>
        </p:txBody>
      </p:sp>
      <p:sp>
        <p:nvSpPr>
          <p:cNvPr id="115715" name="Rectangle 3"/>
          <p:cNvSpPr>
            <a:spLocks noGrp="1" noChangeArrowheads="1"/>
          </p:cNvSpPr>
          <p:nvPr>
            <p:ph type="body" idx="1"/>
          </p:nvPr>
        </p:nvSpPr>
        <p:spPr/>
        <p:txBody>
          <a:bodyPr/>
          <a:lstStyle/>
          <a:p>
            <a:pPr>
              <a:lnSpc>
                <a:spcPct val="90000"/>
              </a:lnSpc>
            </a:pPr>
            <a:r>
              <a:rPr lang="en-US" sz="2800">
                <a:cs typeface="Arial" charset="0"/>
              </a:rPr>
              <a:t>"</a:t>
            </a:r>
            <a:r>
              <a:rPr lang="en-US" sz="2800"/>
              <a:t>Again in the same books, Clement gives a tradition of the early presbyters concerning the order of the Gospels in the following manner: He said that those Gospels which contain the genealogies were written first; but the Gospel according to Mark had this occasion…  Last of all, John…</a:t>
            </a:r>
            <a:r>
              <a:rPr lang="en-US" sz="2800">
                <a:cs typeface="Arial" charset="0"/>
              </a:rPr>
              <a:t>"</a:t>
            </a:r>
          </a:p>
          <a:p>
            <a:pPr lvl="1">
              <a:lnSpc>
                <a:spcPct val="90000"/>
              </a:lnSpc>
            </a:pPr>
            <a:r>
              <a:rPr lang="en-US" sz="2400" i="1"/>
              <a:t>Outlines</a:t>
            </a:r>
            <a:r>
              <a:rPr lang="en-US" sz="2400"/>
              <a:t>; cited in Eusebius 6.14.5</a:t>
            </a:r>
          </a:p>
          <a:p>
            <a:pPr>
              <a:lnSpc>
                <a:spcPct val="90000"/>
              </a:lnSpc>
            </a:pPr>
            <a:r>
              <a:rPr lang="en-US" sz="2800"/>
              <a:t>Note the chronological order seems to differ from Irenaeus</a:t>
            </a:r>
            <a:r>
              <a:rPr lang="en-US" sz="2800">
                <a:cs typeface="Arial" charset="0"/>
              </a:rPr>
              <a:t>'</a:t>
            </a:r>
            <a:r>
              <a:rPr lang="en-US" sz="2800"/>
              <a:t> order.</a:t>
            </a:r>
          </a:p>
          <a:p>
            <a:pPr>
              <a:lnSpc>
                <a:spcPct val="90000"/>
              </a:lnSpc>
            </a:pPr>
            <a:endParaRPr lang="en-US" sz="2800"/>
          </a:p>
        </p:txBody>
      </p:sp>
    </p:spTree>
    <p:custDataLst>
      <p:tags r:id="rId1"/>
    </p:custDataLst>
  </p:cSld>
  <p:clrMapOvr>
    <a:masterClrMapping/>
  </p:clrMapOvr>
  <p:transition advTm="4183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5715">
                                            <p:txEl>
                                              <p:pRg st="0" end="0"/>
                                            </p:txEl>
                                          </p:spTgt>
                                        </p:tgtEl>
                                        <p:attrNameLst>
                                          <p:attrName>style.visibility</p:attrName>
                                        </p:attrNameLst>
                                      </p:cBhvr>
                                      <p:to>
                                        <p:strVal val="visible"/>
                                      </p:to>
                                    </p:set>
                                    <p:animEffect transition="in" filter="checkerboard(across)">
                                      <p:cBhvr>
                                        <p:cTn id="7" dur="500"/>
                                        <p:tgtEl>
                                          <p:spTgt spid="115715">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15715">
                                            <p:txEl>
                                              <p:pRg st="1" end="1"/>
                                            </p:txEl>
                                          </p:spTgt>
                                        </p:tgtEl>
                                        <p:attrNameLst>
                                          <p:attrName>style.visibility</p:attrName>
                                        </p:attrNameLst>
                                      </p:cBhvr>
                                      <p:to>
                                        <p:strVal val="visible"/>
                                      </p:to>
                                    </p:set>
                                    <p:animEffect transition="in" filter="checkerboard(across)">
                                      <p:cBhvr>
                                        <p:cTn id="10" dur="500"/>
                                        <p:tgtEl>
                                          <p:spTgt spid="115715">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15715">
                                            <p:txEl>
                                              <p:pRg st="2" end="2"/>
                                            </p:txEl>
                                          </p:spTgt>
                                        </p:tgtEl>
                                        <p:attrNameLst>
                                          <p:attrName>style.visibility</p:attrName>
                                        </p:attrNameLst>
                                      </p:cBhvr>
                                      <p:to>
                                        <p:strVal val="visible"/>
                                      </p:to>
                                    </p:set>
                                    <p:animEffect transition="in" filter="checkerboard(across)">
                                      <p:cBhvr>
                                        <p:cTn id="15" dur="500"/>
                                        <p:tgtEl>
                                          <p:spTgt spid="1157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809625"/>
            <a:ext cx="8229600" cy="608013"/>
          </a:xfrm>
        </p:spPr>
        <p:txBody>
          <a:bodyPr/>
          <a:lstStyle/>
          <a:p>
            <a:r>
              <a:rPr lang="en-US"/>
              <a:t>Tertullian (~200)</a:t>
            </a:r>
          </a:p>
        </p:txBody>
      </p:sp>
      <p:sp>
        <p:nvSpPr>
          <p:cNvPr id="116739" name="Rectangle 3"/>
          <p:cNvSpPr>
            <a:spLocks noGrp="1" noChangeArrowheads="1"/>
          </p:cNvSpPr>
          <p:nvPr>
            <p:ph type="body" idx="1"/>
          </p:nvPr>
        </p:nvSpPr>
        <p:spPr>
          <a:xfrm>
            <a:off x="457200" y="2133600"/>
            <a:ext cx="8229600" cy="3992563"/>
          </a:xfrm>
        </p:spPr>
        <p:txBody>
          <a:bodyPr/>
          <a:lstStyle/>
          <a:p>
            <a:pPr>
              <a:buFontTx/>
              <a:buNone/>
            </a:pPr>
            <a:r>
              <a:rPr lang="en-US" sz="3600"/>
              <a:t>	</a:t>
            </a:r>
            <a:r>
              <a:rPr lang="en-US" sz="3600">
                <a:cs typeface="Arial" charset="0"/>
              </a:rPr>
              <a:t>"</a:t>
            </a:r>
            <a:r>
              <a:rPr lang="en-US" sz="3600"/>
              <a:t>So then, of Apostles, John &amp; Matthew instill us with faith; of apostolic men, Luke &amp; Mark renew it...  For Luke</a:t>
            </a:r>
            <a:r>
              <a:rPr lang="en-US" sz="3600">
                <a:cs typeface="Arial" charset="0"/>
              </a:rPr>
              <a:t>'</a:t>
            </a:r>
            <a:r>
              <a:rPr lang="en-US" sz="3600"/>
              <a:t>s Gospel similarly men are used to ascribe to Paul.</a:t>
            </a:r>
            <a:r>
              <a:rPr lang="en-US" sz="3600">
                <a:cs typeface="Arial" charset="0"/>
              </a:rPr>
              <a:t>"</a:t>
            </a:r>
          </a:p>
          <a:p>
            <a:pPr lvl="1"/>
            <a:r>
              <a:rPr lang="en-US" sz="3600" i="1"/>
              <a:t>Against Marcion</a:t>
            </a:r>
            <a:r>
              <a:rPr lang="en-US" sz="3600"/>
              <a:t> 4.2</a:t>
            </a:r>
          </a:p>
        </p:txBody>
      </p:sp>
    </p:spTree>
    <p:custDataLst>
      <p:tags r:id="rId1"/>
    </p:custDataLst>
  </p:cSld>
  <p:clrMapOvr>
    <a:masterClrMapping/>
  </p:clrMapOvr>
  <p:transition advTm="2213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6739">
                                            <p:txEl>
                                              <p:pRg st="0" end="0"/>
                                            </p:txEl>
                                          </p:spTgt>
                                        </p:tgtEl>
                                        <p:attrNameLst>
                                          <p:attrName>style.visibility</p:attrName>
                                        </p:attrNameLst>
                                      </p:cBhvr>
                                      <p:to>
                                        <p:strVal val="visible"/>
                                      </p:to>
                                    </p:set>
                                    <p:animEffect transition="in" filter="checkerboard(across)">
                                      <p:cBhvr>
                                        <p:cTn id="7" dur="500"/>
                                        <p:tgtEl>
                                          <p:spTgt spid="116739">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16739">
                                            <p:txEl>
                                              <p:pRg st="1" end="1"/>
                                            </p:txEl>
                                          </p:spTgt>
                                        </p:tgtEl>
                                        <p:attrNameLst>
                                          <p:attrName>style.visibility</p:attrName>
                                        </p:attrNameLst>
                                      </p:cBhvr>
                                      <p:to>
                                        <p:strVal val="visible"/>
                                      </p:to>
                                    </p:set>
                                    <p:animEffect transition="in" filter="checkerboard(across)">
                                      <p:cBhvr>
                                        <p:cTn id="10" dur="500"/>
                                        <p:tgtEl>
                                          <p:spTgt spid="1167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457200" y="809625"/>
            <a:ext cx="8229600" cy="608013"/>
          </a:xfrm>
        </p:spPr>
        <p:txBody>
          <a:bodyPr/>
          <a:lstStyle/>
          <a:p>
            <a:r>
              <a:rPr lang="en-US"/>
              <a:t>Origen (~240)</a:t>
            </a:r>
          </a:p>
        </p:txBody>
      </p:sp>
      <p:sp>
        <p:nvSpPr>
          <p:cNvPr id="117763" name="Rectangle 3"/>
          <p:cNvSpPr>
            <a:spLocks noGrp="1" noChangeArrowheads="1"/>
          </p:cNvSpPr>
          <p:nvPr>
            <p:ph type="body" idx="1"/>
          </p:nvPr>
        </p:nvSpPr>
        <p:spPr/>
        <p:txBody>
          <a:bodyPr/>
          <a:lstStyle/>
          <a:p>
            <a:r>
              <a:rPr lang="en-US" sz="3600">
                <a:cs typeface="Arial" charset="0"/>
              </a:rPr>
              <a:t>"</a:t>
            </a:r>
            <a:r>
              <a:rPr lang="en-US" sz="3600"/>
              <a:t>… and thirdly, that acc to Luke — the Gospel praised by Paul — who made it for those from the Gentiles who believed.</a:t>
            </a:r>
            <a:r>
              <a:rPr lang="en-US" sz="3600">
                <a:cs typeface="Arial" charset="0"/>
              </a:rPr>
              <a:t>"</a:t>
            </a:r>
          </a:p>
          <a:p>
            <a:pPr lvl="1"/>
            <a:r>
              <a:rPr lang="en-US" sz="3600" i="1"/>
              <a:t>Comm on Matthew</a:t>
            </a:r>
            <a:endParaRPr lang="en-US" sz="3600"/>
          </a:p>
          <a:p>
            <a:r>
              <a:rPr lang="en-US" sz="3600"/>
              <a:t>The remark about Paul is probably an allusion to 2 Cor 8:18.</a:t>
            </a:r>
          </a:p>
        </p:txBody>
      </p:sp>
    </p:spTree>
    <p:custDataLst>
      <p:tags r:id="rId1"/>
    </p:custDataLst>
  </p:cSld>
  <p:clrMapOvr>
    <a:masterClrMapping/>
  </p:clrMapOvr>
  <p:transition advTm="2551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7763">
                                            <p:txEl>
                                              <p:pRg st="0" end="0"/>
                                            </p:txEl>
                                          </p:spTgt>
                                        </p:tgtEl>
                                        <p:attrNameLst>
                                          <p:attrName>style.visibility</p:attrName>
                                        </p:attrNameLst>
                                      </p:cBhvr>
                                      <p:to>
                                        <p:strVal val="visible"/>
                                      </p:to>
                                    </p:set>
                                    <p:animEffect transition="in" filter="checkerboard(across)">
                                      <p:cBhvr>
                                        <p:cTn id="7" dur="500"/>
                                        <p:tgtEl>
                                          <p:spTgt spid="11776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17763">
                                            <p:txEl>
                                              <p:pRg st="1" end="1"/>
                                            </p:txEl>
                                          </p:spTgt>
                                        </p:tgtEl>
                                        <p:attrNameLst>
                                          <p:attrName>style.visibility</p:attrName>
                                        </p:attrNameLst>
                                      </p:cBhvr>
                                      <p:to>
                                        <p:strVal val="visible"/>
                                      </p:to>
                                    </p:set>
                                    <p:animEffect transition="in" filter="checkerboard(across)">
                                      <p:cBhvr>
                                        <p:cTn id="10" dur="500"/>
                                        <p:tgtEl>
                                          <p:spTgt spid="117763">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17763">
                                            <p:txEl>
                                              <p:pRg st="2" end="2"/>
                                            </p:txEl>
                                          </p:spTgt>
                                        </p:tgtEl>
                                        <p:attrNameLst>
                                          <p:attrName>style.visibility</p:attrName>
                                        </p:attrNameLst>
                                      </p:cBhvr>
                                      <p:to>
                                        <p:strVal val="visible"/>
                                      </p:to>
                                    </p:set>
                                    <p:animEffect transition="in" filter="checkerboard(across)">
                                      <p:cBhvr>
                                        <p:cTn id="15" dur="500"/>
                                        <p:tgtEl>
                                          <p:spTgt spid="1177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3"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00" name="Rectangle 4"/>
          <p:cNvSpPr>
            <a:spLocks noGrp="1" noChangeArrowheads="1"/>
          </p:cNvSpPr>
          <p:nvPr>
            <p:ph type="title"/>
          </p:nvPr>
        </p:nvSpPr>
        <p:spPr>
          <a:xfrm>
            <a:off x="457200" y="809625"/>
            <a:ext cx="8229600" cy="608013"/>
          </a:xfrm>
        </p:spPr>
        <p:txBody>
          <a:bodyPr/>
          <a:lstStyle/>
          <a:p>
            <a:r>
              <a:rPr lang="en-US"/>
              <a:t>Reference to Luke?</a:t>
            </a:r>
          </a:p>
        </p:txBody>
      </p:sp>
      <p:sp>
        <p:nvSpPr>
          <p:cNvPr id="157701" name="Text Box 5"/>
          <p:cNvSpPr txBox="1">
            <a:spLocks noChangeArrowheads="1"/>
          </p:cNvSpPr>
          <p:nvPr/>
        </p:nvSpPr>
        <p:spPr bwMode="auto">
          <a:xfrm>
            <a:off x="914400" y="2438400"/>
            <a:ext cx="7239000"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a:latin typeface="Verdana" pitchFamily="34" charset="0"/>
              </a:rPr>
              <a:t>2Cor 8:18 (NASU) We have sent along with him the brother whose fame in [the things of] the gospel [has spread] through all the churches; </a:t>
            </a:r>
          </a:p>
        </p:txBody>
      </p:sp>
    </p:spTree>
    <p:custDataLst>
      <p:tags r:id="rId1"/>
    </p:custDataLst>
  </p:cSld>
  <p:clrMapOvr>
    <a:masterClrMapping/>
  </p:clrMapOvr>
  <p:transition advTm="3231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7701"/>
                                        </p:tgtEl>
                                        <p:attrNameLst>
                                          <p:attrName>style.visibility</p:attrName>
                                        </p:attrNameLst>
                                      </p:cBhvr>
                                      <p:to>
                                        <p:strVal val="visible"/>
                                      </p:to>
                                    </p:set>
                                    <p:animEffect transition="in" filter="checkerboard(across)">
                                      <p:cBhvr>
                                        <p:cTn id="7" dur="500"/>
                                        <p:tgtEl>
                                          <p:spTgt spid="157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1" grpId="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457200" y="809625"/>
            <a:ext cx="8229600" cy="608013"/>
          </a:xfrm>
        </p:spPr>
        <p:txBody>
          <a:bodyPr/>
          <a:lstStyle/>
          <a:p>
            <a:r>
              <a:rPr lang="en-US"/>
              <a:t>Summary on Authorship</a:t>
            </a:r>
          </a:p>
        </p:txBody>
      </p:sp>
      <p:sp>
        <p:nvSpPr>
          <p:cNvPr id="118787" name="Rectangle 3"/>
          <p:cNvSpPr>
            <a:spLocks noGrp="1" noChangeArrowheads="1"/>
          </p:cNvSpPr>
          <p:nvPr>
            <p:ph type="body" idx="1"/>
          </p:nvPr>
        </p:nvSpPr>
        <p:spPr>
          <a:xfrm>
            <a:off x="457200" y="1981200"/>
            <a:ext cx="8229600" cy="4144963"/>
          </a:xfrm>
        </p:spPr>
        <p:txBody>
          <a:bodyPr/>
          <a:lstStyle/>
          <a:p>
            <a:pPr>
              <a:lnSpc>
                <a:spcPct val="90000"/>
              </a:lnSpc>
            </a:pPr>
            <a:r>
              <a:rPr lang="en-US" sz="2400"/>
              <a:t>That Luke wrote the Gospel ascribed to him is the unanimous opinion of tradition &amp; of the titles on extant manuscripts.</a:t>
            </a:r>
          </a:p>
          <a:p>
            <a:pPr>
              <a:lnSpc>
                <a:spcPct val="90000"/>
              </a:lnSpc>
            </a:pPr>
            <a:r>
              <a:rPr lang="en-US" sz="2400"/>
              <a:t>None of the remarks for Luke are quite as early as those of Papias for Matt &amp; Mark; but by AD 200, these are from whole Mediterranean area.</a:t>
            </a:r>
          </a:p>
          <a:p>
            <a:pPr>
              <a:lnSpc>
                <a:spcPct val="90000"/>
              </a:lnSpc>
            </a:pPr>
            <a:r>
              <a:rPr lang="en-US" sz="2400"/>
              <a:t>These traditions are consistent with the internal evidence of vocabulary &amp; connection with Acts.</a:t>
            </a:r>
          </a:p>
          <a:p>
            <a:pPr>
              <a:lnSpc>
                <a:spcPct val="90000"/>
              </a:lnSpc>
            </a:pPr>
            <a:r>
              <a:rPr lang="en-US" sz="2400"/>
              <a:t>The Gospel is frequently mentioned third, perhaps preserving a tradition on order of authorship.</a:t>
            </a:r>
          </a:p>
        </p:txBody>
      </p:sp>
    </p:spTree>
    <p:custDataLst>
      <p:tags r:id="rId1"/>
    </p:custDataLst>
  </p:cSld>
  <p:clrMapOvr>
    <a:masterClrMapping/>
  </p:clrMapOvr>
  <p:transition advTm="6144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8787">
                                            <p:txEl>
                                              <p:pRg st="0" end="0"/>
                                            </p:txEl>
                                          </p:spTgt>
                                        </p:tgtEl>
                                        <p:attrNameLst>
                                          <p:attrName>style.visibility</p:attrName>
                                        </p:attrNameLst>
                                      </p:cBhvr>
                                      <p:to>
                                        <p:strVal val="visible"/>
                                      </p:to>
                                    </p:set>
                                    <p:anim calcmode="lin" valueType="num">
                                      <p:cBhvr additive="base">
                                        <p:cTn id="7" dur="500" fill="hold"/>
                                        <p:tgtEl>
                                          <p:spTgt spid="1187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87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8787">
                                            <p:txEl>
                                              <p:pRg st="1" end="1"/>
                                            </p:txEl>
                                          </p:spTgt>
                                        </p:tgtEl>
                                        <p:attrNameLst>
                                          <p:attrName>style.visibility</p:attrName>
                                        </p:attrNameLst>
                                      </p:cBhvr>
                                      <p:to>
                                        <p:strVal val="visible"/>
                                      </p:to>
                                    </p:set>
                                    <p:anim calcmode="lin" valueType="num">
                                      <p:cBhvr additive="base">
                                        <p:cTn id="13" dur="500" fill="hold"/>
                                        <p:tgtEl>
                                          <p:spTgt spid="11878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87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8787">
                                            <p:txEl>
                                              <p:pRg st="2" end="2"/>
                                            </p:txEl>
                                          </p:spTgt>
                                        </p:tgtEl>
                                        <p:attrNameLst>
                                          <p:attrName>style.visibility</p:attrName>
                                        </p:attrNameLst>
                                      </p:cBhvr>
                                      <p:to>
                                        <p:strVal val="visible"/>
                                      </p:to>
                                    </p:set>
                                    <p:anim calcmode="lin" valueType="num">
                                      <p:cBhvr additive="base">
                                        <p:cTn id="19" dur="500" fill="hold"/>
                                        <p:tgtEl>
                                          <p:spTgt spid="11878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878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8787">
                                            <p:txEl>
                                              <p:pRg st="3" end="3"/>
                                            </p:txEl>
                                          </p:spTgt>
                                        </p:tgtEl>
                                        <p:attrNameLst>
                                          <p:attrName>style.visibility</p:attrName>
                                        </p:attrNameLst>
                                      </p:cBhvr>
                                      <p:to>
                                        <p:strVal val="visible"/>
                                      </p:to>
                                    </p:set>
                                    <p:anim calcmode="lin" valueType="num">
                                      <p:cBhvr additive="base">
                                        <p:cTn id="25" dur="500" fill="hold"/>
                                        <p:tgtEl>
                                          <p:spTgt spid="11878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878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a:xfrm>
            <a:off x="685800" y="2817813"/>
            <a:ext cx="7772400" cy="782637"/>
          </a:xfrm>
        </p:spPr>
        <p:txBody>
          <a:bodyPr/>
          <a:lstStyle/>
          <a:p>
            <a:r>
              <a:rPr lang="en-US"/>
              <a:t>Dates</a:t>
            </a:r>
          </a:p>
        </p:txBody>
      </p:sp>
      <p:sp>
        <p:nvSpPr>
          <p:cNvPr id="119811" name="Rectangle 3"/>
          <p:cNvSpPr>
            <a:spLocks noGrp="1" noChangeArrowheads="1"/>
          </p:cNvSpPr>
          <p:nvPr>
            <p:ph type="subTitle" idx="1"/>
          </p:nvPr>
        </p:nvSpPr>
        <p:spPr/>
        <p:txBody>
          <a:bodyPr/>
          <a:lstStyle/>
          <a:p>
            <a:r>
              <a:rPr lang="en-US"/>
              <a:t>of the Synoptic Gospels</a:t>
            </a:r>
          </a:p>
        </p:txBody>
      </p:sp>
      <p:pic>
        <p:nvPicPr>
          <p:cNvPr id="119812" name="Picture 4" descr="BS00057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5300" y="381000"/>
            <a:ext cx="3182938" cy="3276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896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9810"/>
                                        </p:tgtEl>
                                        <p:attrNameLst>
                                          <p:attrName>style.visibility</p:attrName>
                                        </p:attrNameLst>
                                      </p:cBhvr>
                                      <p:to>
                                        <p:strVal val="visible"/>
                                      </p:to>
                                    </p:set>
                                    <p:anim calcmode="lin" valueType="num">
                                      <p:cBhvr>
                                        <p:cTn id="7" dur="500" fill="hold"/>
                                        <p:tgtEl>
                                          <p:spTgt spid="119810"/>
                                        </p:tgtEl>
                                        <p:attrNameLst>
                                          <p:attrName>ppt_w</p:attrName>
                                        </p:attrNameLst>
                                      </p:cBhvr>
                                      <p:tavLst>
                                        <p:tav tm="0">
                                          <p:val>
                                            <p:fltVal val="0"/>
                                          </p:val>
                                        </p:tav>
                                        <p:tav tm="100000">
                                          <p:val>
                                            <p:strVal val="#ppt_w"/>
                                          </p:val>
                                        </p:tav>
                                      </p:tavLst>
                                    </p:anim>
                                    <p:anim calcmode="lin" valueType="num">
                                      <p:cBhvr>
                                        <p:cTn id="8" dur="500" fill="hold"/>
                                        <p:tgtEl>
                                          <p:spTgt spid="11981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119812"/>
                                        </p:tgtEl>
                                        <p:attrNameLst>
                                          <p:attrName>style.visibility</p:attrName>
                                        </p:attrNameLst>
                                      </p:cBhvr>
                                      <p:to>
                                        <p:strVal val="visible"/>
                                      </p:to>
                                    </p:set>
                                    <p:animEffect transition="in" filter="checkerboard(across)">
                                      <p:cBhvr>
                                        <p:cTn id="13" dur="500"/>
                                        <p:tgtEl>
                                          <p:spTgt spid="11981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9811">
                                            <p:txEl>
                                              <p:pRg st="0" end="0"/>
                                            </p:txEl>
                                          </p:spTgt>
                                        </p:tgtEl>
                                        <p:attrNameLst>
                                          <p:attrName>style.visibility</p:attrName>
                                        </p:attrNameLst>
                                      </p:cBhvr>
                                      <p:to>
                                        <p:strVal val="visible"/>
                                      </p:to>
                                    </p:set>
                                    <p:anim calcmode="lin" valueType="num">
                                      <p:cBhvr additive="base">
                                        <p:cTn id="18" dur="500" fill="hold"/>
                                        <p:tgtEl>
                                          <p:spTgt spid="119811">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198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autoUpdateAnimBg="0"/>
      <p:bldP spid="119811"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0834" name="Rectangle 2"/>
          <p:cNvSpPr>
            <a:spLocks noGrp="1" noChangeArrowheads="1"/>
          </p:cNvSpPr>
          <p:nvPr>
            <p:ph type="ctrTitle"/>
          </p:nvPr>
        </p:nvSpPr>
        <p:spPr>
          <a:xfrm>
            <a:off x="685800" y="2817813"/>
            <a:ext cx="7772400" cy="782637"/>
          </a:xfrm>
        </p:spPr>
        <p:txBody>
          <a:bodyPr/>
          <a:lstStyle/>
          <a:p>
            <a:r>
              <a:rPr lang="en-US"/>
              <a:t>Date of Matthew</a:t>
            </a:r>
          </a:p>
        </p:txBody>
      </p:sp>
      <p:sp>
        <p:nvSpPr>
          <p:cNvPr id="120835" name="Rectangle 3"/>
          <p:cNvSpPr>
            <a:spLocks noGrp="1" noChangeArrowheads="1"/>
          </p:cNvSpPr>
          <p:nvPr>
            <p:ph type="subTitle" idx="1"/>
          </p:nvPr>
        </p:nvSpPr>
        <p:spPr/>
        <p:txBody>
          <a:bodyPr/>
          <a:lstStyle/>
          <a:p>
            <a:r>
              <a:rPr lang="en-US"/>
              <a:t>Internal Evidence</a:t>
            </a:r>
          </a:p>
          <a:p>
            <a:r>
              <a:rPr lang="en-US"/>
              <a:t>External Evidence</a:t>
            </a:r>
          </a:p>
        </p:txBody>
      </p:sp>
      <p:pic>
        <p:nvPicPr>
          <p:cNvPr id="120836" name="Picture 4" descr="StMatth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9738" y="457200"/>
            <a:ext cx="1939925" cy="2514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638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0834"/>
                                        </p:tgtEl>
                                        <p:attrNameLst>
                                          <p:attrName>style.visibility</p:attrName>
                                        </p:attrNameLst>
                                      </p:cBhvr>
                                      <p:to>
                                        <p:strVal val="visible"/>
                                      </p:to>
                                    </p:set>
                                    <p:anim calcmode="lin" valueType="num">
                                      <p:cBhvr>
                                        <p:cTn id="7" dur="500" fill="hold"/>
                                        <p:tgtEl>
                                          <p:spTgt spid="120834"/>
                                        </p:tgtEl>
                                        <p:attrNameLst>
                                          <p:attrName>ppt_w</p:attrName>
                                        </p:attrNameLst>
                                      </p:cBhvr>
                                      <p:tavLst>
                                        <p:tav tm="0">
                                          <p:val>
                                            <p:fltVal val="0"/>
                                          </p:val>
                                        </p:tav>
                                        <p:tav tm="100000">
                                          <p:val>
                                            <p:strVal val="#ppt_w"/>
                                          </p:val>
                                        </p:tav>
                                      </p:tavLst>
                                    </p:anim>
                                    <p:anim calcmode="lin" valueType="num">
                                      <p:cBhvr>
                                        <p:cTn id="8" dur="500" fill="hold"/>
                                        <p:tgtEl>
                                          <p:spTgt spid="12083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120836"/>
                                        </p:tgtEl>
                                        <p:attrNameLst>
                                          <p:attrName>style.visibility</p:attrName>
                                        </p:attrNameLst>
                                      </p:cBhvr>
                                      <p:to>
                                        <p:strVal val="visible"/>
                                      </p:to>
                                    </p:set>
                                    <p:animEffect transition="in" filter="checkerboard(across)">
                                      <p:cBhvr>
                                        <p:cTn id="13" dur="500"/>
                                        <p:tgtEl>
                                          <p:spTgt spid="12083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20835">
                                            <p:txEl>
                                              <p:pRg st="0" end="0"/>
                                            </p:txEl>
                                          </p:spTgt>
                                        </p:tgtEl>
                                        <p:attrNameLst>
                                          <p:attrName>style.visibility</p:attrName>
                                        </p:attrNameLst>
                                      </p:cBhvr>
                                      <p:to>
                                        <p:strVal val="visible"/>
                                      </p:to>
                                    </p:set>
                                    <p:anim calcmode="lin" valueType="num">
                                      <p:cBhvr additive="base">
                                        <p:cTn id="18" dur="500" fill="hold"/>
                                        <p:tgtEl>
                                          <p:spTgt spid="120835">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208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20835">
                                            <p:txEl>
                                              <p:pRg st="1" end="1"/>
                                            </p:txEl>
                                          </p:spTgt>
                                        </p:tgtEl>
                                        <p:attrNameLst>
                                          <p:attrName>style.visibility</p:attrName>
                                        </p:attrNameLst>
                                      </p:cBhvr>
                                      <p:to>
                                        <p:strVal val="visible"/>
                                      </p:to>
                                    </p:set>
                                    <p:anim calcmode="lin" valueType="num">
                                      <p:cBhvr additive="base">
                                        <p:cTn id="24" dur="500" fill="hold"/>
                                        <p:tgtEl>
                                          <p:spTgt spid="120835">
                                            <p:txEl>
                                              <p:pRg st="1" end="1"/>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2083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4" grpId="0" autoUpdateAnimBg="0"/>
      <p:bldP spid="120835"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457200" y="809625"/>
            <a:ext cx="8229600" cy="608013"/>
          </a:xfrm>
        </p:spPr>
        <p:txBody>
          <a:bodyPr/>
          <a:lstStyle/>
          <a:p>
            <a:r>
              <a:rPr lang="en-US"/>
              <a:t>Internal Evidence</a:t>
            </a:r>
          </a:p>
        </p:txBody>
      </p:sp>
      <p:sp>
        <p:nvSpPr>
          <p:cNvPr id="121859" name="Rectangle 3"/>
          <p:cNvSpPr>
            <a:spLocks noGrp="1" noChangeArrowheads="1"/>
          </p:cNvSpPr>
          <p:nvPr>
            <p:ph type="body" idx="1"/>
          </p:nvPr>
        </p:nvSpPr>
        <p:spPr/>
        <p:txBody>
          <a:bodyPr/>
          <a:lstStyle/>
          <a:p>
            <a:pPr>
              <a:lnSpc>
                <a:spcPct val="90000"/>
              </a:lnSpc>
            </a:pPr>
            <a:r>
              <a:rPr lang="en-US"/>
              <a:t>Very little help here.</a:t>
            </a:r>
          </a:p>
          <a:p>
            <a:pPr>
              <a:lnSpc>
                <a:spcPct val="90000"/>
              </a:lnSpc>
            </a:pPr>
            <a:r>
              <a:rPr lang="en-US"/>
              <a:t>Two remarks suggest Matthew not written immediately after the resurrection (</a:t>
            </a:r>
            <a:r>
              <a:rPr lang="en-US">
                <a:cs typeface="Arial" charset="0"/>
              </a:rPr>
              <a:t>"</a:t>
            </a:r>
            <a:r>
              <a:rPr lang="en-US"/>
              <a:t>to this day</a:t>
            </a:r>
            <a:r>
              <a:rPr lang="en-US">
                <a:cs typeface="Arial" charset="0"/>
              </a:rPr>
              <a:t>"</a:t>
            </a:r>
            <a:r>
              <a:rPr lang="en-US"/>
              <a:t>).</a:t>
            </a:r>
          </a:p>
          <a:p>
            <a:pPr>
              <a:lnSpc>
                <a:spcPct val="90000"/>
              </a:lnSpc>
            </a:pPr>
            <a:r>
              <a:rPr lang="en-US"/>
              <a:t>Liberals tend to date Matthew after AD 70:</a:t>
            </a:r>
          </a:p>
          <a:p>
            <a:pPr lvl="1">
              <a:lnSpc>
                <a:spcPct val="90000"/>
              </a:lnSpc>
            </a:pPr>
            <a:r>
              <a:rPr lang="en-US"/>
              <a:t>Partly to post-date Mark</a:t>
            </a:r>
          </a:p>
          <a:p>
            <a:pPr lvl="1">
              <a:lnSpc>
                <a:spcPct val="90000"/>
              </a:lnSpc>
            </a:pPr>
            <a:r>
              <a:rPr lang="en-US"/>
              <a:t>Partly to avoid fulfilled prophecy</a:t>
            </a:r>
          </a:p>
        </p:txBody>
      </p:sp>
    </p:spTree>
    <p:custDataLst>
      <p:tags r:id="rId1"/>
    </p:custDataLst>
  </p:cSld>
  <p:clrMapOvr>
    <a:masterClrMapping/>
  </p:clrMapOvr>
  <p:transition advTm="8538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anim calcmode="lin" valueType="num">
                                      <p:cBhvr additive="base">
                                        <p:cTn id="7" dur="500" fill="hold"/>
                                        <p:tgtEl>
                                          <p:spTgt spid="12185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18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1859">
                                            <p:txEl>
                                              <p:pRg st="1" end="1"/>
                                            </p:txEl>
                                          </p:spTgt>
                                        </p:tgtEl>
                                        <p:attrNameLst>
                                          <p:attrName>style.visibility</p:attrName>
                                        </p:attrNameLst>
                                      </p:cBhvr>
                                      <p:to>
                                        <p:strVal val="visible"/>
                                      </p:to>
                                    </p:set>
                                    <p:anim calcmode="lin" valueType="num">
                                      <p:cBhvr additive="base">
                                        <p:cTn id="13" dur="500" fill="hold"/>
                                        <p:tgtEl>
                                          <p:spTgt spid="12185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185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1859">
                                            <p:txEl>
                                              <p:pRg st="2" end="2"/>
                                            </p:txEl>
                                          </p:spTgt>
                                        </p:tgtEl>
                                        <p:attrNameLst>
                                          <p:attrName>style.visibility</p:attrName>
                                        </p:attrNameLst>
                                      </p:cBhvr>
                                      <p:to>
                                        <p:strVal val="visible"/>
                                      </p:to>
                                    </p:set>
                                    <p:anim calcmode="lin" valueType="num">
                                      <p:cBhvr additive="base">
                                        <p:cTn id="19" dur="500" fill="hold"/>
                                        <p:tgtEl>
                                          <p:spTgt spid="12185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185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1859">
                                            <p:txEl>
                                              <p:pRg st="3" end="3"/>
                                            </p:txEl>
                                          </p:spTgt>
                                        </p:tgtEl>
                                        <p:attrNameLst>
                                          <p:attrName>style.visibility</p:attrName>
                                        </p:attrNameLst>
                                      </p:cBhvr>
                                      <p:to>
                                        <p:strVal val="visible"/>
                                      </p:to>
                                    </p:set>
                                    <p:anim calcmode="lin" valueType="num">
                                      <p:cBhvr additive="base">
                                        <p:cTn id="25" dur="500" fill="hold"/>
                                        <p:tgtEl>
                                          <p:spTgt spid="12185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185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21859">
                                            <p:txEl>
                                              <p:pRg st="4" end="4"/>
                                            </p:txEl>
                                          </p:spTgt>
                                        </p:tgtEl>
                                        <p:attrNameLst>
                                          <p:attrName>style.visibility</p:attrName>
                                        </p:attrNameLst>
                                      </p:cBhvr>
                                      <p:to>
                                        <p:strVal val="visible"/>
                                      </p:to>
                                    </p:set>
                                    <p:anim calcmode="lin" valueType="num">
                                      <p:cBhvr additive="base">
                                        <p:cTn id="31" dur="500" fill="hold"/>
                                        <p:tgtEl>
                                          <p:spTgt spid="12185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185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build="p" bldLvl="2"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457200" y="809625"/>
            <a:ext cx="8229600" cy="608013"/>
          </a:xfrm>
        </p:spPr>
        <p:txBody>
          <a:bodyPr/>
          <a:lstStyle/>
          <a:p>
            <a:r>
              <a:rPr lang="en-US"/>
              <a:t>External Evidence</a:t>
            </a:r>
          </a:p>
        </p:txBody>
      </p:sp>
      <p:sp>
        <p:nvSpPr>
          <p:cNvPr id="122883" name="Rectangle 3"/>
          <p:cNvSpPr>
            <a:spLocks noGrp="1" noChangeArrowheads="1"/>
          </p:cNvSpPr>
          <p:nvPr>
            <p:ph type="body" idx="1"/>
          </p:nvPr>
        </p:nvSpPr>
        <p:spPr/>
        <p:txBody>
          <a:bodyPr/>
          <a:lstStyle/>
          <a:p>
            <a:pPr>
              <a:lnSpc>
                <a:spcPct val="90000"/>
              </a:lnSpc>
            </a:pPr>
            <a:r>
              <a:rPr lang="en-US" sz="2800"/>
              <a:t>Matthew was written before the earliest surviving manuscripts of it.</a:t>
            </a:r>
          </a:p>
          <a:p>
            <a:pPr lvl="1">
              <a:lnSpc>
                <a:spcPct val="90000"/>
              </a:lnSpc>
            </a:pPr>
            <a:r>
              <a:rPr lang="en-US" sz="2400"/>
              <a:t>P</a:t>
            </a:r>
            <a:r>
              <a:rPr lang="en-US" sz="2400" baseline="30000"/>
              <a:t>64,67</a:t>
            </a:r>
            <a:r>
              <a:rPr lang="en-US" sz="2400"/>
              <a:t> and p</a:t>
            </a:r>
            <a:r>
              <a:rPr lang="en-US" sz="2400" baseline="30000"/>
              <a:t>77</a:t>
            </a:r>
            <a:r>
              <a:rPr lang="en-US" sz="2400"/>
              <a:t> come from ~200.</a:t>
            </a:r>
          </a:p>
          <a:p>
            <a:pPr>
              <a:lnSpc>
                <a:spcPct val="90000"/>
              </a:lnSpc>
            </a:pPr>
            <a:r>
              <a:rPr lang="en-US" sz="2800"/>
              <a:t>Pseudo-Barnabas (~132) cites Matt 22:14.</a:t>
            </a:r>
          </a:p>
          <a:p>
            <a:pPr>
              <a:lnSpc>
                <a:spcPct val="90000"/>
              </a:lnSpc>
            </a:pPr>
            <a:r>
              <a:rPr lang="en-US" sz="2800"/>
              <a:t>Tradition on authorship would place it before Matthew</a:t>
            </a:r>
            <a:r>
              <a:rPr lang="en-US" sz="2800">
                <a:cs typeface="Arial" charset="0"/>
              </a:rPr>
              <a:t>'</a:t>
            </a:r>
            <a:r>
              <a:rPr lang="en-US" sz="2800"/>
              <a:t>s death, so probably well before AD 100.</a:t>
            </a:r>
          </a:p>
          <a:p>
            <a:pPr>
              <a:lnSpc>
                <a:spcPct val="90000"/>
              </a:lnSpc>
            </a:pPr>
            <a:r>
              <a:rPr lang="en-US" sz="2800"/>
              <a:t>Irenaeus</a:t>
            </a:r>
            <a:r>
              <a:rPr lang="en-US" sz="2800">
                <a:cs typeface="Arial" charset="0"/>
              </a:rPr>
              <a:t>'</a:t>
            </a:r>
            <a:r>
              <a:rPr lang="en-US" sz="2800"/>
              <a:t> tradition would put it 61-68.</a:t>
            </a:r>
          </a:p>
          <a:p>
            <a:pPr>
              <a:lnSpc>
                <a:spcPct val="90000"/>
              </a:lnSpc>
            </a:pPr>
            <a:r>
              <a:rPr lang="en-US" sz="2800"/>
              <a:t>Other traditions put Matthew first, so perhaps even earlier.</a:t>
            </a:r>
          </a:p>
        </p:txBody>
      </p:sp>
    </p:spTree>
    <p:custDataLst>
      <p:tags r:id="rId1"/>
    </p:custDataLst>
  </p:cSld>
  <p:clrMapOvr>
    <a:masterClrMapping/>
  </p:clrMapOvr>
  <p:transition advTm="11161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883">
                                            <p:txEl>
                                              <p:pRg st="0" end="0"/>
                                            </p:txEl>
                                          </p:spTgt>
                                        </p:tgtEl>
                                        <p:attrNameLst>
                                          <p:attrName>style.visibility</p:attrName>
                                        </p:attrNameLst>
                                      </p:cBhvr>
                                      <p:to>
                                        <p:strVal val="visible"/>
                                      </p:to>
                                    </p:set>
                                    <p:anim calcmode="lin" valueType="num">
                                      <p:cBhvr additive="base">
                                        <p:cTn id="7" dur="500" fill="hold"/>
                                        <p:tgtEl>
                                          <p:spTgt spid="1228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8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2883">
                                            <p:txEl>
                                              <p:pRg st="1" end="1"/>
                                            </p:txEl>
                                          </p:spTgt>
                                        </p:tgtEl>
                                        <p:attrNameLst>
                                          <p:attrName>style.visibility</p:attrName>
                                        </p:attrNameLst>
                                      </p:cBhvr>
                                      <p:to>
                                        <p:strVal val="visible"/>
                                      </p:to>
                                    </p:set>
                                    <p:anim calcmode="lin" valueType="num">
                                      <p:cBhvr additive="base">
                                        <p:cTn id="13" dur="500" fill="hold"/>
                                        <p:tgtEl>
                                          <p:spTgt spid="12288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28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2883">
                                            <p:txEl>
                                              <p:pRg st="2" end="2"/>
                                            </p:txEl>
                                          </p:spTgt>
                                        </p:tgtEl>
                                        <p:attrNameLst>
                                          <p:attrName>style.visibility</p:attrName>
                                        </p:attrNameLst>
                                      </p:cBhvr>
                                      <p:to>
                                        <p:strVal val="visible"/>
                                      </p:to>
                                    </p:set>
                                    <p:anim calcmode="lin" valueType="num">
                                      <p:cBhvr additive="base">
                                        <p:cTn id="19" dur="500" fill="hold"/>
                                        <p:tgtEl>
                                          <p:spTgt spid="12288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28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2883">
                                            <p:txEl>
                                              <p:pRg st="3" end="3"/>
                                            </p:txEl>
                                          </p:spTgt>
                                        </p:tgtEl>
                                        <p:attrNameLst>
                                          <p:attrName>style.visibility</p:attrName>
                                        </p:attrNameLst>
                                      </p:cBhvr>
                                      <p:to>
                                        <p:strVal val="visible"/>
                                      </p:to>
                                    </p:set>
                                    <p:anim calcmode="lin" valueType="num">
                                      <p:cBhvr additive="base">
                                        <p:cTn id="25" dur="500" fill="hold"/>
                                        <p:tgtEl>
                                          <p:spTgt spid="12288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288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22883">
                                            <p:txEl>
                                              <p:pRg st="4" end="4"/>
                                            </p:txEl>
                                          </p:spTgt>
                                        </p:tgtEl>
                                        <p:attrNameLst>
                                          <p:attrName>style.visibility</p:attrName>
                                        </p:attrNameLst>
                                      </p:cBhvr>
                                      <p:to>
                                        <p:strVal val="visible"/>
                                      </p:to>
                                    </p:set>
                                    <p:anim calcmode="lin" valueType="num">
                                      <p:cBhvr additive="base">
                                        <p:cTn id="31" dur="500" fill="hold"/>
                                        <p:tgtEl>
                                          <p:spTgt spid="12288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288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22883">
                                            <p:txEl>
                                              <p:pRg st="5" end="5"/>
                                            </p:txEl>
                                          </p:spTgt>
                                        </p:tgtEl>
                                        <p:attrNameLst>
                                          <p:attrName>style.visibility</p:attrName>
                                        </p:attrNameLst>
                                      </p:cBhvr>
                                      <p:to>
                                        <p:strVal val="visible"/>
                                      </p:to>
                                    </p:set>
                                    <p:anim calcmode="lin" valueType="num">
                                      <p:cBhvr additive="base">
                                        <p:cTn id="37" dur="500" fill="hold"/>
                                        <p:tgtEl>
                                          <p:spTgt spid="12288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2288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3" grpId="0" build="p" bldLvl="2"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57200" y="809625"/>
            <a:ext cx="8229600" cy="608013"/>
          </a:xfrm>
        </p:spPr>
        <p:txBody>
          <a:bodyPr/>
          <a:lstStyle/>
          <a:p>
            <a:r>
              <a:rPr lang="en-US"/>
              <a:t>Internal Evidence</a:t>
            </a:r>
          </a:p>
        </p:txBody>
      </p:sp>
      <p:sp>
        <p:nvSpPr>
          <p:cNvPr id="89091" name="Rectangle 3"/>
          <p:cNvSpPr>
            <a:spLocks noGrp="1" noChangeArrowheads="1"/>
          </p:cNvSpPr>
          <p:nvPr>
            <p:ph type="body" idx="1"/>
          </p:nvPr>
        </p:nvSpPr>
        <p:spPr/>
        <p:txBody>
          <a:bodyPr/>
          <a:lstStyle/>
          <a:p>
            <a:pPr>
              <a:lnSpc>
                <a:spcPct val="90000"/>
              </a:lnSpc>
            </a:pPr>
            <a:r>
              <a:rPr lang="en-US"/>
              <a:t>Except for the title, the text of Matthew is anonymous.</a:t>
            </a:r>
          </a:p>
          <a:p>
            <a:pPr>
              <a:lnSpc>
                <a:spcPct val="90000"/>
              </a:lnSpc>
            </a:pPr>
            <a:r>
              <a:rPr lang="en-US"/>
              <a:t>Title:</a:t>
            </a:r>
            <a:r>
              <a:rPr lang="en-US">
                <a:latin typeface="Greek Parse" pitchFamily="34" charset="0"/>
              </a:rPr>
              <a:t> Euaggelion kata Maqqaion</a:t>
            </a:r>
            <a:endParaRPr lang="en-US"/>
          </a:p>
          <a:p>
            <a:pPr lvl="1">
              <a:lnSpc>
                <a:spcPct val="90000"/>
              </a:lnSpc>
            </a:pPr>
            <a:r>
              <a:rPr lang="en-US"/>
              <a:t>No titles on Matthew manuscripts give any other author, or none.</a:t>
            </a:r>
          </a:p>
          <a:p>
            <a:pPr lvl="1">
              <a:lnSpc>
                <a:spcPct val="90000"/>
              </a:lnSpc>
            </a:pPr>
            <a:r>
              <a:rPr lang="en-US"/>
              <a:t>Don</a:t>
            </a:r>
            <a:r>
              <a:rPr lang="en-US">
                <a:cs typeface="Arial" charset="0"/>
              </a:rPr>
              <a:t>'</a:t>
            </a:r>
            <a:r>
              <a:rPr lang="en-US"/>
              <a:t>t know if title put on Gospel by original author or not.</a:t>
            </a:r>
          </a:p>
          <a:p>
            <a:pPr>
              <a:lnSpc>
                <a:spcPct val="90000"/>
              </a:lnSpc>
            </a:pPr>
            <a:r>
              <a:rPr lang="en-US"/>
              <a:t>Interesting that only this Gospel lists Matthew as </a:t>
            </a:r>
            <a:r>
              <a:rPr lang="en-US">
                <a:cs typeface="Arial" charset="0"/>
              </a:rPr>
              <a:t>"</a:t>
            </a:r>
            <a:r>
              <a:rPr lang="en-US"/>
              <a:t>tax collector.</a:t>
            </a:r>
            <a:r>
              <a:rPr lang="en-US">
                <a:cs typeface="Arial" charset="0"/>
              </a:rPr>
              <a:t>"</a:t>
            </a:r>
          </a:p>
        </p:txBody>
      </p:sp>
    </p:spTree>
    <p:custDataLst>
      <p:tags r:id="rId1"/>
    </p:custDataLst>
  </p:cSld>
  <p:clrMapOvr>
    <a:masterClrMapping/>
  </p:clrMapOvr>
  <p:transition advTm="6991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anim calcmode="lin" valueType="num">
                                      <p:cBhvr additive="base">
                                        <p:cTn id="7" dur="500" fill="hold"/>
                                        <p:tgtEl>
                                          <p:spTgt spid="890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90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9091">
                                            <p:txEl>
                                              <p:pRg st="1" end="1"/>
                                            </p:txEl>
                                          </p:spTgt>
                                        </p:tgtEl>
                                        <p:attrNameLst>
                                          <p:attrName>style.visibility</p:attrName>
                                        </p:attrNameLst>
                                      </p:cBhvr>
                                      <p:to>
                                        <p:strVal val="visible"/>
                                      </p:to>
                                    </p:set>
                                    <p:anim calcmode="lin" valueType="num">
                                      <p:cBhvr additive="base">
                                        <p:cTn id="13" dur="500" fill="hold"/>
                                        <p:tgtEl>
                                          <p:spTgt spid="8909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90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9091">
                                            <p:txEl>
                                              <p:pRg st="2" end="2"/>
                                            </p:txEl>
                                          </p:spTgt>
                                        </p:tgtEl>
                                        <p:attrNameLst>
                                          <p:attrName>style.visibility</p:attrName>
                                        </p:attrNameLst>
                                      </p:cBhvr>
                                      <p:to>
                                        <p:strVal val="visible"/>
                                      </p:to>
                                    </p:set>
                                    <p:anim calcmode="lin" valueType="num">
                                      <p:cBhvr additive="base">
                                        <p:cTn id="19" dur="500" fill="hold"/>
                                        <p:tgtEl>
                                          <p:spTgt spid="8909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90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9091">
                                            <p:txEl>
                                              <p:pRg st="3" end="3"/>
                                            </p:txEl>
                                          </p:spTgt>
                                        </p:tgtEl>
                                        <p:attrNameLst>
                                          <p:attrName>style.visibility</p:attrName>
                                        </p:attrNameLst>
                                      </p:cBhvr>
                                      <p:to>
                                        <p:strVal val="visible"/>
                                      </p:to>
                                    </p:set>
                                    <p:anim calcmode="lin" valueType="num">
                                      <p:cBhvr additive="base">
                                        <p:cTn id="25" dur="500" fill="hold"/>
                                        <p:tgtEl>
                                          <p:spTgt spid="8909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909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9091">
                                            <p:txEl>
                                              <p:pRg st="4" end="4"/>
                                            </p:txEl>
                                          </p:spTgt>
                                        </p:tgtEl>
                                        <p:attrNameLst>
                                          <p:attrName>style.visibility</p:attrName>
                                        </p:attrNameLst>
                                      </p:cBhvr>
                                      <p:to>
                                        <p:strVal val="visible"/>
                                      </p:to>
                                    </p:set>
                                    <p:anim calcmode="lin" valueType="num">
                                      <p:cBhvr additive="base">
                                        <p:cTn id="31" dur="500" fill="hold"/>
                                        <p:tgtEl>
                                          <p:spTgt spid="8909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909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bldLvl="2"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809625"/>
            <a:ext cx="8229600" cy="608013"/>
          </a:xfrm>
        </p:spPr>
        <p:txBody>
          <a:bodyPr/>
          <a:lstStyle/>
          <a:p>
            <a:r>
              <a:rPr lang="en-US"/>
              <a:t>Various Proposals</a:t>
            </a:r>
          </a:p>
        </p:txBody>
      </p:sp>
      <p:sp>
        <p:nvSpPr>
          <p:cNvPr id="123907" name="Rectangle 3"/>
          <p:cNvSpPr>
            <a:spLocks noGrp="1" noChangeArrowheads="1"/>
          </p:cNvSpPr>
          <p:nvPr>
            <p:ph type="body" idx="1"/>
          </p:nvPr>
        </p:nvSpPr>
        <p:spPr/>
        <p:txBody>
          <a:bodyPr/>
          <a:lstStyle/>
          <a:p>
            <a:pPr>
              <a:lnSpc>
                <a:spcPct val="90000"/>
              </a:lnSpc>
            </a:pPr>
            <a:r>
              <a:rPr lang="en-US"/>
              <a:t>Range from AD 37 (Old Scofield) to 125 (e.g., Robert Kraft @ UPenn).</a:t>
            </a:r>
          </a:p>
          <a:p>
            <a:pPr>
              <a:lnSpc>
                <a:spcPct val="90000"/>
              </a:lnSpc>
            </a:pPr>
            <a:r>
              <a:rPr lang="en-US"/>
              <a:t>My suggestion:</a:t>
            </a:r>
          </a:p>
          <a:p>
            <a:pPr lvl="1">
              <a:lnSpc>
                <a:spcPct val="90000"/>
              </a:lnSpc>
            </a:pPr>
            <a:r>
              <a:rPr lang="en-US"/>
              <a:t>Irenaeus is giving date of Greek edition.</a:t>
            </a:r>
          </a:p>
          <a:p>
            <a:pPr lvl="1">
              <a:lnSpc>
                <a:spcPct val="90000"/>
              </a:lnSpc>
            </a:pPr>
            <a:r>
              <a:rPr lang="en-US"/>
              <a:t>Original Hebrew earlier, 40s-early 50s.</a:t>
            </a:r>
          </a:p>
          <a:p>
            <a:pPr lvl="1">
              <a:lnSpc>
                <a:spcPct val="90000"/>
              </a:lnSpc>
            </a:pPr>
            <a:r>
              <a:rPr lang="en-US"/>
              <a:t>This model is proposed to fit Matthew being 1</a:t>
            </a:r>
            <a:r>
              <a:rPr lang="en-US" baseline="30000"/>
              <a:t>st</a:t>
            </a:r>
            <a:r>
              <a:rPr lang="en-US"/>
              <a:t> Gospel, and Luke written before AD 60.</a:t>
            </a:r>
          </a:p>
          <a:p>
            <a:pPr lvl="1">
              <a:lnSpc>
                <a:spcPct val="90000"/>
              </a:lnSpc>
            </a:pPr>
            <a:endParaRPr lang="en-US"/>
          </a:p>
        </p:txBody>
      </p:sp>
    </p:spTree>
    <p:custDataLst>
      <p:tags r:id="rId1"/>
    </p:custDataLst>
  </p:cSld>
  <p:clrMapOvr>
    <a:masterClrMapping/>
  </p:clrMapOvr>
  <p:transition advTm="5466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3907">
                                            <p:txEl>
                                              <p:pRg st="0" end="0"/>
                                            </p:txEl>
                                          </p:spTgt>
                                        </p:tgtEl>
                                        <p:attrNameLst>
                                          <p:attrName>style.visibility</p:attrName>
                                        </p:attrNameLst>
                                      </p:cBhvr>
                                      <p:to>
                                        <p:strVal val="visible"/>
                                      </p:to>
                                    </p:set>
                                    <p:anim calcmode="lin" valueType="num">
                                      <p:cBhvr additive="base">
                                        <p:cTn id="7" dur="500" fill="hold"/>
                                        <p:tgtEl>
                                          <p:spTgt spid="1239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39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3907">
                                            <p:txEl>
                                              <p:pRg st="1" end="1"/>
                                            </p:txEl>
                                          </p:spTgt>
                                        </p:tgtEl>
                                        <p:attrNameLst>
                                          <p:attrName>style.visibility</p:attrName>
                                        </p:attrNameLst>
                                      </p:cBhvr>
                                      <p:to>
                                        <p:strVal val="visible"/>
                                      </p:to>
                                    </p:set>
                                    <p:anim calcmode="lin" valueType="num">
                                      <p:cBhvr additive="base">
                                        <p:cTn id="13" dur="500" fill="hold"/>
                                        <p:tgtEl>
                                          <p:spTgt spid="12390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39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3907">
                                            <p:txEl>
                                              <p:pRg st="2" end="2"/>
                                            </p:txEl>
                                          </p:spTgt>
                                        </p:tgtEl>
                                        <p:attrNameLst>
                                          <p:attrName>style.visibility</p:attrName>
                                        </p:attrNameLst>
                                      </p:cBhvr>
                                      <p:to>
                                        <p:strVal val="visible"/>
                                      </p:to>
                                    </p:set>
                                    <p:anim calcmode="lin" valueType="num">
                                      <p:cBhvr additive="base">
                                        <p:cTn id="19" dur="500" fill="hold"/>
                                        <p:tgtEl>
                                          <p:spTgt spid="12390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390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3907">
                                            <p:txEl>
                                              <p:pRg st="3" end="3"/>
                                            </p:txEl>
                                          </p:spTgt>
                                        </p:tgtEl>
                                        <p:attrNameLst>
                                          <p:attrName>style.visibility</p:attrName>
                                        </p:attrNameLst>
                                      </p:cBhvr>
                                      <p:to>
                                        <p:strVal val="visible"/>
                                      </p:to>
                                    </p:set>
                                    <p:anim calcmode="lin" valueType="num">
                                      <p:cBhvr additive="base">
                                        <p:cTn id="25" dur="500" fill="hold"/>
                                        <p:tgtEl>
                                          <p:spTgt spid="12390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390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23907">
                                            <p:txEl>
                                              <p:pRg st="4" end="4"/>
                                            </p:txEl>
                                          </p:spTgt>
                                        </p:tgtEl>
                                        <p:attrNameLst>
                                          <p:attrName>style.visibility</p:attrName>
                                        </p:attrNameLst>
                                      </p:cBhvr>
                                      <p:to>
                                        <p:strVal val="visible"/>
                                      </p:to>
                                    </p:set>
                                    <p:anim calcmode="lin" valueType="num">
                                      <p:cBhvr additive="base">
                                        <p:cTn id="31" dur="500" fill="hold"/>
                                        <p:tgtEl>
                                          <p:spTgt spid="12390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390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build="p" bldLvl="2"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0" name="Rectangle 2"/>
          <p:cNvSpPr>
            <a:spLocks noGrp="1" noChangeArrowheads="1"/>
          </p:cNvSpPr>
          <p:nvPr>
            <p:ph type="ctrTitle"/>
          </p:nvPr>
        </p:nvSpPr>
        <p:spPr>
          <a:xfrm>
            <a:off x="685800" y="2817813"/>
            <a:ext cx="7772400" cy="782637"/>
          </a:xfrm>
        </p:spPr>
        <p:txBody>
          <a:bodyPr/>
          <a:lstStyle/>
          <a:p>
            <a:r>
              <a:rPr lang="en-US"/>
              <a:t>Date of Mark</a:t>
            </a:r>
          </a:p>
        </p:txBody>
      </p:sp>
      <p:sp>
        <p:nvSpPr>
          <p:cNvPr id="124931" name="Rectangle 3"/>
          <p:cNvSpPr>
            <a:spLocks noGrp="1" noChangeArrowheads="1"/>
          </p:cNvSpPr>
          <p:nvPr>
            <p:ph type="subTitle" idx="1"/>
          </p:nvPr>
        </p:nvSpPr>
        <p:spPr/>
        <p:txBody>
          <a:bodyPr/>
          <a:lstStyle/>
          <a:p>
            <a:r>
              <a:rPr lang="en-US"/>
              <a:t>Internal Evidence</a:t>
            </a:r>
          </a:p>
          <a:p>
            <a:r>
              <a:rPr lang="en-US"/>
              <a:t>External Evidence</a:t>
            </a:r>
          </a:p>
        </p:txBody>
      </p:sp>
      <p:pic>
        <p:nvPicPr>
          <p:cNvPr id="124932" name="Picture 4" descr="StMark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81000"/>
            <a:ext cx="2743200" cy="24939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532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4930"/>
                                        </p:tgtEl>
                                        <p:attrNameLst>
                                          <p:attrName>style.visibility</p:attrName>
                                        </p:attrNameLst>
                                      </p:cBhvr>
                                      <p:to>
                                        <p:strVal val="visible"/>
                                      </p:to>
                                    </p:set>
                                    <p:anim calcmode="lin" valueType="num">
                                      <p:cBhvr>
                                        <p:cTn id="7" dur="500" fill="hold"/>
                                        <p:tgtEl>
                                          <p:spTgt spid="124930"/>
                                        </p:tgtEl>
                                        <p:attrNameLst>
                                          <p:attrName>ppt_w</p:attrName>
                                        </p:attrNameLst>
                                      </p:cBhvr>
                                      <p:tavLst>
                                        <p:tav tm="0">
                                          <p:val>
                                            <p:fltVal val="0"/>
                                          </p:val>
                                        </p:tav>
                                        <p:tav tm="100000">
                                          <p:val>
                                            <p:strVal val="#ppt_w"/>
                                          </p:val>
                                        </p:tav>
                                      </p:tavLst>
                                    </p:anim>
                                    <p:anim calcmode="lin" valueType="num">
                                      <p:cBhvr>
                                        <p:cTn id="8" dur="500" fill="hold"/>
                                        <p:tgtEl>
                                          <p:spTgt spid="12493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124932"/>
                                        </p:tgtEl>
                                        <p:attrNameLst>
                                          <p:attrName>style.visibility</p:attrName>
                                        </p:attrNameLst>
                                      </p:cBhvr>
                                      <p:to>
                                        <p:strVal val="visible"/>
                                      </p:to>
                                    </p:set>
                                    <p:animEffect transition="in" filter="checkerboard(across)">
                                      <p:cBhvr>
                                        <p:cTn id="13" dur="500"/>
                                        <p:tgtEl>
                                          <p:spTgt spid="12493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24931">
                                            <p:txEl>
                                              <p:pRg st="0" end="0"/>
                                            </p:txEl>
                                          </p:spTgt>
                                        </p:tgtEl>
                                        <p:attrNameLst>
                                          <p:attrName>style.visibility</p:attrName>
                                        </p:attrNameLst>
                                      </p:cBhvr>
                                      <p:to>
                                        <p:strVal val="visible"/>
                                      </p:to>
                                    </p:set>
                                    <p:anim calcmode="lin" valueType="num">
                                      <p:cBhvr additive="base">
                                        <p:cTn id="18" dur="500" fill="hold"/>
                                        <p:tgtEl>
                                          <p:spTgt spid="124931">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249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24931">
                                            <p:txEl>
                                              <p:pRg st="1" end="1"/>
                                            </p:txEl>
                                          </p:spTgt>
                                        </p:tgtEl>
                                        <p:attrNameLst>
                                          <p:attrName>style.visibility</p:attrName>
                                        </p:attrNameLst>
                                      </p:cBhvr>
                                      <p:to>
                                        <p:strVal val="visible"/>
                                      </p:to>
                                    </p:set>
                                    <p:anim calcmode="lin" valueType="num">
                                      <p:cBhvr additive="base">
                                        <p:cTn id="24" dur="500" fill="hold"/>
                                        <p:tgtEl>
                                          <p:spTgt spid="124931">
                                            <p:txEl>
                                              <p:pRg st="1" end="1"/>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2493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autoUpdateAnimBg="0"/>
      <p:bldP spid="124931"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7200" y="809625"/>
            <a:ext cx="8229600" cy="608013"/>
          </a:xfrm>
        </p:spPr>
        <p:txBody>
          <a:bodyPr/>
          <a:lstStyle/>
          <a:p>
            <a:r>
              <a:rPr lang="en-US"/>
              <a:t>Internal Evidence</a:t>
            </a:r>
          </a:p>
        </p:txBody>
      </p:sp>
      <p:sp>
        <p:nvSpPr>
          <p:cNvPr id="125955" name="Rectangle 3"/>
          <p:cNvSpPr>
            <a:spLocks noGrp="1" noChangeArrowheads="1"/>
          </p:cNvSpPr>
          <p:nvPr>
            <p:ph type="body" idx="1"/>
          </p:nvPr>
        </p:nvSpPr>
        <p:spPr>
          <a:xfrm>
            <a:off x="457200" y="2286000"/>
            <a:ext cx="8229600" cy="3840163"/>
          </a:xfrm>
        </p:spPr>
        <p:txBody>
          <a:bodyPr/>
          <a:lstStyle/>
          <a:p>
            <a:r>
              <a:rPr lang="en-US"/>
              <a:t>Nothing direct here.</a:t>
            </a:r>
          </a:p>
          <a:p>
            <a:r>
              <a:rPr lang="en-US"/>
              <a:t>Liberals try to post-date predictions, so tend to put it late, just before 70 or later.</a:t>
            </a:r>
          </a:p>
          <a:p>
            <a:r>
              <a:rPr lang="en-US"/>
              <a:t>Solution to Synoptic Problem will have a bearing here.</a:t>
            </a:r>
          </a:p>
        </p:txBody>
      </p:sp>
    </p:spTree>
    <p:custDataLst>
      <p:tags r:id="rId1"/>
    </p:custDataLst>
  </p:cSld>
  <p:clrMapOvr>
    <a:masterClrMapping/>
  </p:clrMapOvr>
  <p:transition advTm="2983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5955">
                                            <p:txEl>
                                              <p:pRg st="0" end="0"/>
                                            </p:txEl>
                                          </p:spTgt>
                                        </p:tgtEl>
                                        <p:attrNameLst>
                                          <p:attrName>style.visibility</p:attrName>
                                        </p:attrNameLst>
                                      </p:cBhvr>
                                      <p:to>
                                        <p:strVal val="visible"/>
                                      </p:to>
                                    </p:set>
                                    <p:anim calcmode="lin" valueType="num">
                                      <p:cBhvr additive="base">
                                        <p:cTn id="7" dur="500" fill="hold"/>
                                        <p:tgtEl>
                                          <p:spTgt spid="12595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59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5955">
                                            <p:txEl>
                                              <p:pRg st="1" end="1"/>
                                            </p:txEl>
                                          </p:spTgt>
                                        </p:tgtEl>
                                        <p:attrNameLst>
                                          <p:attrName>style.visibility</p:attrName>
                                        </p:attrNameLst>
                                      </p:cBhvr>
                                      <p:to>
                                        <p:strVal val="visible"/>
                                      </p:to>
                                    </p:set>
                                    <p:anim calcmode="lin" valueType="num">
                                      <p:cBhvr additive="base">
                                        <p:cTn id="13" dur="500" fill="hold"/>
                                        <p:tgtEl>
                                          <p:spTgt spid="12595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59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5955">
                                            <p:txEl>
                                              <p:pRg st="2" end="2"/>
                                            </p:txEl>
                                          </p:spTgt>
                                        </p:tgtEl>
                                        <p:attrNameLst>
                                          <p:attrName>style.visibility</p:attrName>
                                        </p:attrNameLst>
                                      </p:cBhvr>
                                      <p:to>
                                        <p:strVal val="visible"/>
                                      </p:to>
                                    </p:set>
                                    <p:anim calcmode="lin" valueType="num">
                                      <p:cBhvr additive="base">
                                        <p:cTn id="19" dur="500" fill="hold"/>
                                        <p:tgtEl>
                                          <p:spTgt spid="12595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595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457200" y="809625"/>
            <a:ext cx="8229600" cy="608013"/>
          </a:xfrm>
        </p:spPr>
        <p:txBody>
          <a:bodyPr/>
          <a:lstStyle/>
          <a:p>
            <a:r>
              <a:rPr lang="en-US"/>
              <a:t>External Evidence</a:t>
            </a:r>
          </a:p>
        </p:txBody>
      </p:sp>
      <p:sp>
        <p:nvSpPr>
          <p:cNvPr id="126979" name="Rectangle 3"/>
          <p:cNvSpPr>
            <a:spLocks noGrp="1" noChangeArrowheads="1"/>
          </p:cNvSpPr>
          <p:nvPr>
            <p:ph type="body" idx="1"/>
          </p:nvPr>
        </p:nvSpPr>
        <p:spPr>
          <a:xfrm>
            <a:off x="457200" y="1981200"/>
            <a:ext cx="8229600" cy="4525963"/>
          </a:xfrm>
        </p:spPr>
        <p:txBody>
          <a:bodyPr/>
          <a:lstStyle/>
          <a:p>
            <a:r>
              <a:rPr lang="en-US"/>
              <a:t>See various church fathers cited earlier.  Do Clement and Irenaeus disagree?</a:t>
            </a:r>
          </a:p>
          <a:p>
            <a:r>
              <a:rPr lang="en-US"/>
              <a:t>Counts of early mss &amp; citations show Mark was considerably less popular than Matthew.  Does this have a bearing on the date question?</a:t>
            </a:r>
          </a:p>
        </p:txBody>
      </p:sp>
    </p:spTree>
    <p:custDataLst>
      <p:tags r:id="rId1"/>
    </p:custDataLst>
  </p:cSld>
  <p:clrMapOvr>
    <a:masterClrMapping/>
  </p:clrMapOvr>
  <p:transition advTm="7031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6979">
                                            <p:txEl>
                                              <p:pRg st="0" end="0"/>
                                            </p:txEl>
                                          </p:spTgt>
                                        </p:tgtEl>
                                        <p:attrNameLst>
                                          <p:attrName>style.visibility</p:attrName>
                                        </p:attrNameLst>
                                      </p:cBhvr>
                                      <p:to>
                                        <p:strVal val="visible"/>
                                      </p:to>
                                    </p:set>
                                    <p:animEffect transition="in" filter="checkerboard(across)">
                                      <p:cBhvr>
                                        <p:cTn id="7" dur="500"/>
                                        <p:tgtEl>
                                          <p:spTgt spid="1269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6979">
                                            <p:txEl>
                                              <p:pRg st="1" end="1"/>
                                            </p:txEl>
                                          </p:spTgt>
                                        </p:tgtEl>
                                        <p:attrNameLst>
                                          <p:attrName>style.visibility</p:attrName>
                                        </p:attrNameLst>
                                      </p:cBhvr>
                                      <p:to>
                                        <p:strVal val="visible"/>
                                      </p:to>
                                    </p:set>
                                    <p:animEffect transition="in" filter="checkerboard(across)">
                                      <p:cBhvr>
                                        <p:cTn id="12" dur="500"/>
                                        <p:tgtEl>
                                          <p:spTgt spid="1269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457200" y="809625"/>
            <a:ext cx="8229600" cy="608013"/>
          </a:xfrm>
        </p:spPr>
        <p:txBody>
          <a:bodyPr/>
          <a:lstStyle/>
          <a:p>
            <a:r>
              <a:rPr lang="en-US"/>
              <a:t>Various Proposals</a:t>
            </a:r>
          </a:p>
        </p:txBody>
      </p:sp>
      <p:sp>
        <p:nvSpPr>
          <p:cNvPr id="128003" name="Rectangle 3"/>
          <p:cNvSpPr>
            <a:spLocks noGrp="1" noChangeArrowheads="1"/>
          </p:cNvSpPr>
          <p:nvPr>
            <p:ph type="body" idx="1"/>
          </p:nvPr>
        </p:nvSpPr>
        <p:spPr>
          <a:xfrm>
            <a:off x="1033463" y="2057400"/>
            <a:ext cx="8110537" cy="5334000"/>
          </a:xfrm>
        </p:spPr>
        <p:txBody>
          <a:bodyPr/>
          <a:lstStyle/>
          <a:p>
            <a:r>
              <a:rPr lang="en-US"/>
              <a:t>Several dating schemes:</a:t>
            </a:r>
          </a:p>
          <a:p>
            <a:pPr lvl="1"/>
            <a:r>
              <a:rPr lang="en-US"/>
              <a:t>Concordant – Mark in 60s before death of Peter.</a:t>
            </a:r>
          </a:p>
          <a:p>
            <a:pPr lvl="1"/>
            <a:r>
              <a:rPr lang="en-US"/>
              <a:t>Discordant – Clement wrong, and Irenaeus means after death of Peter &amp; Paul, so after 68.</a:t>
            </a:r>
          </a:p>
          <a:p>
            <a:pPr lvl="1"/>
            <a:r>
              <a:rPr lang="en-US"/>
              <a:t>Conservative 2-document view – put Mark ahead of Matt &amp; Luke, so in late 50s.</a:t>
            </a:r>
          </a:p>
        </p:txBody>
      </p:sp>
      <p:sp>
        <p:nvSpPr>
          <p:cNvPr id="128004" name="Oval 4"/>
          <p:cNvSpPr>
            <a:spLocks noChangeArrowheads="1"/>
          </p:cNvSpPr>
          <p:nvPr/>
        </p:nvSpPr>
        <p:spPr bwMode="auto">
          <a:xfrm>
            <a:off x="1524000" y="2667000"/>
            <a:ext cx="2743200" cy="609600"/>
          </a:xfrm>
          <a:prstGeom prst="ellipse">
            <a:avLst/>
          </a:prstGeom>
          <a:noFill/>
          <a:ln w="38100">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ustDataLst>
      <p:tags r:id="rId1"/>
    </p:custDataLst>
  </p:cSld>
  <p:clrMapOvr>
    <a:masterClrMapping/>
  </p:clrMapOvr>
  <p:transition advTm="6373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anim calcmode="lin" valueType="num">
                                      <p:cBhvr additive="base">
                                        <p:cTn id="7" dur="500" fill="hold"/>
                                        <p:tgtEl>
                                          <p:spTgt spid="1280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80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8003">
                                            <p:txEl>
                                              <p:pRg st="1" end="1"/>
                                            </p:txEl>
                                          </p:spTgt>
                                        </p:tgtEl>
                                        <p:attrNameLst>
                                          <p:attrName>style.visibility</p:attrName>
                                        </p:attrNameLst>
                                      </p:cBhvr>
                                      <p:to>
                                        <p:strVal val="visible"/>
                                      </p:to>
                                    </p:set>
                                    <p:anim calcmode="lin" valueType="num">
                                      <p:cBhvr additive="base">
                                        <p:cTn id="13" dur="500" fill="hold"/>
                                        <p:tgtEl>
                                          <p:spTgt spid="12800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80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8003">
                                            <p:txEl>
                                              <p:pRg st="2" end="2"/>
                                            </p:txEl>
                                          </p:spTgt>
                                        </p:tgtEl>
                                        <p:attrNameLst>
                                          <p:attrName>style.visibility</p:attrName>
                                        </p:attrNameLst>
                                      </p:cBhvr>
                                      <p:to>
                                        <p:strVal val="visible"/>
                                      </p:to>
                                    </p:set>
                                    <p:anim calcmode="lin" valueType="num">
                                      <p:cBhvr additive="base">
                                        <p:cTn id="19" dur="500" fill="hold"/>
                                        <p:tgtEl>
                                          <p:spTgt spid="12800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80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8003">
                                            <p:txEl>
                                              <p:pRg st="3" end="3"/>
                                            </p:txEl>
                                          </p:spTgt>
                                        </p:tgtEl>
                                        <p:attrNameLst>
                                          <p:attrName>style.visibility</p:attrName>
                                        </p:attrNameLst>
                                      </p:cBhvr>
                                      <p:to>
                                        <p:strVal val="visible"/>
                                      </p:to>
                                    </p:set>
                                    <p:anim calcmode="lin" valueType="num">
                                      <p:cBhvr additive="base">
                                        <p:cTn id="25" dur="500" fill="hold"/>
                                        <p:tgtEl>
                                          <p:spTgt spid="12800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800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8004"/>
                                        </p:tgtEl>
                                        <p:attrNameLst>
                                          <p:attrName>style.visibility</p:attrName>
                                        </p:attrNameLst>
                                      </p:cBhvr>
                                      <p:to>
                                        <p:strVal val="visible"/>
                                      </p:to>
                                    </p:set>
                                    <p:anim calcmode="lin" valueType="num">
                                      <p:cBhvr additive="base">
                                        <p:cTn id="31" dur="500" fill="hold"/>
                                        <p:tgtEl>
                                          <p:spTgt spid="128004"/>
                                        </p:tgtEl>
                                        <p:attrNameLst>
                                          <p:attrName>ppt_x</p:attrName>
                                        </p:attrNameLst>
                                      </p:cBhvr>
                                      <p:tavLst>
                                        <p:tav tm="0">
                                          <p:val>
                                            <p:strVal val="#ppt_x"/>
                                          </p:val>
                                        </p:tav>
                                        <p:tav tm="100000">
                                          <p:val>
                                            <p:strVal val="#ppt_x"/>
                                          </p:val>
                                        </p:tav>
                                      </p:tavLst>
                                    </p:anim>
                                    <p:anim calcmode="lin" valueType="num">
                                      <p:cBhvr additive="base">
                                        <p:cTn id="32" dur="500" fill="hold"/>
                                        <p:tgtEl>
                                          <p:spTgt spid="1280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uiExpand="1" build="p" bldLvl="2" autoUpdateAnimBg="0"/>
      <p:bldP spid="128004"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9026" name="Rectangle 2"/>
          <p:cNvSpPr>
            <a:spLocks noGrp="1" noChangeArrowheads="1"/>
          </p:cNvSpPr>
          <p:nvPr>
            <p:ph type="ctrTitle"/>
          </p:nvPr>
        </p:nvSpPr>
        <p:spPr>
          <a:xfrm>
            <a:off x="685800" y="2817813"/>
            <a:ext cx="7772400" cy="782637"/>
          </a:xfrm>
        </p:spPr>
        <p:txBody>
          <a:bodyPr/>
          <a:lstStyle/>
          <a:p>
            <a:r>
              <a:rPr lang="en-US"/>
              <a:t>Date of Luke</a:t>
            </a:r>
          </a:p>
        </p:txBody>
      </p:sp>
      <p:sp>
        <p:nvSpPr>
          <p:cNvPr id="129027" name="Rectangle 3"/>
          <p:cNvSpPr>
            <a:spLocks noGrp="1" noChangeArrowheads="1"/>
          </p:cNvSpPr>
          <p:nvPr>
            <p:ph type="subTitle" idx="1"/>
          </p:nvPr>
        </p:nvSpPr>
        <p:spPr/>
        <p:txBody>
          <a:bodyPr/>
          <a:lstStyle/>
          <a:p>
            <a:r>
              <a:rPr lang="en-US"/>
              <a:t>Internal Evidence</a:t>
            </a:r>
          </a:p>
          <a:p>
            <a:r>
              <a:rPr lang="en-US"/>
              <a:t>External Evidence</a:t>
            </a:r>
          </a:p>
        </p:txBody>
      </p:sp>
      <p:pic>
        <p:nvPicPr>
          <p:cNvPr id="129028" name="Picture 4" descr="StL2u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4800" y="381000"/>
            <a:ext cx="2203450" cy="2819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664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9026"/>
                                        </p:tgtEl>
                                        <p:attrNameLst>
                                          <p:attrName>style.visibility</p:attrName>
                                        </p:attrNameLst>
                                      </p:cBhvr>
                                      <p:to>
                                        <p:strVal val="visible"/>
                                      </p:to>
                                    </p:set>
                                    <p:anim calcmode="lin" valueType="num">
                                      <p:cBhvr>
                                        <p:cTn id="7" dur="500" fill="hold"/>
                                        <p:tgtEl>
                                          <p:spTgt spid="129026"/>
                                        </p:tgtEl>
                                        <p:attrNameLst>
                                          <p:attrName>ppt_w</p:attrName>
                                        </p:attrNameLst>
                                      </p:cBhvr>
                                      <p:tavLst>
                                        <p:tav tm="0">
                                          <p:val>
                                            <p:fltVal val="0"/>
                                          </p:val>
                                        </p:tav>
                                        <p:tav tm="100000">
                                          <p:val>
                                            <p:strVal val="#ppt_w"/>
                                          </p:val>
                                        </p:tav>
                                      </p:tavLst>
                                    </p:anim>
                                    <p:anim calcmode="lin" valueType="num">
                                      <p:cBhvr>
                                        <p:cTn id="8" dur="500" fill="hold"/>
                                        <p:tgtEl>
                                          <p:spTgt spid="12902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129028"/>
                                        </p:tgtEl>
                                        <p:attrNameLst>
                                          <p:attrName>style.visibility</p:attrName>
                                        </p:attrNameLst>
                                      </p:cBhvr>
                                      <p:to>
                                        <p:strVal val="visible"/>
                                      </p:to>
                                    </p:set>
                                    <p:animEffect transition="in" filter="checkerboard(across)">
                                      <p:cBhvr>
                                        <p:cTn id="13" dur="500"/>
                                        <p:tgtEl>
                                          <p:spTgt spid="12902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29027">
                                            <p:txEl>
                                              <p:pRg st="0" end="0"/>
                                            </p:txEl>
                                          </p:spTgt>
                                        </p:tgtEl>
                                        <p:attrNameLst>
                                          <p:attrName>style.visibility</p:attrName>
                                        </p:attrNameLst>
                                      </p:cBhvr>
                                      <p:to>
                                        <p:strVal val="visible"/>
                                      </p:to>
                                    </p:set>
                                    <p:anim calcmode="lin" valueType="num">
                                      <p:cBhvr additive="base">
                                        <p:cTn id="18" dur="500" fill="hold"/>
                                        <p:tgtEl>
                                          <p:spTgt spid="129027">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290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29027">
                                            <p:txEl>
                                              <p:pRg st="1" end="1"/>
                                            </p:txEl>
                                          </p:spTgt>
                                        </p:tgtEl>
                                        <p:attrNameLst>
                                          <p:attrName>style.visibility</p:attrName>
                                        </p:attrNameLst>
                                      </p:cBhvr>
                                      <p:to>
                                        <p:strVal val="visible"/>
                                      </p:to>
                                    </p:set>
                                    <p:anim calcmode="lin" valueType="num">
                                      <p:cBhvr additive="base">
                                        <p:cTn id="24" dur="500" fill="hold"/>
                                        <p:tgtEl>
                                          <p:spTgt spid="129027">
                                            <p:txEl>
                                              <p:pRg st="1" end="1"/>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2902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6" grpId="0" autoUpdateAnimBg="0"/>
      <p:bldP spid="129027"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809625"/>
            <a:ext cx="8229600" cy="608013"/>
          </a:xfrm>
        </p:spPr>
        <p:txBody>
          <a:bodyPr/>
          <a:lstStyle/>
          <a:p>
            <a:r>
              <a:rPr lang="en-US"/>
              <a:t>Internal Evidence</a:t>
            </a:r>
          </a:p>
        </p:txBody>
      </p:sp>
      <p:sp>
        <p:nvSpPr>
          <p:cNvPr id="130051" name="Rectangle 3"/>
          <p:cNvSpPr>
            <a:spLocks noGrp="1" noChangeArrowheads="1"/>
          </p:cNvSpPr>
          <p:nvPr>
            <p:ph type="body" idx="1"/>
          </p:nvPr>
        </p:nvSpPr>
        <p:spPr/>
        <p:txBody>
          <a:bodyPr/>
          <a:lstStyle/>
          <a:p>
            <a:r>
              <a:rPr lang="en-US"/>
              <a:t>Clearly Acts presupposes Luke, so Gospel written first.</a:t>
            </a:r>
          </a:p>
          <a:p>
            <a:r>
              <a:rPr lang="en-US"/>
              <a:t>Liberals feel Luke 21:20 reflects Jewish war, so date Luke after AD 70 (usually in 80s).</a:t>
            </a:r>
          </a:p>
          <a:p>
            <a:r>
              <a:rPr lang="en-US"/>
              <a:t>Not necessary if Jesus can predict future.  </a:t>
            </a:r>
          </a:p>
          <a:p>
            <a:r>
              <a:rPr lang="en-US"/>
              <a:t>Evidence from Acts points to its being written before 64.</a:t>
            </a:r>
          </a:p>
        </p:txBody>
      </p:sp>
    </p:spTree>
    <p:custDataLst>
      <p:tags r:id="rId1"/>
    </p:custDataLst>
  </p:cSld>
  <p:clrMapOvr>
    <a:masterClrMapping/>
  </p:clrMapOvr>
  <p:transition advTm="4356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0051">
                                            <p:txEl>
                                              <p:pRg st="0" end="0"/>
                                            </p:txEl>
                                          </p:spTgt>
                                        </p:tgtEl>
                                        <p:attrNameLst>
                                          <p:attrName>style.visibility</p:attrName>
                                        </p:attrNameLst>
                                      </p:cBhvr>
                                      <p:to>
                                        <p:strVal val="visible"/>
                                      </p:to>
                                    </p:set>
                                    <p:anim calcmode="lin" valueType="num">
                                      <p:cBhvr additive="base">
                                        <p:cTn id="7" dur="500" fill="hold"/>
                                        <p:tgtEl>
                                          <p:spTgt spid="1300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00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0051">
                                            <p:txEl>
                                              <p:pRg st="1" end="1"/>
                                            </p:txEl>
                                          </p:spTgt>
                                        </p:tgtEl>
                                        <p:attrNameLst>
                                          <p:attrName>style.visibility</p:attrName>
                                        </p:attrNameLst>
                                      </p:cBhvr>
                                      <p:to>
                                        <p:strVal val="visible"/>
                                      </p:to>
                                    </p:set>
                                    <p:anim calcmode="lin" valueType="num">
                                      <p:cBhvr additive="base">
                                        <p:cTn id="13" dur="500" fill="hold"/>
                                        <p:tgtEl>
                                          <p:spTgt spid="13005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00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0051">
                                            <p:txEl>
                                              <p:pRg st="2" end="2"/>
                                            </p:txEl>
                                          </p:spTgt>
                                        </p:tgtEl>
                                        <p:attrNameLst>
                                          <p:attrName>style.visibility</p:attrName>
                                        </p:attrNameLst>
                                      </p:cBhvr>
                                      <p:to>
                                        <p:strVal val="visible"/>
                                      </p:to>
                                    </p:set>
                                    <p:anim calcmode="lin" valueType="num">
                                      <p:cBhvr additive="base">
                                        <p:cTn id="19" dur="500" fill="hold"/>
                                        <p:tgtEl>
                                          <p:spTgt spid="13005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00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0051">
                                            <p:txEl>
                                              <p:pRg st="3" end="3"/>
                                            </p:txEl>
                                          </p:spTgt>
                                        </p:tgtEl>
                                        <p:attrNameLst>
                                          <p:attrName>style.visibility</p:attrName>
                                        </p:attrNameLst>
                                      </p:cBhvr>
                                      <p:to>
                                        <p:strVal val="visible"/>
                                      </p:to>
                                    </p:set>
                                    <p:anim calcmode="lin" valueType="num">
                                      <p:cBhvr additive="base">
                                        <p:cTn id="25" dur="500" fill="hold"/>
                                        <p:tgtEl>
                                          <p:spTgt spid="13005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005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457200" y="809625"/>
            <a:ext cx="8229600" cy="608013"/>
          </a:xfrm>
        </p:spPr>
        <p:txBody>
          <a:bodyPr/>
          <a:lstStyle/>
          <a:p>
            <a:r>
              <a:rPr lang="en-US"/>
              <a:t>External Evidence</a:t>
            </a:r>
          </a:p>
        </p:txBody>
      </p:sp>
      <p:sp>
        <p:nvSpPr>
          <p:cNvPr id="131075" name="Rectangle 3"/>
          <p:cNvSpPr>
            <a:spLocks noGrp="1" noChangeArrowheads="1"/>
          </p:cNvSpPr>
          <p:nvPr>
            <p:ph type="body" idx="1"/>
          </p:nvPr>
        </p:nvSpPr>
        <p:spPr/>
        <p:txBody>
          <a:bodyPr/>
          <a:lstStyle/>
          <a:p>
            <a:pPr>
              <a:lnSpc>
                <a:spcPct val="90000"/>
              </a:lnSpc>
            </a:pPr>
            <a:r>
              <a:rPr lang="en-US" sz="3600"/>
              <a:t>Acts seems to date from end of Paul’s 1</a:t>
            </a:r>
            <a:r>
              <a:rPr lang="en-US" sz="3600" baseline="30000"/>
              <a:t>st</a:t>
            </a:r>
            <a:r>
              <a:rPr lang="en-US" sz="3600"/>
              <a:t> Roman imprisonment, ~63.</a:t>
            </a:r>
          </a:p>
          <a:p>
            <a:pPr lvl="1">
              <a:lnSpc>
                <a:spcPct val="90000"/>
              </a:lnSpc>
            </a:pPr>
            <a:r>
              <a:rPr lang="en-US" sz="3600"/>
              <a:t>Must precede Roman fire, summer 64.</a:t>
            </a:r>
          </a:p>
          <a:p>
            <a:pPr lvl="1">
              <a:lnSpc>
                <a:spcPct val="90000"/>
              </a:lnSpc>
            </a:pPr>
            <a:r>
              <a:rPr lang="en-US" sz="3600"/>
              <a:t>No hint of Paul</a:t>
            </a:r>
            <a:r>
              <a:rPr lang="en-US" sz="3600">
                <a:cs typeface="Arial" charset="0"/>
              </a:rPr>
              <a:t>'</a:t>
            </a:r>
            <a:r>
              <a:rPr lang="en-US" sz="3600"/>
              <a:t>s death, ~68.</a:t>
            </a:r>
          </a:p>
          <a:p>
            <a:pPr>
              <a:lnSpc>
                <a:spcPct val="90000"/>
              </a:lnSpc>
            </a:pPr>
            <a:r>
              <a:rPr lang="en-US" sz="3600"/>
              <a:t>Luke is somewhat earlier than Acts.</a:t>
            </a:r>
          </a:p>
          <a:p>
            <a:pPr>
              <a:lnSpc>
                <a:spcPct val="90000"/>
              </a:lnSpc>
            </a:pPr>
            <a:r>
              <a:rPr lang="en-US" sz="3600"/>
              <a:t>The problem of tradition on relative date of Luke and Mark.</a:t>
            </a:r>
          </a:p>
        </p:txBody>
      </p:sp>
    </p:spTree>
    <p:custDataLst>
      <p:tags r:id="rId1"/>
    </p:custDataLst>
  </p:cSld>
  <p:clrMapOvr>
    <a:masterClrMapping/>
  </p:clrMapOvr>
  <p:transition advTm="4561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1075">
                                            <p:txEl>
                                              <p:pRg st="0" end="0"/>
                                            </p:txEl>
                                          </p:spTgt>
                                        </p:tgtEl>
                                        <p:attrNameLst>
                                          <p:attrName>style.visibility</p:attrName>
                                        </p:attrNameLst>
                                      </p:cBhvr>
                                      <p:to>
                                        <p:strVal val="visible"/>
                                      </p:to>
                                    </p:set>
                                    <p:anim calcmode="lin" valueType="num">
                                      <p:cBhvr additive="base">
                                        <p:cTn id="7" dur="500" fill="hold"/>
                                        <p:tgtEl>
                                          <p:spTgt spid="1310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10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1075">
                                            <p:txEl>
                                              <p:pRg st="1" end="1"/>
                                            </p:txEl>
                                          </p:spTgt>
                                        </p:tgtEl>
                                        <p:attrNameLst>
                                          <p:attrName>style.visibility</p:attrName>
                                        </p:attrNameLst>
                                      </p:cBhvr>
                                      <p:to>
                                        <p:strVal val="visible"/>
                                      </p:to>
                                    </p:set>
                                    <p:anim calcmode="lin" valueType="num">
                                      <p:cBhvr additive="base">
                                        <p:cTn id="13" dur="500" fill="hold"/>
                                        <p:tgtEl>
                                          <p:spTgt spid="13107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10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1075">
                                            <p:txEl>
                                              <p:pRg st="2" end="2"/>
                                            </p:txEl>
                                          </p:spTgt>
                                        </p:tgtEl>
                                        <p:attrNameLst>
                                          <p:attrName>style.visibility</p:attrName>
                                        </p:attrNameLst>
                                      </p:cBhvr>
                                      <p:to>
                                        <p:strVal val="visible"/>
                                      </p:to>
                                    </p:set>
                                    <p:anim calcmode="lin" valueType="num">
                                      <p:cBhvr additive="base">
                                        <p:cTn id="19" dur="500" fill="hold"/>
                                        <p:tgtEl>
                                          <p:spTgt spid="13107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10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1075">
                                            <p:txEl>
                                              <p:pRg st="3" end="3"/>
                                            </p:txEl>
                                          </p:spTgt>
                                        </p:tgtEl>
                                        <p:attrNameLst>
                                          <p:attrName>style.visibility</p:attrName>
                                        </p:attrNameLst>
                                      </p:cBhvr>
                                      <p:to>
                                        <p:strVal val="visible"/>
                                      </p:to>
                                    </p:set>
                                    <p:anim calcmode="lin" valueType="num">
                                      <p:cBhvr additive="base">
                                        <p:cTn id="25" dur="500" fill="hold"/>
                                        <p:tgtEl>
                                          <p:spTgt spid="13107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107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31075">
                                            <p:txEl>
                                              <p:pRg st="4" end="4"/>
                                            </p:txEl>
                                          </p:spTgt>
                                        </p:tgtEl>
                                        <p:attrNameLst>
                                          <p:attrName>style.visibility</p:attrName>
                                        </p:attrNameLst>
                                      </p:cBhvr>
                                      <p:to>
                                        <p:strVal val="visible"/>
                                      </p:to>
                                    </p:set>
                                    <p:anim calcmode="lin" valueType="num">
                                      <p:cBhvr additive="base">
                                        <p:cTn id="31" dur="500" fill="hold"/>
                                        <p:tgtEl>
                                          <p:spTgt spid="13107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3107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5" grpId="0" build="p" bldLvl="2"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809625"/>
            <a:ext cx="8229600" cy="608013"/>
          </a:xfrm>
        </p:spPr>
        <p:txBody>
          <a:bodyPr/>
          <a:lstStyle/>
          <a:p>
            <a:r>
              <a:rPr lang="en-US"/>
              <a:t>Summary on Luke</a:t>
            </a:r>
            <a:r>
              <a:rPr lang="en-US">
                <a:cs typeface="Arial" charset="0"/>
              </a:rPr>
              <a:t>'</a:t>
            </a:r>
            <a:r>
              <a:rPr lang="en-US"/>
              <a:t>s Date</a:t>
            </a:r>
          </a:p>
        </p:txBody>
      </p:sp>
      <p:sp>
        <p:nvSpPr>
          <p:cNvPr id="132099" name="Rectangle 3"/>
          <p:cNvSpPr>
            <a:spLocks noGrp="1" noChangeArrowheads="1"/>
          </p:cNvSpPr>
          <p:nvPr>
            <p:ph type="body" idx="1"/>
          </p:nvPr>
        </p:nvSpPr>
        <p:spPr/>
        <p:txBody>
          <a:bodyPr/>
          <a:lstStyle/>
          <a:p>
            <a:r>
              <a:rPr lang="en-US" sz="3600"/>
              <a:t>We date Luke 58-60, before Acts in 63-64.</a:t>
            </a:r>
          </a:p>
          <a:p>
            <a:r>
              <a:rPr lang="en-US" sz="3600"/>
              <a:t>Suggest Luke did his research for Gospel during 2 years Paul in prison in Caesarea; Gospel began to circulate as they left Palestine.</a:t>
            </a:r>
          </a:p>
          <a:p>
            <a:r>
              <a:rPr lang="en-US" sz="3600"/>
              <a:t>Luke did research for Acts in Rome during Paul</a:t>
            </a:r>
            <a:r>
              <a:rPr lang="en-US" sz="3600">
                <a:cs typeface="Arial" charset="0"/>
              </a:rPr>
              <a:t>'</a:t>
            </a:r>
            <a:r>
              <a:rPr lang="en-US" sz="3600"/>
              <a:t>s imprisonment there.</a:t>
            </a:r>
          </a:p>
        </p:txBody>
      </p:sp>
    </p:spTree>
    <p:custDataLst>
      <p:tags r:id="rId1"/>
    </p:custDataLst>
  </p:cSld>
  <p:clrMapOvr>
    <a:masterClrMapping/>
  </p:clrMapOvr>
  <p:transition advTm="7990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2099">
                                            <p:txEl>
                                              <p:pRg st="0" end="0"/>
                                            </p:txEl>
                                          </p:spTgt>
                                        </p:tgtEl>
                                        <p:attrNameLst>
                                          <p:attrName>style.visibility</p:attrName>
                                        </p:attrNameLst>
                                      </p:cBhvr>
                                      <p:to>
                                        <p:strVal val="visible"/>
                                      </p:to>
                                    </p:set>
                                    <p:animEffect transition="in" filter="checkerboard(across)">
                                      <p:cBhvr>
                                        <p:cTn id="7" dur="500"/>
                                        <p:tgtEl>
                                          <p:spTgt spid="1320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2099">
                                            <p:txEl>
                                              <p:pRg st="1" end="1"/>
                                            </p:txEl>
                                          </p:spTgt>
                                        </p:tgtEl>
                                        <p:attrNameLst>
                                          <p:attrName>style.visibility</p:attrName>
                                        </p:attrNameLst>
                                      </p:cBhvr>
                                      <p:to>
                                        <p:strVal val="visible"/>
                                      </p:to>
                                    </p:set>
                                    <p:animEffect transition="in" filter="checkerboard(across)">
                                      <p:cBhvr>
                                        <p:cTn id="12" dur="500"/>
                                        <p:tgtEl>
                                          <p:spTgt spid="1320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2099">
                                            <p:txEl>
                                              <p:pRg st="2" end="2"/>
                                            </p:txEl>
                                          </p:spTgt>
                                        </p:tgtEl>
                                        <p:attrNameLst>
                                          <p:attrName>style.visibility</p:attrName>
                                        </p:attrNameLst>
                                      </p:cBhvr>
                                      <p:to>
                                        <p:strVal val="visible"/>
                                      </p:to>
                                    </p:set>
                                    <p:animEffect transition="in" filter="checkerboard(across)">
                                      <p:cBhvr>
                                        <p:cTn id="17" dur="500"/>
                                        <p:tgtEl>
                                          <p:spTgt spid="1320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9"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457200" y="809625"/>
            <a:ext cx="8229600" cy="608013"/>
          </a:xfrm>
        </p:spPr>
        <p:txBody>
          <a:bodyPr/>
          <a:lstStyle/>
          <a:p>
            <a:r>
              <a:rPr lang="en-US"/>
              <a:t>Summary on Dates</a:t>
            </a:r>
          </a:p>
        </p:txBody>
      </p:sp>
      <p:sp>
        <p:nvSpPr>
          <p:cNvPr id="133123" name="Rectangle 3"/>
          <p:cNvSpPr>
            <a:spLocks noGrp="1" noChangeArrowheads="1"/>
          </p:cNvSpPr>
          <p:nvPr>
            <p:ph type="body" idx="1"/>
          </p:nvPr>
        </p:nvSpPr>
        <p:spPr>
          <a:xfrm>
            <a:off x="457200" y="2505075"/>
            <a:ext cx="8229600" cy="3621088"/>
          </a:xfrm>
        </p:spPr>
        <p:txBody>
          <a:bodyPr/>
          <a:lstStyle/>
          <a:p>
            <a:r>
              <a:rPr lang="en-US" sz="3600"/>
              <a:t>Matthew – 40s or 50s in Hebrew; Greek edition in mid-60s.</a:t>
            </a:r>
          </a:p>
          <a:p>
            <a:r>
              <a:rPr lang="en-US" sz="3600"/>
              <a:t>Luke – 58-60 in Caesarea.</a:t>
            </a:r>
          </a:p>
          <a:p>
            <a:r>
              <a:rPr lang="en-US" sz="3600"/>
              <a:t>Mark – early to mid-60s in Rome.</a:t>
            </a:r>
          </a:p>
        </p:txBody>
      </p:sp>
      <p:pic>
        <p:nvPicPr>
          <p:cNvPr id="133124" name="Picture 4" descr="BS00057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228600"/>
            <a:ext cx="2071688" cy="2133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2092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33124"/>
                                        </p:tgtEl>
                                        <p:attrNameLst>
                                          <p:attrName>style.visibility</p:attrName>
                                        </p:attrNameLst>
                                      </p:cBhvr>
                                      <p:to>
                                        <p:strVal val="visible"/>
                                      </p:to>
                                    </p:set>
                                    <p:animEffect transition="in" filter="checkerboard(across)">
                                      <p:cBhvr>
                                        <p:cTn id="7" dur="500"/>
                                        <p:tgtEl>
                                          <p:spTgt spid="1331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33123">
                                            <p:txEl>
                                              <p:pRg st="0" end="0"/>
                                            </p:txEl>
                                          </p:spTgt>
                                        </p:tgtEl>
                                        <p:attrNameLst>
                                          <p:attrName>style.visibility</p:attrName>
                                        </p:attrNameLst>
                                      </p:cBhvr>
                                      <p:to>
                                        <p:strVal val="visible"/>
                                      </p:to>
                                    </p:set>
                                    <p:anim calcmode="lin" valueType="num">
                                      <p:cBhvr additive="base">
                                        <p:cTn id="12" dur="500" fill="hold"/>
                                        <p:tgtEl>
                                          <p:spTgt spid="13312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331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33123">
                                            <p:txEl>
                                              <p:pRg st="1" end="1"/>
                                            </p:txEl>
                                          </p:spTgt>
                                        </p:tgtEl>
                                        <p:attrNameLst>
                                          <p:attrName>style.visibility</p:attrName>
                                        </p:attrNameLst>
                                      </p:cBhvr>
                                      <p:to>
                                        <p:strVal val="visible"/>
                                      </p:to>
                                    </p:set>
                                    <p:anim calcmode="lin" valueType="num">
                                      <p:cBhvr additive="base">
                                        <p:cTn id="18" dur="500" fill="hold"/>
                                        <p:tgtEl>
                                          <p:spTgt spid="13312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331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33123">
                                            <p:txEl>
                                              <p:pRg st="2" end="2"/>
                                            </p:txEl>
                                          </p:spTgt>
                                        </p:tgtEl>
                                        <p:attrNameLst>
                                          <p:attrName>style.visibility</p:attrName>
                                        </p:attrNameLst>
                                      </p:cBhvr>
                                      <p:to>
                                        <p:strVal val="visible"/>
                                      </p:to>
                                    </p:set>
                                    <p:anim calcmode="lin" valueType="num">
                                      <p:cBhvr additive="base">
                                        <p:cTn id="24" dur="500" fill="hold"/>
                                        <p:tgtEl>
                                          <p:spTgt spid="13312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3312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457200" y="809625"/>
            <a:ext cx="8229600" cy="608013"/>
          </a:xfrm>
        </p:spPr>
        <p:txBody>
          <a:bodyPr/>
          <a:lstStyle/>
          <a:p>
            <a:r>
              <a:rPr lang="en-US"/>
              <a:t>External Evidence</a:t>
            </a:r>
          </a:p>
        </p:txBody>
      </p:sp>
      <p:sp>
        <p:nvSpPr>
          <p:cNvPr id="90115" name="Rectangle 3"/>
          <p:cNvSpPr>
            <a:spLocks noGrp="1" noChangeArrowheads="1"/>
          </p:cNvSpPr>
          <p:nvPr>
            <p:ph type="body" idx="1"/>
          </p:nvPr>
        </p:nvSpPr>
        <p:spPr/>
        <p:txBody>
          <a:bodyPr/>
          <a:lstStyle/>
          <a:p>
            <a:pPr>
              <a:lnSpc>
                <a:spcPct val="90000"/>
              </a:lnSpc>
            </a:pPr>
            <a:r>
              <a:rPr lang="en-US" sz="2800"/>
              <a:t>A number of early church fathers testify to this Gospel as being written by Matthew:</a:t>
            </a:r>
          </a:p>
          <a:p>
            <a:pPr lvl="1">
              <a:lnSpc>
                <a:spcPct val="90000"/>
              </a:lnSpc>
            </a:pPr>
            <a:r>
              <a:rPr lang="en-US"/>
              <a:t>Papias (~130)</a:t>
            </a:r>
          </a:p>
          <a:p>
            <a:pPr lvl="1">
              <a:lnSpc>
                <a:spcPct val="90000"/>
              </a:lnSpc>
            </a:pPr>
            <a:r>
              <a:rPr lang="en-US"/>
              <a:t>Irenaeus (~180)</a:t>
            </a:r>
          </a:p>
          <a:p>
            <a:pPr lvl="1">
              <a:lnSpc>
                <a:spcPct val="90000"/>
              </a:lnSpc>
            </a:pPr>
            <a:r>
              <a:rPr lang="en-US"/>
              <a:t>Pantaenus (~180)</a:t>
            </a:r>
          </a:p>
          <a:p>
            <a:pPr lvl="1">
              <a:lnSpc>
                <a:spcPct val="90000"/>
              </a:lnSpc>
            </a:pPr>
            <a:r>
              <a:rPr lang="en-US"/>
              <a:t>Clement of Alexandria (~200)</a:t>
            </a:r>
          </a:p>
          <a:p>
            <a:pPr lvl="1">
              <a:lnSpc>
                <a:spcPct val="90000"/>
              </a:lnSpc>
            </a:pPr>
            <a:r>
              <a:rPr lang="en-US"/>
              <a:t>Origen (~240)</a:t>
            </a:r>
          </a:p>
          <a:p>
            <a:pPr>
              <a:lnSpc>
                <a:spcPct val="90000"/>
              </a:lnSpc>
            </a:pPr>
            <a:r>
              <a:rPr lang="en-US" sz="2800"/>
              <a:t>None suggest another author nor deny Matthew as author.</a:t>
            </a:r>
          </a:p>
        </p:txBody>
      </p:sp>
    </p:spTree>
    <p:custDataLst>
      <p:tags r:id="rId1"/>
    </p:custDataLst>
  </p:cSld>
  <p:clrMapOvr>
    <a:masterClrMapping/>
  </p:clrMapOvr>
  <p:transition advTm="3682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anim calcmode="lin" valueType="num">
                                      <p:cBhvr additive="base">
                                        <p:cTn id="7" dur="500" fill="hold"/>
                                        <p:tgtEl>
                                          <p:spTgt spid="901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01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0115">
                                            <p:txEl>
                                              <p:pRg st="1" end="1"/>
                                            </p:txEl>
                                          </p:spTgt>
                                        </p:tgtEl>
                                        <p:attrNameLst>
                                          <p:attrName>style.visibility</p:attrName>
                                        </p:attrNameLst>
                                      </p:cBhvr>
                                      <p:to>
                                        <p:strVal val="visible"/>
                                      </p:to>
                                    </p:set>
                                    <p:anim calcmode="lin" valueType="num">
                                      <p:cBhvr additive="base">
                                        <p:cTn id="13" dur="500" fill="hold"/>
                                        <p:tgtEl>
                                          <p:spTgt spid="901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01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0115">
                                            <p:txEl>
                                              <p:pRg st="2" end="2"/>
                                            </p:txEl>
                                          </p:spTgt>
                                        </p:tgtEl>
                                        <p:attrNameLst>
                                          <p:attrName>style.visibility</p:attrName>
                                        </p:attrNameLst>
                                      </p:cBhvr>
                                      <p:to>
                                        <p:strVal val="visible"/>
                                      </p:to>
                                    </p:set>
                                    <p:anim calcmode="lin" valueType="num">
                                      <p:cBhvr additive="base">
                                        <p:cTn id="19" dur="500" fill="hold"/>
                                        <p:tgtEl>
                                          <p:spTgt spid="9011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011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0115">
                                            <p:txEl>
                                              <p:pRg st="3" end="3"/>
                                            </p:txEl>
                                          </p:spTgt>
                                        </p:tgtEl>
                                        <p:attrNameLst>
                                          <p:attrName>style.visibility</p:attrName>
                                        </p:attrNameLst>
                                      </p:cBhvr>
                                      <p:to>
                                        <p:strVal val="visible"/>
                                      </p:to>
                                    </p:set>
                                    <p:anim calcmode="lin" valueType="num">
                                      <p:cBhvr additive="base">
                                        <p:cTn id="25" dur="500" fill="hold"/>
                                        <p:tgtEl>
                                          <p:spTgt spid="9011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011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0115">
                                            <p:txEl>
                                              <p:pRg st="4" end="4"/>
                                            </p:txEl>
                                          </p:spTgt>
                                        </p:tgtEl>
                                        <p:attrNameLst>
                                          <p:attrName>style.visibility</p:attrName>
                                        </p:attrNameLst>
                                      </p:cBhvr>
                                      <p:to>
                                        <p:strVal val="visible"/>
                                      </p:to>
                                    </p:set>
                                    <p:anim calcmode="lin" valueType="num">
                                      <p:cBhvr additive="base">
                                        <p:cTn id="31" dur="500" fill="hold"/>
                                        <p:tgtEl>
                                          <p:spTgt spid="9011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011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0115">
                                            <p:txEl>
                                              <p:pRg st="5" end="5"/>
                                            </p:txEl>
                                          </p:spTgt>
                                        </p:tgtEl>
                                        <p:attrNameLst>
                                          <p:attrName>style.visibility</p:attrName>
                                        </p:attrNameLst>
                                      </p:cBhvr>
                                      <p:to>
                                        <p:strVal val="visible"/>
                                      </p:to>
                                    </p:set>
                                    <p:anim calcmode="lin" valueType="num">
                                      <p:cBhvr additive="base">
                                        <p:cTn id="37" dur="500" fill="hold"/>
                                        <p:tgtEl>
                                          <p:spTgt spid="9011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9011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90115">
                                            <p:txEl>
                                              <p:pRg st="6" end="6"/>
                                            </p:txEl>
                                          </p:spTgt>
                                        </p:tgtEl>
                                        <p:attrNameLst>
                                          <p:attrName>style.visibility</p:attrName>
                                        </p:attrNameLst>
                                      </p:cBhvr>
                                      <p:to>
                                        <p:strVal val="visible"/>
                                      </p:to>
                                    </p:set>
                                    <p:anim calcmode="lin" valueType="num">
                                      <p:cBhvr additive="base">
                                        <p:cTn id="43" dur="500" fill="hold"/>
                                        <p:tgtEl>
                                          <p:spTgt spid="90115">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9011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bldLvl="2"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ctrTitle"/>
          </p:nvPr>
        </p:nvSpPr>
        <p:spPr>
          <a:xfrm>
            <a:off x="685800" y="2817813"/>
            <a:ext cx="7772400" cy="782637"/>
          </a:xfrm>
        </p:spPr>
        <p:txBody>
          <a:bodyPr/>
          <a:lstStyle/>
          <a:p>
            <a:r>
              <a:rPr lang="en-US"/>
              <a:t>Characteristics</a:t>
            </a:r>
          </a:p>
        </p:txBody>
      </p:sp>
      <p:sp>
        <p:nvSpPr>
          <p:cNvPr id="134147" name="Rectangle 3"/>
          <p:cNvSpPr>
            <a:spLocks noGrp="1" noChangeArrowheads="1"/>
          </p:cNvSpPr>
          <p:nvPr>
            <p:ph type="subTitle" idx="1"/>
          </p:nvPr>
        </p:nvSpPr>
        <p:spPr/>
        <p:txBody>
          <a:bodyPr/>
          <a:lstStyle/>
          <a:p>
            <a:r>
              <a:rPr lang="en-US"/>
              <a:t>of the Synoptic Gospels</a:t>
            </a:r>
          </a:p>
        </p:txBody>
      </p:sp>
      <p:pic>
        <p:nvPicPr>
          <p:cNvPr id="134148" name="Picture 4" descr="BD05090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381000"/>
            <a:ext cx="2895600" cy="26177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954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4146"/>
                                        </p:tgtEl>
                                        <p:attrNameLst>
                                          <p:attrName>style.visibility</p:attrName>
                                        </p:attrNameLst>
                                      </p:cBhvr>
                                      <p:to>
                                        <p:strVal val="visible"/>
                                      </p:to>
                                    </p:set>
                                    <p:anim calcmode="lin" valueType="num">
                                      <p:cBhvr>
                                        <p:cTn id="7" dur="500" fill="hold"/>
                                        <p:tgtEl>
                                          <p:spTgt spid="134146"/>
                                        </p:tgtEl>
                                        <p:attrNameLst>
                                          <p:attrName>ppt_w</p:attrName>
                                        </p:attrNameLst>
                                      </p:cBhvr>
                                      <p:tavLst>
                                        <p:tav tm="0">
                                          <p:val>
                                            <p:fltVal val="0"/>
                                          </p:val>
                                        </p:tav>
                                        <p:tav tm="100000">
                                          <p:val>
                                            <p:strVal val="#ppt_w"/>
                                          </p:val>
                                        </p:tav>
                                      </p:tavLst>
                                    </p:anim>
                                    <p:anim calcmode="lin" valueType="num">
                                      <p:cBhvr>
                                        <p:cTn id="8" dur="500" fill="hold"/>
                                        <p:tgtEl>
                                          <p:spTgt spid="13414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134148"/>
                                        </p:tgtEl>
                                        <p:attrNameLst>
                                          <p:attrName>style.visibility</p:attrName>
                                        </p:attrNameLst>
                                      </p:cBhvr>
                                      <p:to>
                                        <p:strVal val="visible"/>
                                      </p:to>
                                    </p:set>
                                    <p:animEffect transition="in" filter="checkerboard(across)">
                                      <p:cBhvr>
                                        <p:cTn id="13" dur="500"/>
                                        <p:tgtEl>
                                          <p:spTgt spid="13414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34147">
                                            <p:txEl>
                                              <p:pRg st="0" end="0"/>
                                            </p:txEl>
                                          </p:spTgt>
                                        </p:tgtEl>
                                        <p:attrNameLst>
                                          <p:attrName>style.visibility</p:attrName>
                                        </p:attrNameLst>
                                      </p:cBhvr>
                                      <p:to>
                                        <p:strVal val="visible"/>
                                      </p:to>
                                    </p:set>
                                    <p:anim calcmode="lin" valueType="num">
                                      <p:cBhvr additive="base">
                                        <p:cTn id="18" dur="500" fill="hold"/>
                                        <p:tgtEl>
                                          <p:spTgt spid="134147">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3414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6" grpId="0" autoUpdateAnimBg="0"/>
      <p:bldP spid="134147"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r>
              <a:rPr lang="en-US"/>
              <a:t>Characteristics of Matthew</a:t>
            </a:r>
          </a:p>
        </p:txBody>
      </p:sp>
      <p:sp>
        <p:nvSpPr>
          <p:cNvPr id="135171" name="Rectangle 3"/>
          <p:cNvSpPr>
            <a:spLocks noGrp="1" noChangeArrowheads="1"/>
          </p:cNvSpPr>
          <p:nvPr>
            <p:ph type="body" idx="1"/>
          </p:nvPr>
        </p:nvSpPr>
        <p:spPr/>
        <p:txBody>
          <a:bodyPr/>
          <a:lstStyle/>
          <a:p>
            <a:r>
              <a:rPr lang="en-US"/>
              <a:t>Author</a:t>
            </a:r>
          </a:p>
          <a:p>
            <a:r>
              <a:rPr lang="en-US"/>
              <a:t>Audience</a:t>
            </a:r>
          </a:p>
          <a:p>
            <a:r>
              <a:rPr lang="en-US"/>
              <a:t>Aim &amp; Structure</a:t>
            </a:r>
          </a:p>
          <a:p>
            <a:r>
              <a:rPr lang="en-US"/>
              <a:t>Distinctive Phrases</a:t>
            </a:r>
          </a:p>
          <a:p>
            <a:r>
              <a:rPr lang="en-US"/>
              <a:t>Other Material</a:t>
            </a:r>
          </a:p>
        </p:txBody>
      </p:sp>
      <p:pic>
        <p:nvPicPr>
          <p:cNvPr id="135172" name="Picture 4" descr="StMatth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8488" y="1676400"/>
            <a:ext cx="2468562" cy="3200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043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35172"/>
                                        </p:tgtEl>
                                        <p:attrNameLst>
                                          <p:attrName>style.visibility</p:attrName>
                                        </p:attrNameLst>
                                      </p:cBhvr>
                                      <p:to>
                                        <p:strVal val="visible"/>
                                      </p:to>
                                    </p:set>
                                    <p:animEffect transition="in" filter="checkerboard(across)">
                                      <p:cBhvr>
                                        <p:cTn id="7" dur="500"/>
                                        <p:tgtEl>
                                          <p:spTgt spid="1351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5171">
                                            <p:txEl>
                                              <p:pRg st="0" end="0"/>
                                            </p:txEl>
                                          </p:spTgt>
                                        </p:tgtEl>
                                        <p:attrNameLst>
                                          <p:attrName>style.visibility</p:attrName>
                                        </p:attrNameLst>
                                      </p:cBhvr>
                                      <p:to>
                                        <p:strVal val="visible"/>
                                      </p:to>
                                    </p:set>
                                    <p:anim calcmode="lin" valueType="num">
                                      <p:cBhvr additive="base">
                                        <p:cTn id="12" dur="500" fill="hold"/>
                                        <p:tgtEl>
                                          <p:spTgt spid="135171">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1351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35171">
                                            <p:txEl>
                                              <p:pRg st="1" end="1"/>
                                            </p:txEl>
                                          </p:spTgt>
                                        </p:tgtEl>
                                        <p:attrNameLst>
                                          <p:attrName>style.visibility</p:attrName>
                                        </p:attrNameLst>
                                      </p:cBhvr>
                                      <p:to>
                                        <p:strVal val="visible"/>
                                      </p:to>
                                    </p:set>
                                    <p:anim calcmode="lin" valueType="num">
                                      <p:cBhvr additive="base">
                                        <p:cTn id="18" dur="500" fill="hold"/>
                                        <p:tgtEl>
                                          <p:spTgt spid="135171">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351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35171">
                                            <p:txEl>
                                              <p:pRg st="2" end="2"/>
                                            </p:txEl>
                                          </p:spTgt>
                                        </p:tgtEl>
                                        <p:attrNameLst>
                                          <p:attrName>style.visibility</p:attrName>
                                        </p:attrNameLst>
                                      </p:cBhvr>
                                      <p:to>
                                        <p:strVal val="visible"/>
                                      </p:to>
                                    </p:set>
                                    <p:anim calcmode="lin" valueType="num">
                                      <p:cBhvr additive="base">
                                        <p:cTn id="24" dur="500" fill="hold"/>
                                        <p:tgtEl>
                                          <p:spTgt spid="135171">
                                            <p:txEl>
                                              <p:pRg st="2" end="2"/>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351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35171">
                                            <p:txEl>
                                              <p:pRg st="3" end="3"/>
                                            </p:txEl>
                                          </p:spTgt>
                                        </p:tgtEl>
                                        <p:attrNameLst>
                                          <p:attrName>style.visibility</p:attrName>
                                        </p:attrNameLst>
                                      </p:cBhvr>
                                      <p:to>
                                        <p:strVal val="visible"/>
                                      </p:to>
                                    </p:set>
                                    <p:anim calcmode="lin" valueType="num">
                                      <p:cBhvr additive="base">
                                        <p:cTn id="30" dur="500" fill="hold"/>
                                        <p:tgtEl>
                                          <p:spTgt spid="135171">
                                            <p:txEl>
                                              <p:pRg st="3" end="3"/>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3517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135171">
                                            <p:txEl>
                                              <p:pRg st="4" end="4"/>
                                            </p:txEl>
                                          </p:spTgt>
                                        </p:tgtEl>
                                        <p:attrNameLst>
                                          <p:attrName>style.visibility</p:attrName>
                                        </p:attrNameLst>
                                      </p:cBhvr>
                                      <p:to>
                                        <p:strVal val="visible"/>
                                      </p:to>
                                    </p:set>
                                    <p:anim calcmode="lin" valueType="num">
                                      <p:cBhvr additive="base">
                                        <p:cTn id="36" dur="500" fill="hold"/>
                                        <p:tgtEl>
                                          <p:spTgt spid="135171">
                                            <p:txEl>
                                              <p:pRg st="4" end="4"/>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13517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1"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457200" y="809625"/>
            <a:ext cx="8229600" cy="608013"/>
          </a:xfrm>
        </p:spPr>
        <p:txBody>
          <a:bodyPr/>
          <a:lstStyle/>
          <a:p>
            <a:r>
              <a:rPr lang="en-US"/>
              <a:t>Matthew the Author</a:t>
            </a:r>
          </a:p>
        </p:txBody>
      </p:sp>
      <p:sp>
        <p:nvSpPr>
          <p:cNvPr id="138243" name="Rectangle 3"/>
          <p:cNvSpPr>
            <a:spLocks noGrp="1" noChangeArrowheads="1"/>
          </p:cNvSpPr>
          <p:nvPr>
            <p:ph type="body" idx="1"/>
          </p:nvPr>
        </p:nvSpPr>
        <p:spPr/>
        <p:txBody>
          <a:bodyPr/>
          <a:lstStyle/>
          <a:p>
            <a:pPr>
              <a:lnSpc>
                <a:spcPct val="90000"/>
              </a:lnSpc>
            </a:pPr>
            <a:r>
              <a:rPr lang="en-US" sz="2800"/>
              <a:t>Mentioned by name 7x in NT</a:t>
            </a:r>
          </a:p>
          <a:p>
            <a:pPr>
              <a:lnSpc>
                <a:spcPct val="90000"/>
              </a:lnSpc>
            </a:pPr>
            <a:r>
              <a:rPr lang="en-US" sz="2800"/>
              <a:t>These involve only 2 occasions:</a:t>
            </a:r>
          </a:p>
          <a:p>
            <a:pPr lvl="1">
              <a:lnSpc>
                <a:spcPct val="90000"/>
              </a:lnSpc>
            </a:pPr>
            <a:r>
              <a:rPr lang="en-US" sz="2400"/>
              <a:t>His conversion</a:t>
            </a:r>
          </a:p>
          <a:p>
            <a:pPr lvl="1">
              <a:lnSpc>
                <a:spcPct val="90000"/>
              </a:lnSpc>
            </a:pPr>
            <a:r>
              <a:rPr lang="en-US" sz="2400"/>
              <a:t>Apostle lists</a:t>
            </a:r>
          </a:p>
          <a:p>
            <a:pPr>
              <a:lnSpc>
                <a:spcPct val="90000"/>
              </a:lnSpc>
            </a:pPr>
            <a:r>
              <a:rPr lang="en-US" sz="2800"/>
              <a:t>Conversion</a:t>
            </a:r>
          </a:p>
          <a:p>
            <a:pPr lvl="1">
              <a:lnSpc>
                <a:spcPct val="90000"/>
              </a:lnSpc>
            </a:pPr>
            <a:r>
              <a:rPr lang="en-US" sz="2400"/>
              <a:t>Held dinner for friends to meet Jesus</a:t>
            </a:r>
          </a:p>
          <a:p>
            <a:pPr>
              <a:lnSpc>
                <a:spcPct val="90000"/>
              </a:lnSpc>
            </a:pPr>
            <a:r>
              <a:rPr lang="en-US" sz="2800"/>
              <a:t>Apostle lists</a:t>
            </a:r>
          </a:p>
          <a:p>
            <a:pPr lvl="1">
              <a:lnSpc>
                <a:spcPct val="90000"/>
              </a:lnSpc>
            </a:pPr>
            <a:r>
              <a:rPr lang="en-US" sz="2400"/>
              <a:t>Only called </a:t>
            </a:r>
            <a:r>
              <a:rPr lang="en-US" sz="2400">
                <a:cs typeface="Arial" charset="0"/>
              </a:rPr>
              <a:t>"</a:t>
            </a:r>
            <a:r>
              <a:rPr lang="en-US" sz="2400"/>
              <a:t>tax collector</a:t>
            </a:r>
            <a:r>
              <a:rPr lang="en-US" sz="2400">
                <a:cs typeface="Arial" charset="0"/>
              </a:rPr>
              <a:t>"</a:t>
            </a:r>
            <a:r>
              <a:rPr lang="en-US" sz="2400"/>
              <a:t> in Matthew list</a:t>
            </a:r>
          </a:p>
          <a:p>
            <a:pPr lvl="1">
              <a:lnSpc>
                <a:spcPct val="90000"/>
              </a:lnSpc>
            </a:pPr>
            <a:r>
              <a:rPr lang="en-US" sz="2400"/>
              <a:t>Always in 2</a:t>
            </a:r>
            <a:r>
              <a:rPr lang="en-US" sz="2400" baseline="30000"/>
              <a:t>nd</a:t>
            </a:r>
            <a:r>
              <a:rPr lang="en-US" sz="2400"/>
              <a:t> group of 4 apostles</a:t>
            </a:r>
          </a:p>
        </p:txBody>
      </p:sp>
    </p:spTree>
    <p:custDataLst>
      <p:tags r:id="rId1"/>
    </p:custDataLst>
  </p:cSld>
  <p:clrMapOvr>
    <a:masterClrMapping/>
  </p:clrMapOvr>
  <p:transition advTm="803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8243">
                                            <p:txEl>
                                              <p:pRg st="0" end="0"/>
                                            </p:txEl>
                                          </p:spTgt>
                                        </p:tgtEl>
                                        <p:attrNameLst>
                                          <p:attrName>style.visibility</p:attrName>
                                        </p:attrNameLst>
                                      </p:cBhvr>
                                      <p:to>
                                        <p:strVal val="visible"/>
                                      </p:to>
                                    </p:set>
                                    <p:anim calcmode="lin" valueType="num">
                                      <p:cBhvr additive="base">
                                        <p:cTn id="7" dur="500" fill="hold"/>
                                        <p:tgtEl>
                                          <p:spTgt spid="1382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82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8243">
                                            <p:txEl>
                                              <p:pRg st="1" end="1"/>
                                            </p:txEl>
                                          </p:spTgt>
                                        </p:tgtEl>
                                        <p:attrNameLst>
                                          <p:attrName>style.visibility</p:attrName>
                                        </p:attrNameLst>
                                      </p:cBhvr>
                                      <p:to>
                                        <p:strVal val="visible"/>
                                      </p:to>
                                    </p:set>
                                    <p:anim calcmode="lin" valueType="num">
                                      <p:cBhvr additive="base">
                                        <p:cTn id="13" dur="500" fill="hold"/>
                                        <p:tgtEl>
                                          <p:spTgt spid="1382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82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8243">
                                            <p:txEl>
                                              <p:pRg st="2" end="2"/>
                                            </p:txEl>
                                          </p:spTgt>
                                        </p:tgtEl>
                                        <p:attrNameLst>
                                          <p:attrName>style.visibility</p:attrName>
                                        </p:attrNameLst>
                                      </p:cBhvr>
                                      <p:to>
                                        <p:strVal val="visible"/>
                                      </p:to>
                                    </p:set>
                                    <p:anim calcmode="lin" valueType="num">
                                      <p:cBhvr additive="base">
                                        <p:cTn id="19" dur="500" fill="hold"/>
                                        <p:tgtEl>
                                          <p:spTgt spid="1382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82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8243">
                                            <p:txEl>
                                              <p:pRg st="3" end="3"/>
                                            </p:txEl>
                                          </p:spTgt>
                                        </p:tgtEl>
                                        <p:attrNameLst>
                                          <p:attrName>style.visibility</p:attrName>
                                        </p:attrNameLst>
                                      </p:cBhvr>
                                      <p:to>
                                        <p:strVal val="visible"/>
                                      </p:to>
                                    </p:set>
                                    <p:anim calcmode="lin" valueType="num">
                                      <p:cBhvr additive="base">
                                        <p:cTn id="25" dur="500" fill="hold"/>
                                        <p:tgtEl>
                                          <p:spTgt spid="13824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824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38243">
                                            <p:txEl>
                                              <p:pRg st="4" end="4"/>
                                            </p:txEl>
                                          </p:spTgt>
                                        </p:tgtEl>
                                        <p:attrNameLst>
                                          <p:attrName>style.visibility</p:attrName>
                                        </p:attrNameLst>
                                      </p:cBhvr>
                                      <p:to>
                                        <p:strVal val="visible"/>
                                      </p:to>
                                    </p:set>
                                    <p:anim calcmode="lin" valueType="num">
                                      <p:cBhvr additive="base">
                                        <p:cTn id="31" dur="500" fill="hold"/>
                                        <p:tgtEl>
                                          <p:spTgt spid="13824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3824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38243">
                                            <p:txEl>
                                              <p:pRg st="5" end="5"/>
                                            </p:txEl>
                                          </p:spTgt>
                                        </p:tgtEl>
                                        <p:attrNameLst>
                                          <p:attrName>style.visibility</p:attrName>
                                        </p:attrNameLst>
                                      </p:cBhvr>
                                      <p:to>
                                        <p:strVal val="visible"/>
                                      </p:to>
                                    </p:set>
                                    <p:anim calcmode="lin" valueType="num">
                                      <p:cBhvr additive="base">
                                        <p:cTn id="37" dur="500" fill="hold"/>
                                        <p:tgtEl>
                                          <p:spTgt spid="13824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824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38243">
                                            <p:txEl>
                                              <p:pRg st="6" end="6"/>
                                            </p:txEl>
                                          </p:spTgt>
                                        </p:tgtEl>
                                        <p:attrNameLst>
                                          <p:attrName>style.visibility</p:attrName>
                                        </p:attrNameLst>
                                      </p:cBhvr>
                                      <p:to>
                                        <p:strVal val="visible"/>
                                      </p:to>
                                    </p:set>
                                    <p:anim calcmode="lin" valueType="num">
                                      <p:cBhvr additive="base">
                                        <p:cTn id="43" dur="500" fill="hold"/>
                                        <p:tgtEl>
                                          <p:spTgt spid="13824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3824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38243">
                                            <p:txEl>
                                              <p:pRg st="7" end="7"/>
                                            </p:txEl>
                                          </p:spTgt>
                                        </p:tgtEl>
                                        <p:attrNameLst>
                                          <p:attrName>style.visibility</p:attrName>
                                        </p:attrNameLst>
                                      </p:cBhvr>
                                      <p:to>
                                        <p:strVal val="visible"/>
                                      </p:to>
                                    </p:set>
                                    <p:anim calcmode="lin" valueType="num">
                                      <p:cBhvr additive="base">
                                        <p:cTn id="49" dur="500" fill="hold"/>
                                        <p:tgtEl>
                                          <p:spTgt spid="13824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3824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38243">
                                            <p:txEl>
                                              <p:pRg st="8" end="8"/>
                                            </p:txEl>
                                          </p:spTgt>
                                        </p:tgtEl>
                                        <p:attrNameLst>
                                          <p:attrName>style.visibility</p:attrName>
                                        </p:attrNameLst>
                                      </p:cBhvr>
                                      <p:to>
                                        <p:strVal val="visible"/>
                                      </p:to>
                                    </p:set>
                                    <p:anim calcmode="lin" valueType="num">
                                      <p:cBhvr additive="base">
                                        <p:cTn id="55" dur="500" fill="hold"/>
                                        <p:tgtEl>
                                          <p:spTgt spid="138243">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13824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3" grpId="0" build="p" bldLvl="2"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457200" y="809625"/>
            <a:ext cx="8229600" cy="608013"/>
          </a:xfrm>
        </p:spPr>
        <p:txBody>
          <a:bodyPr/>
          <a:lstStyle/>
          <a:p>
            <a:r>
              <a:rPr lang="en-US"/>
              <a:t>Matthew</a:t>
            </a:r>
            <a:r>
              <a:rPr lang="en-US">
                <a:cs typeface="Arial" charset="0"/>
              </a:rPr>
              <a:t>'</a:t>
            </a:r>
            <a:r>
              <a:rPr lang="en-US"/>
              <a:t>s Audience</a:t>
            </a:r>
          </a:p>
        </p:txBody>
      </p:sp>
      <p:sp>
        <p:nvSpPr>
          <p:cNvPr id="139267" name="Rectangle 3"/>
          <p:cNvSpPr>
            <a:spLocks noGrp="1" noChangeArrowheads="1"/>
          </p:cNvSpPr>
          <p:nvPr>
            <p:ph type="body" idx="1"/>
          </p:nvPr>
        </p:nvSpPr>
        <p:spPr/>
        <p:txBody>
          <a:bodyPr/>
          <a:lstStyle/>
          <a:p>
            <a:r>
              <a:rPr lang="en-US"/>
              <a:t>Messianic emphasis </a:t>
            </a:r>
          </a:p>
          <a:p>
            <a:pPr lvl="1"/>
            <a:r>
              <a:rPr lang="en-US">
                <a:sym typeface="Wingdings" pitchFamily="2" charset="2"/>
              </a:rPr>
              <a:t>Implies original audience were Jews</a:t>
            </a:r>
          </a:p>
          <a:p>
            <a:r>
              <a:rPr lang="en-US">
                <a:sym typeface="Wingdings" pitchFamily="2" charset="2"/>
              </a:rPr>
              <a:t>Tends to assume readers know Jewish practices.</a:t>
            </a:r>
          </a:p>
          <a:p>
            <a:pPr lvl="1"/>
            <a:r>
              <a:rPr lang="en-US"/>
              <a:t>Mt 15:2 – tradition of elders</a:t>
            </a:r>
          </a:p>
          <a:p>
            <a:pPr lvl="1"/>
            <a:r>
              <a:rPr lang="en-US"/>
              <a:t>Mt 23:5 – broaden phylacteries…</a:t>
            </a:r>
          </a:p>
          <a:p>
            <a:pPr lvl="1"/>
            <a:r>
              <a:rPr lang="en-US"/>
              <a:t>Mt 23:27 – like whitewashed tombs…</a:t>
            </a:r>
          </a:p>
        </p:txBody>
      </p:sp>
    </p:spTree>
    <p:custDataLst>
      <p:tags r:id="rId1"/>
    </p:custDataLst>
  </p:cSld>
  <p:clrMapOvr>
    <a:masterClrMapping/>
  </p:clrMapOvr>
  <p:transition advTm="8265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anim calcmode="lin" valueType="num">
                                      <p:cBhvr additive="base">
                                        <p:cTn id="7" dur="500" fill="hold"/>
                                        <p:tgtEl>
                                          <p:spTgt spid="1392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92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9267">
                                            <p:txEl>
                                              <p:pRg st="1" end="1"/>
                                            </p:txEl>
                                          </p:spTgt>
                                        </p:tgtEl>
                                        <p:attrNameLst>
                                          <p:attrName>style.visibility</p:attrName>
                                        </p:attrNameLst>
                                      </p:cBhvr>
                                      <p:to>
                                        <p:strVal val="visible"/>
                                      </p:to>
                                    </p:set>
                                    <p:anim calcmode="lin" valueType="num">
                                      <p:cBhvr additive="base">
                                        <p:cTn id="13" dur="500" fill="hold"/>
                                        <p:tgtEl>
                                          <p:spTgt spid="13926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92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9267">
                                            <p:txEl>
                                              <p:pRg st="2" end="2"/>
                                            </p:txEl>
                                          </p:spTgt>
                                        </p:tgtEl>
                                        <p:attrNameLst>
                                          <p:attrName>style.visibility</p:attrName>
                                        </p:attrNameLst>
                                      </p:cBhvr>
                                      <p:to>
                                        <p:strVal val="visible"/>
                                      </p:to>
                                    </p:set>
                                    <p:anim calcmode="lin" valueType="num">
                                      <p:cBhvr additive="base">
                                        <p:cTn id="19" dur="500" fill="hold"/>
                                        <p:tgtEl>
                                          <p:spTgt spid="13926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92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9267">
                                            <p:txEl>
                                              <p:pRg st="3" end="3"/>
                                            </p:txEl>
                                          </p:spTgt>
                                        </p:tgtEl>
                                        <p:attrNameLst>
                                          <p:attrName>style.visibility</p:attrName>
                                        </p:attrNameLst>
                                      </p:cBhvr>
                                      <p:to>
                                        <p:strVal val="visible"/>
                                      </p:to>
                                    </p:set>
                                    <p:anim calcmode="lin" valueType="num">
                                      <p:cBhvr additive="base">
                                        <p:cTn id="25" dur="500" fill="hold"/>
                                        <p:tgtEl>
                                          <p:spTgt spid="13926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926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39267">
                                            <p:txEl>
                                              <p:pRg st="4" end="4"/>
                                            </p:txEl>
                                          </p:spTgt>
                                        </p:tgtEl>
                                        <p:attrNameLst>
                                          <p:attrName>style.visibility</p:attrName>
                                        </p:attrNameLst>
                                      </p:cBhvr>
                                      <p:to>
                                        <p:strVal val="visible"/>
                                      </p:to>
                                    </p:set>
                                    <p:anim calcmode="lin" valueType="num">
                                      <p:cBhvr additive="base">
                                        <p:cTn id="31" dur="500" fill="hold"/>
                                        <p:tgtEl>
                                          <p:spTgt spid="13926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3926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39267">
                                            <p:txEl>
                                              <p:pRg st="5" end="5"/>
                                            </p:txEl>
                                          </p:spTgt>
                                        </p:tgtEl>
                                        <p:attrNameLst>
                                          <p:attrName>style.visibility</p:attrName>
                                        </p:attrNameLst>
                                      </p:cBhvr>
                                      <p:to>
                                        <p:strVal val="visible"/>
                                      </p:to>
                                    </p:set>
                                    <p:anim calcmode="lin" valueType="num">
                                      <p:cBhvr additive="base">
                                        <p:cTn id="37" dur="500" fill="hold"/>
                                        <p:tgtEl>
                                          <p:spTgt spid="13926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926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7" grpId="0" build="p" bldLvl="2"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457200" y="809625"/>
            <a:ext cx="8229600" cy="608013"/>
          </a:xfrm>
        </p:spPr>
        <p:txBody>
          <a:bodyPr/>
          <a:lstStyle/>
          <a:p>
            <a:r>
              <a:rPr lang="en-US"/>
              <a:t>Aim &amp; Structure</a:t>
            </a:r>
          </a:p>
        </p:txBody>
      </p:sp>
      <p:sp>
        <p:nvSpPr>
          <p:cNvPr id="140291" name="Rectangle 3"/>
          <p:cNvSpPr>
            <a:spLocks noGrp="1" noChangeArrowheads="1"/>
          </p:cNvSpPr>
          <p:nvPr>
            <p:ph type="body" idx="1"/>
          </p:nvPr>
        </p:nvSpPr>
        <p:spPr/>
        <p:txBody>
          <a:bodyPr/>
          <a:lstStyle/>
          <a:p>
            <a:r>
              <a:rPr lang="en-US"/>
              <a:t>Aim</a:t>
            </a:r>
          </a:p>
          <a:p>
            <a:pPr lvl="1"/>
            <a:r>
              <a:rPr lang="en-US"/>
              <a:t>No direct statement</a:t>
            </a:r>
          </a:p>
          <a:p>
            <a:pPr lvl="1"/>
            <a:r>
              <a:rPr lang="en-US"/>
              <a:t>Contents suggest Matthew’s purpose is to show Jesus as Messiah fulfilling OT prophecies.</a:t>
            </a:r>
          </a:p>
          <a:p>
            <a:r>
              <a:rPr lang="en-US"/>
              <a:t>Structure</a:t>
            </a:r>
          </a:p>
          <a:p>
            <a:pPr lvl="1"/>
            <a:r>
              <a:rPr lang="en-US"/>
              <a:t>2 narrative transition passages</a:t>
            </a:r>
          </a:p>
          <a:p>
            <a:pPr lvl="1"/>
            <a:r>
              <a:rPr lang="en-US"/>
              <a:t>5 discourses w/ closing transitions</a:t>
            </a:r>
          </a:p>
        </p:txBody>
      </p:sp>
    </p:spTree>
    <p:custDataLst>
      <p:tags r:id="rId1"/>
    </p:custDataLst>
  </p:cSld>
  <p:clrMapOvr>
    <a:masterClrMapping/>
  </p:clrMapOvr>
  <p:transition advTm="6140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0291">
                                            <p:txEl>
                                              <p:pRg st="0" end="0"/>
                                            </p:txEl>
                                          </p:spTgt>
                                        </p:tgtEl>
                                        <p:attrNameLst>
                                          <p:attrName>style.visibility</p:attrName>
                                        </p:attrNameLst>
                                      </p:cBhvr>
                                      <p:to>
                                        <p:strVal val="visible"/>
                                      </p:to>
                                    </p:set>
                                    <p:anim calcmode="lin" valueType="num">
                                      <p:cBhvr additive="base">
                                        <p:cTn id="7" dur="500" fill="hold"/>
                                        <p:tgtEl>
                                          <p:spTgt spid="1402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02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0291">
                                            <p:txEl>
                                              <p:pRg st="1" end="1"/>
                                            </p:txEl>
                                          </p:spTgt>
                                        </p:tgtEl>
                                        <p:attrNameLst>
                                          <p:attrName>style.visibility</p:attrName>
                                        </p:attrNameLst>
                                      </p:cBhvr>
                                      <p:to>
                                        <p:strVal val="visible"/>
                                      </p:to>
                                    </p:set>
                                    <p:anim calcmode="lin" valueType="num">
                                      <p:cBhvr additive="base">
                                        <p:cTn id="13" dur="500" fill="hold"/>
                                        <p:tgtEl>
                                          <p:spTgt spid="14029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02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0291">
                                            <p:txEl>
                                              <p:pRg st="2" end="2"/>
                                            </p:txEl>
                                          </p:spTgt>
                                        </p:tgtEl>
                                        <p:attrNameLst>
                                          <p:attrName>style.visibility</p:attrName>
                                        </p:attrNameLst>
                                      </p:cBhvr>
                                      <p:to>
                                        <p:strVal val="visible"/>
                                      </p:to>
                                    </p:set>
                                    <p:anim calcmode="lin" valueType="num">
                                      <p:cBhvr additive="base">
                                        <p:cTn id="19" dur="500" fill="hold"/>
                                        <p:tgtEl>
                                          <p:spTgt spid="14029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02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0291">
                                            <p:txEl>
                                              <p:pRg st="3" end="3"/>
                                            </p:txEl>
                                          </p:spTgt>
                                        </p:tgtEl>
                                        <p:attrNameLst>
                                          <p:attrName>style.visibility</p:attrName>
                                        </p:attrNameLst>
                                      </p:cBhvr>
                                      <p:to>
                                        <p:strVal val="visible"/>
                                      </p:to>
                                    </p:set>
                                    <p:anim calcmode="lin" valueType="num">
                                      <p:cBhvr additive="base">
                                        <p:cTn id="25" dur="500" fill="hold"/>
                                        <p:tgtEl>
                                          <p:spTgt spid="14029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029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0291">
                                            <p:txEl>
                                              <p:pRg st="4" end="4"/>
                                            </p:txEl>
                                          </p:spTgt>
                                        </p:tgtEl>
                                        <p:attrNameLst>
                                          <p:attrName>style.visibility</p:attrName>
                                        </p:attrNameLst>
                                      </p:cBhvr>
                                      <p:to>
                                        <p:strVal val="visible"/>
                                      </p:to>
                                    </p:set>
                                    <p:anim calcmode="lin" valueType="num">
                                      <p:cBhvr additive="base">
                                        <p:cTn id="31" dur="500" fill="hold"/>
                                        <p:tgtEl>
                                          <p:spTgt spid="14029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029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0291">
                                            <p:txEl>
                                              <p:pRg st="5" end="5"/>
                                            </p:txEl>
                                          </p:spTgt>
                                        </p:tgtEl>
                                        <p:attrNameLst>
                                          <p:attrName>style.visibility</p:attrName>
                                        </p:attrNameLst>
                                      </p:cBhvr>
                                      <p:to>
                                        <p:strVal val="visible"/>
                                      </p:to>
                                    </p:set>
                                    <p:anim calcmode="lin" valueType="num">
                                      <p:cBhvr additive="base">
                                        <p:cTn id="37" dur="500" fill="hold"/>
                                        <p:tgtEl>
                                          <p:spTgt spid="140291">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4029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1" grpId="0" build="p" bldLvl="2"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809625"/>
            <a:ext cx="8229600" cy="608013"/>
          </a:xfrm>
        </p:spPr>
        <p:txBody>
          <a:bodyPr/>
          <a:lstStyle/>
          <a:p>
            <a:r>
              <a:rPr lang="en-US"/>
              <a:t>Distinctive Phrases</a:t>
            </a:r>
          </a:p>
        </p:txBody>
      </p:sp>
      <p:sp>
        <p:nvSpPr>
          <p:cNvPr id="141315" name="Rectangle 3"/>
          <p:cNvSpPr>
            <a:spLocks noGrp="1" noChangeArrowheads="1"/>
          </p:cNvSpPr>
          <p:nvPr>
            <p:ph type="body" idx="1"/>
          </p:nvPr>
        </p:nvSpPr>
        <p:spPr/>
        <p:txBody>
          <a:bodyPr/>
          <a:lstStyle/>
          <a:p>
            <a:r>
              <a:rPr lang="en-US">
                <a:cs typeface="Arial" charset="0"/>
              </a:rPr>
              <a:t>"</a:t>
            </a:r>
            <a:r>
              <a:rPr lang="en-US"/>
              <a:t>That it might be fulfilled</a:t>
            </a:r>
            <a:r>
              <a:rPr lang="en-US">
                <a:cs typeface="Arial" charset="0"/>
              </a:rPr>
              <a:t>"</a:t>
            </a:r>
          </a:p>
          <a:p>
            <a:pPr lvl="1"/>
            <a:r>
              <a:rPr lang="en-US"/>
              <a:t>Emphasis on fulfillment of Messianic prophecies and OT typologies</a:t>
            </a:r>
          </a:p>
          <a:p>
            <a:r>
              <a:rPr lang="en-US">
                <a:cs typeface="Arial" charset="0"/>
              </a:rPr>
              <a:t>"</a:t>
            </a:r>
            <a:r>
              <a:rPr lang="en-US"/>
              <a:t>Kingdom of Heaven</a:t>
            </a:r>
            <a:r>
              <a:rPr lang="en-US">
                <a:cs typeface="Arial" charset="0"/>
              </a:rPr>
              <a:t>"</a:t>
            </a:r>
          </a:p>
          <a:p>
            <a:pPr lvl="1"/>
            <a:r>
              <a:rPr lang="en-US"/>
              <a:t>Synonymous with </a:t>
            </a:r>
            <a:r>
              <a:rPr lang="en-US">
                <a:cs typeface="Arial" charset="0"/>
              </a:rPr>
              <a:t>"</a:t>
            </a:r>
            <a:r>
              <a:rPr lang="en-US"/>
              <a:t>kingdom of God</a:t>
            </a:r>
            <a:r>
              <a:rPr lang="en-US">
                <a:cs typeface="Arial" charset="0"/>
              </a:rPr>
              <a:t>"</a:t>
            </a:r>
          </a:p>
          <a:p>
            <a:pPr lvl="1"/>
            <a:r>
              <a:rPr lang="en-US">
                <a:cs typeface="Arial" charset="0"/>
              </a:rPr>
              <a:t>"</a:t>
            </a:r>
            <a:r>
              <a:rPr lang="en-US"/>
              <a:t>heaven</a:t>
            </a:r>
            <a:r>
              <a:rPr lang="en-US">
                <a:cs typeface="Arial" charset="0"/>
              </a:rPr>
              <a:t>"</a:t>
            </a:r>
            <a:r>
              <a:rPr lang="en-US"/>
              <a:t> one of the common rabbinic substitutions for God</a:t>
            </a:r>
          </a:p>
        </p:txBody>
      </p:sp>
    </p:spTree>
    <p:custDataLst>
      <p:tags r:id="rId1"/>
    </p:custDataLst>
  </p:cSld>
  <p:clrMapOvr>
    <a:masterClrMapping/>
  </p:clrMapOvr>
  <p:transition advTm="7322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1315">
                                            <p:txEl>
                                              <p:pRg st="0" end="0"/>
                                            </p:txEl>
                                          </p:spTgt>
                                        </p:tgtEl>
                                        <p:attrNameLst>
                                          <p:attrName>style.visibility</p:attrName>
                                        </p:attrNameLst>
                                      </p:cBhvr>
                                      <p:to>
                                        <p:strVal val="visible"/>
                                      </p:to>
                                    </p:set>
                                    <p:anim calcmode="lin" valueType="num">
                                      <p:cBhvr additive="base">
                                        <p:cTn id="7" dur="500" fill="hold"/>
                                        <p:tgtEl>
                                          <p:spTgt spid="1413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13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1315">
                                            <p:txEl>
                                              <p:pRg st="1" end="1"/>
                                            </p:txEl>
                                          </p:spTgt>
                                        </p:tgtEl>
                                        <p:attrNameLst>
                                          <p:attrName>style.visibility</p:attrName>
                                        </p:attrNameLst>
                                      </p:cBhvr>
                                      <p:to>
                                        <p:strVal val="visible"/>
                                      </p:to>
                                    </p:set>
                                    <p:anim calcmode="lin" valueType="num">
                                      <p:cBhvr additive="base">
                                        <p:cTn id="13" dur="500" fill="hold"/>
                                        <p:tgtEl>
                                          <p:spTgt spid="1413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13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1315">
                                            <p:txEl>
                                              <p:pRg st="2" end="2"/>
                                            </p:txEl>
                                          </p:spTgt>
                                        </p:tgtEl>
                                        <p:attrNameLst>
                                          <p:attrName>style.visibility</p:attrName>
                                        </p:attrNameLst>
                                      </p:cBhvr>
                                      <p:to>
                                        <p:strVal val="visible"/>
                                      </p:to>
                                    </p:set>
                                    <p:anim calcmode="lin" valueType="num">
                                      <p:cBhvr additive="base">
                                        <p:cTn id="19" dur="500" fill="hold"/>
                                        <p:tgtEl>
                                          <p:spTgt spid="14131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131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1315">
                                            <p:txEl>
                                              <p:pRg st="3" end="3"/>
                                            </p:txEl>
                                          </p:spTgt>
                                        </p:tgtEl>
                                        <p:attrNameLst>
                                          <p:attrName>style.visibility</p:attrName>
                                        </p:attrNameLst>
                                      </p:cBhvr>
                                      <p:to>
                                        <p:strVal val="visible"/>
                                      </p:to>
                                    </p:set>
                                    <p:anim calcmode="lin" valueType="num">
                                      <p:cBhvr additive="base">
                                        <p:cTn id="25" dur="500" fill="hold"/>
                                        <p:tgtEl>
                                          <p:spTgt spid="14131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131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1315">
                                            <p:txEl>
                                              <p:pRg st="4" end="4"/>
                                            </p:txEl>
                                          </p:spTgt>
                                        </p:tgtEl>
                                        <p:attrNameLst>
                                          <p:attrName>style.visibility</p:attrName>
                                        </p:attrNameLst>
                                      </p:cBhvr>
                                      <p:to>
                                        <p:strVal val="visible"/>
                                      </p:to>
                                    </p:set>
                                    <p:anim calcmode="lin" valueType="num">
                                      <p:cBhvr additive="base">
                                        <p:cTn id="31" dur="500" fill="hold"/>
                                        <p:tgtEl>
                                          <p:spTgt spid="14131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131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5" grpId="0" build="p" bldLvl="2"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809625"/>
            <a:ext cx="8229600" cy="608013"/>
          </a:xfrm>
        </p:spPr>
        <p:txBody>
          <a:bodyPr/>
          <a:lstStyle/>
          <a:p>
            <a:r>
              <a:rPr lang="en-US"/>
              <a:t>Other Unique Materials</a:t>
            </a:r>
          </a:p>
        </p:txBody>
      </p:sp>
      <p:sp>
        <p:nvSpPr>
          <p:cNvPr id="142339" name="Rectangle 3"/>
          <p:cNvSpPr>
            <a:spLocks noGrp="1" noChangeArrowheads="1"/>
          </p:cNvSpPr>
          <p:nvPr>
            <p:ph type="body" idx="1"/>
          </p:nvPr>
        </p:nvSpPr>
        <p:spPr/>
        <p:txBody>
          <a:bodyPr/>
          <a:lstStyle/>
          <a:p>
            <a:pPr>
              <a:lnSpc>
                <a:spcPct val="90000"/>
              </a:lnSpc>
            </a:pPr>
            <a:r>
              <a:rPr lang="en-US"/>
              <a:t>References to Jewish customs</a:t>
            </a:r>
          </a:p>
          <a:p>
            <a:pPr>
              <a:lnSpc>
                <a:spcPct val="90000"/>
              </a:lnSpc>
            </a:pPr>
            <a:r>
              <a:rPr lang="en-US"/>
              <a:t>Particular birth materials</a:t>
            </a:r>
          </a:p>
          <a:p>
            <a:pPr lvl="1">
              <a:lnSpc>
                <a:spcPct val="90000"/>
              </a:lnSpc>
            </a:pPr>
            <a:r>
              <a:rPr lang="en-US"/>
              <a:t>Wise men, Herod, flight to Egypt</a:t>
            </a:r>
          </a:p>
          <a:p>
            <a:pPr lvl="1">
              <a:lnSpc>
                <a:spcPct val="90000"/>
              </a:lnSpc>
            </a:pPr>
            <a:r>
              <a:rPr lang="en-US"/>
              <a:t>Joseph’s perspective</a:t>
            </a:r>
          </a:p>
          <a:p>
            <a:pPr>
              <a:lnSpc>
                <a:spcPct val="90000"/>
              </a:lnSpc>
            </a:pPr>
            <a:r>
              <a:rPr lang="en-US"/>
              <a:t>Church passages</a:t>
            </a:r>
          </a:p>
          <a:p>
            <a:pPr lvl="1">
              <a:lnSpc>
                <a:spcPct val="90000"/>
              </a:lnSpc>
            </a:pPr>
            <a:r>
              <a:rPr lang="en-US"/>
              <a:t>Peter &amp; the church – Mt 16</a:t>
            </a:r>
          </a:p>
          <a:p>
            <a:pPr lvl="1">
              <a:lnSpc>
                <a:spcPct val="90000"/>
              </a:lnSpc>
            </a:pPr>
            <a:r>
              <a:rPr lang="en-US"/>
              <a:t>Church discipline – Mt 18</a:t>
            </a:r>
          </a:p>
          <a:p>
            <a:pPr>
              <a:lnSpc>
                <a:spcPct val="90000"/>
              </a:lnSpc>
            </a:pPr>
            <a:r>
              <a:rPr lang="en-US"/>
              <a:t>Great Commission – Mt 28</a:t>
            </a:r>
          </a:p>
        </p:txBody>
      </p:sp>
    </p:spTree>
    <p:custDataLst>
      <p:tags r:id="rId1"/>
    </p:custDataLst>
  </p:cSld>
  <p:clrMapOvr>
    <a:masterClrMapping/>
  </p:clrMapOvr>
  <p:transition advTm="13920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2339">
                                            <p:txEl>
                                              <p:pRg st="0" end="0"/>
                                            </p:txEl>
                                          </p:spTgt>
                                        </p:tgtEl>
                                        <p:attrNameLst>
                                          <p:attrName>style.visibility</p:attrName>
                                        </p:attrNameLst>
                                      </p:cBhvr>
                                      <p:to>
                                        <p:strVal val="visible"/>
                                      </p:to>
                                    </p:set>
                                    <p:anim calcmode="lin" valueType="num">
                                      <p:cBhvr additive="base">
                                        <p:cTn id="7" dur="500" fill="hold"/>
                                        <p:tgtEl>
                                          <p:spTgt spid="1423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23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2339">
                                            <p:txEl>
                                              <p:pRg st="1" end="1"/>
                                            </p:txEl>
                                          </p:spTgt>
                                        </p:tgtEl>
                                        <p:attrNameLst>
                                          <p:attrName>style.visibility</p:attrName>
                                        </p:attrNameLst>
                                      </p:cBhvr>
                                      <p:to>
                                        <p:strVal val="visible"/>
                                      </p:to>
                                    </p:set>
                                    <p:anim calcmode="lin" valueType="num">
                                      <p:cBhvr additive="base">
                                        <p:cTn id="13" dur="500" fill="hold"/>
                                        <p:tgtEl>
                                          <p:spTgt spid="14233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23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2339">
                                            <p:txEl>
                                              <p:pRg st="2" end="2"/>
                                            </p:txEl>
                                          </p:spTgt>
                                        </p:tgtEl>
                                        <p:attrNameLst>
                                          <p:attrName>style.visibility</p:attrName>
                                        </p:attrNameLst>
                                      </p:cBhvr>
                                      <p:to>
                                        <p:strVal val="visible"/>
                                      </p:to>
                                    </p:set>
                                    <p:anim calcmode="lin" valueType="num">
                                      <p:cBhvr additive="base">
                                        <p:cTn id="19" dur="500" fill="hold"/>
                                        <p:tgtEl>
                                          <p:spTgt spid="14233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23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2339">
                                            <p:txEl>
                                              <p:pRg st="3" end="3"/>
                                            </p:txEl>
                                          </p:spTgt>
                                        </p:tgtEl>
                                        <p:attrNameLst>
                                          <p:attrName>style.visibility</p:attrName>
                                        </p:attrNameLst>
                                      </p:cBhvr>
                                      <p:to>
                                        <p:strVal val="visible"/>
                                      </p:to>
                                    </p:set>
                                    <p:anim calcmode="lin" valueType="num">
                                      <p:cBhvr additive="base">
                                        <p:cTn id="25" dur="500" fill="hold"/>
                                        <p:tgtEl>
                                          <p:spTgt spid="14233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233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2339">
                                            <p:txEl>
                                              <p:pRg st="4" end="4"/>
                                            </p:txEl>
                                          </p:spTgt>
                                        </p:tgtEl>
                                        <p:attrNameLst>
                                          <p:attrName>style.visibility</p:attrName>
                                        </p:attrNameLst>
                                      </p:cBhvr>
                                      <p:to>
                                        <p:strVal val="visible"/>
                                      </p:to>
                                    </p:set>
                                    <p:anim calcmode="lin" valueType="num">
                                      <p:cBhvr additive="base">
                                        <p:cTn id="31" dur="500" fill="hold"/>
                                        <p:tgtEl>
                                          <p:spTgt spid="14233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233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2339">
                                            <p:txEl>
                                              <p:pRg st="5" end="5"/>
                                            </p:txEl>
                                          </p:spTgt>
                                        </p:tgtEl>
                                        <p:attrNameLst>
                                          <p:attrName>style.visibility</p:attrName>
                                        </p:attrNameLst>
                                      </p:cBhvr>
                                      <p:to>
                                        <p:strVal val="visible"/>
                                      </p:to>
                                    </p:set>
                                    <p:anim calcmode="lin" valueType="num">
                                      <p:cBhvr additive="base">
                                        <p:cTn id="37" dur="500" fill="hold"/>
                                        <p:tgtEl>
                                          <p:spTgt spid="14233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4233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42339">
                                            <p:txEl>
                                              <p:pRg st="6" end="6"/>
                                            </p:txEl>
                                          </p:spTgt>
                                        </p:tgtEl>
                                        <p:attrNameLst>
                                          <p:attrName>style.visibility</p:attrName>
                                        </p:attrNameLst>
                                      </p:cBhvr>
                                      <p:to>
                                        <p:strVal val="visible"/>
                                      </p:to>
                                    </p:set>
                                    <p:anim calcmode="lin" valueType="num">
                                      <p:cBhvr additive="base">
                                        <p:cTn id="43" dur="500" fill="hold"/>
                                        <p:tgtEl>
                                          <p:spTgt spid="142339">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4233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42339">
                                            <p:txEl>
                                              <p:pRg st="7" end="7"/>
                                            </p:txEl>
                                          </p:spTgt>
                                        </p:tgtEl>
                                        <p:attrNameLst>
                                          <p:attrName>style.visibility</p:attrName>
                                        </p:attrNameLst>
                                      </p:cBhvr>
                                      <p:to>
                                        <p:strVal val="visible"/>
                                      </p:to>
                                    </p:set>
                                    <p:anim calcmode="lin" valueType="num">
                                      <p:cBhvr additive="base">
                                        <p:cTn id="49" dur="500" fill="hold"/>
                                        <p:tgtEl>
                                          <p:spTgt spid="142339">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42339">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9" grpId="0" build="p" bldLvl="2"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r>
              <a:rPr lang="en-US"/>
              <a:t>Characteristics of Mark</a:t>
            </a:r>
          </a:p>
        </p:txBody>
      </p:sp>
      <p:sp>
        <p:nvSpPr>
          <p:cNvPr id="136195" name="Rectangle 3"/>
          <p:cNvSpPr>
            <a:spLocks noGrp="1" noChangeArrowheads="1"/>
          </p:cNvSpPr>
          <p:nvPr>
            <p:ph type="body" idx="1"/>
          </p:nvPr>
        </p:nvSpPr>
        <p:spPr/>
        <p:txBody>
          <a:bodyPr/>
          <a:lstStyle/>
          <a:p>
            <a:r>
              <a:rPr lang="en-US"/>
              <a:t>Author</a:t>
            </a:r>
          </a:p>
          <a:p>
            <a:r>
              <a:rPr lang="en-US"/>
              <a:t>Audience</a:t>
            </a:r>
          </a:p>
          <a:p>
            <a:r>
              <a:rPr lang="en-US"/>
              <a:t>Aim </a:t>
            </a:r>
          </a:p>
          <a:p>
            <a:r>
              <a:rPr lang="en-US"/>
              <a:t>Characteristics</a:t>
            </a:r>
          </a:p>
        </p:txBody>
      </p:sp>
      <p:pic>
        <p:nvPicPr>
          <p:cNvPr id="136196" name="Picture 4" descr="StMark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981200"/>
            <a:ext cx="3276600" cy="29781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691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36196"/>
                                        </p:tgtEl>
                                        <p:attrNameLst>
                                          <p:attrName>style.visibility</p:attrName>
                                        </p:attrNameLst>
                                      </p:cBhvr>
                                      <p:to>
                                        <p:strVal val="visible"/>
                                      </p:to>
                                    </p:set>
                                    <p:animEffect transition="in" filter="checkerboard(across)">
                                      <p:cBhvr>
                                        <p:cTn id="7" dur="500"/>
                                        <p:tgtEl>
                                          <p:spTgt spid="1361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6195">
                                            <p:txEl>
                                              <p:pRg st="0" end="0"/>
                                            </p:txEl>
                                          </p:spTgt>
                                        </p:tgtEl>
                                        <p:attrNameLst>
                                          <p:attrName>style.visibility</p:attrName>
                                        </p:attrNameLst>
                                      </p:cBhvr>
                                      <p:to>
                                        <p:strVal val="visible"/>
                                      </p:to>
                                    </p:set>
                                    <p:anim calcmode="lin" valueType="num">
                                      <p:cBhvr additive="base">
                                        <p:cTn id="12" dur="500" fill="hold"/>
                                        <p:tgtEl>
                                          <p:spTgt spid="136195">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1361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36195">
                                            <p:txEl>
                                              <p:pRg st="1" end="1"/>
                                            </p:txEl>
                                          </p:spTgt>
                                        </p:tgtEl>
                                        <p:attrNameLst>
                                          <p:attrName>style.visibility</p:attrName>
                                        </p:attrNameLst>
                                      </p:cBhvr>
                                      <p:to>
                                        <p:strVal val="visible"/>
                                      </p:to>
                                    </p:set>
                                    <p:anim calcmode="lin" valueType="num">
                                      <p:cBhvr additive="base">
                                        <p:cTn id="18" dur="500" fill="hold"/>
                                        <p:tgtEl>
                                          <p:spTgt spid="136195">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361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36195">
                                            <p:txEl>
                                              <p:pRg st="2" end="2"/>
                                            </p:txEl>
                                          </p:spTgt>
                                        </p:tgtEl>
                                        <p:attrNameLst>
                                          <p:attrName>style.visibility</p:attrName>
                                        </p:attrNameLst>
                                      </p:cBhvr>
                                      <p:to>
                                        <p:strVal val="visible"/>
                                      </p:to>
                                    </p:set>
                                    <p:anim calcmode="lin" valueType="num">
                                      <p:cBhvr additive="base">
                                        <p:cTn id="24" dur="500" fill="hold"/>
                                        <p:tgtEl>
                                          <p:spTgt spid="136195">
                                            <p:txEl>
                                              <p:pRg st="2" end="2"/>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361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36195">
                                            <p:txEl>
                                              <p:pRg st="3" end="3"/>
                                            </p:txEl>
                                          </p:spTgt>
                                        </p:tgtEl>
                                        <p:attrNameLst>
                                          <p:attrName>style.visibility</p:attrName>
                                        </p:attrNameLst>
                                      </p:cBhvr>
                                      <p:to>
                                        <p:strVal val="visible"/>
                                      </p:to>
                                    </p:set>
                                    <p:anim calcmode="lin" valueType="num">
                                      <p:cBhvr additive="base">
                                        <p:cTn id="30" dur="500" fill="hold"/>
                                        <p:tgtEl>
                                          <p:spTgt spid="136195">
                                            <p:txEl>
                                              <p:pRg st="3" end="3"/>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3619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5"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457200" y="809625"/>
            <a:ext cx="8229600" cy="608013"/>
          </a:xfrm>
        </p:spPr>
        <p:txBody>
          <a:bodyPr/>
          <a:lstStyle/>
          <a:p>
            <a:r>
              <a:rPr lang="en-US"/>
              <a:t>Mark the Author</a:t>
            </a:r>
          </a:p>
        </p:txBody>
      </p:sp>
      <p:sp>
        <p:nvSpPr>
          <p:cNvPr id="143363" name="Rectangle 3"/>
          <p:cNvSpPr>
            <a:spLocks noGrp="1" noChangeArrowheads="1"/>
          </p:cNvSpPr>
          <p:nvPr>
            <p:ph type="body" idx="1"/>
          </p:nvPr>
        </p:nvSpPr>
        <p:spPr/>
        <p:txBody>
          <a:bodyPr/>
          <a:lstStyle/>
          <a:p>
            <a:pPr>
              <a:lnSpc>
                <a:spcPct val="90000"/>
              </a:lnSpc>
            </a:pPr>
            <a:r>
              <a:rPr lang="en-US"/>
              <a:t>Mentioned in NT 10-11x</a:t>
            </a:r>
          </a:p>
          <a:p>
            <a:pPr>
              <a:lnSpc>
                <a:spcPct val="90000"/>
              </a:lnSpc>
            </a:pPr>
            <a:r>
              <a:rPr lang="en-US"/>
              <a:t>Tracing his life:</a:t>
            </a:r>
          </a:p>
          <a:p>
            <a:pPr lvl="1">
              <a:lnSpc>
                <a:spcPct val="90000"/>
              </a:lnSpc>
            </a:pPr>
            <a:r>
              <a:rPr lang="en-US"/>
              <a:t>A cousin of Barnabas – Col 4:10</a:t>
            </a:r>
          </a:p>
          <a:p>
            <a:pPr lvl="1">
              <a:lnSpc>
                <a:spcPct val="90000"/>
              </a:lnSpc>
            </a:pPr>
            <a:r>
              <a:rPr lang="en-US"/>
              <a:t>Lived w/ mother in Jerusalem – Ac 12</a:t>
            </a:r>
          </a:p>
          <a:p>
            <a:pPr lvl="1">
              <a:lnSpc>
                <a:spcPct val="90000"/>
              </a:lnSpc>
            </a:pPr>
            <a:r>
              <a:rPr lang="en-US"/>
              <a:t>Present at Jesus</a:t>
            </a:r>
            <a:r>
              <a:rPr lang="en-US">
                <a:cs typeface="Arial" charset="0"/>
              </a:rPr>
              <a:t>'</a:t>
            </a:r>
            <a:r>
              <a:rPr lang="en-US"/>
              <a:t> arrest? – Mk 14:52</a:t>
            </a:r>
          </a:p>
          <a:p>
            <a:pPr lvl="1">
              <a:lnSpc>
                <a:spcPct val="90000"/>
              </a:lnSpc>
            </a:pPr>
            <a:r>
              <a:rPr lang="en-US"/>
              <a:t>Associate of Paul &amp; Barnabas on 1</a:t>
            </a:r>
            <a:r>
              <a:rPr lang="en-US" baseline="30000"/>
              <a:t>st</a:t>
            </a:r>
            <a:r>
              <a:rPr lang="en-US"/>
              <a:t> missionary journey – Ac 13</a:t>
            </a:r>
          </a:p>
          <a:p>
            <a:pPr lvl="2">
              <a:lnSpc>
                <a:spcPct val="90000"/>
              </a:lnSpc>
            </a:pPr>
            <a:r>
              <a:rPr lang="en-US"/>
              <a:t>Bails out in middle</a:t>
            </a:r>
          </a:p>
          <a:p>
            <a:pPr lvl="2">
              <a:lnSpc>
                <a:spcPct val="90000"/>
              </a:lnSpc>
            </a:pPr>
            <a:r>
              <a:rPr lang="en-US"/>
              <a:t>Paul won’t take him on 2</a:t>
            </a:r>
            <a:r>
              <a:rPr lang="en-US" baseline="30000"/>
              <a:t>nd</a:t>
            </a:r>
            <a:r>
              <a:rPr lang="en-US"/>
              <a:t> journey</a:t>
            </a:r>
          </a:p>
        </p:txBody>
      </p:sp>
    </p:spTree>
    <p:custDataLst>
      <p:tags r:id="rId1"/>
    </p:custDataLst>
  </p:cSld>
  <p:clrMapOvr>
    <a:masterClrMapping/>
  </p:clrMapOvr>
  <p:transition advTm="5118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63">
                                            <p:txEl>
                                              <p:pRg st="0" end="0"/>
                                            </p:txEl>
                                          </p:spTgt>
                                        </p:tgtEl>
                                        <p:attrNameLst>
                                          <p:attrName>style.visibility</p:attrName>
                                        </p:attrNameLst>
                                      </p:cBhvr>
                                      <p:to>
                                        <p:strVal val="visible"/>
                                      </p:to>
                                    </p:set>
                                    <p:anim calcmode="lin" valueType="num">
                                      <p:cBhvr additive="base">
                                        <p:cTn id="7" dur="500" fill="hold"/>
                                        <p:tgtEl>
                                          <p:spTgt spid="1433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3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363">
                                            <p:txEl>
                                              <p:pRg st="1" end="1"/>
                                            </p:txEl>
                                          </p:spTgt>
                                        </p:tgtEl>
                                        <p:attrNameLst>
                                          <p:attrName>style.visibility</p:attrName>
                                        </p:attrNameLst>
                                      </p:cBhvr>
                                      <p:to>
                                        <p:strVal val="visible"/>
                                      </p:to>
                                    </p:set>
                                    <p:anim calcmode="lin" valueType="num">
                                      <p:cBhvr additive="base">
                                        <p:cTn id="13" dur="500" fill="hold"/>
                                        <p:tgtEl>
                                          <p:spTgt spid="14336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3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363">
                                            <p:txEl>
                                              <p:pRg st="2" end="2"/>
                                            </p:txEl>
                                          </p:spTgt>
                                        </p:tgtEl>
                                        <p:attrNameLst>
                                          <p:attrName>style.visibility</p:attrName>
                                        </p:attrNameLst>
                                      </p:cBhvr>
                                      <p:to>
                                        <p:strVal val="visible"/>
                                      </p:to>
                                    </p:set>
                                    <p:anim calcmode="lin" valueType="num">
                                      <p:cBhvr additive="base">
                                        <p:cTn id="19" dur="500" fill="hold"/>
                                        <p:tgtEl>
                                          <p:spTgt spid="14336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3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363">
                                            <p:txEl>
                                              <p:pRg st="3" end="3"/>
                                            </p:txEl>
                                          </p:spTgt>
                                        </p:tgtEl>
                                        <p:attrNameLst>
                                          <p:attrName>style.visibility</p:attrName>
                                        </p:attrNameLst>
                                      </p:cBhvr>
                                      <p:to>
                                        <p:strVal val="visible"/>
                                      </p:to>
                                    </p:set>
                                    <p:anim calcmode="lin" valueType="num">
                                      <p:cBhvr additive="base">
                                        <p:cTn id="25" dur="500" fill="hold"/>
                                        <p:tgtEl>
                                          <p:spTgt spid="14336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336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363">
                                            <p:txEl>
                                              <p:pRg st="4" end="4"/>
                                            </p:txEl>
                                          </p:spTgt>
                                        </p:tgtEl>
                                        <p:attrNameLst>
                                          <p:attrName>style.visibility</p:attrName>
                                        </p:attrNameLst>
                                      </p:cBhvr>
                                      <p:to>
                                        <p:strVal val="visible"/>
                                      </p:to>
                                    </p:set>
                                    <p:anim calcmode="lin" valueType="num">
                                      <p:cBhvr additive="base">
                                        <p:cTn id="31" dur="500" fill="hold"/>
                                        <p:tgtEl>
                                          <p:spTgt spid="14336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336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363">
                                            <p:txEl>
                                              <p:pRg st="5" end="5"/>
                                            </p:txEl>
                                          </p:spTgt>
                                        </p:tgtEl>
                                        <p:attrNameLst>
                                          <p:attrName>style.visibility</p:attrName>
                                        </p:attrNameLst>
                                      </p:cBhvr>
                                      <p:to>
                                        <p:strVal val="visible"/>
                                      </p:to>
                                    </p:set>
                                    <p:anim calcmode="lin" valueType="num">
                                      <p:cBhvr additive="base">
                                        <p:cTn id="37" dur="500" fill="hold"/>
                                        <p:tgtEl>
                                          <p:spTgt spid="14336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4336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43363">
                                            <p:txEl>
                                              <p:pRg st="6" end="6"/>
                                            </p:txEl>
                                          </p:spTgt>
                                        </p:tgtEl>
                                        <p:attrNameLst>
                                          <p:attrName>style.visibility</p:attrName>
                                        </p:attrNameLst>
                                      </p:cBhvr>
                                      <p:to>
                                        <p:strVal val="visible"/>
                                      </p:to>
                                    </p:set>
                                    <p:anim calcmode="lin" valueType="num">
                                      <p:cBhvr additive="base">
                                        <p:cTn id="43" dur="500" fill="hold"/>
                                        <p:tgtEl>
                                          <p:spTgt spid="14336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4336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43363">
                                            <p:txEl>
                                              <p:pRg st="7" end="7"/>
                                            </p:txEl>
                                          </p:spTgt>
                                        </p:tgtEl>
                                        <p:attrNameLst>
                                          <p:attrName>style.visibility</p:attrName>
                                        </p:attrNameLst>
                                      </p:cBhvr>
                                      <p:to>
                                        <p:strVal val="visible"/>
                                      </p:to>
                                    </p:set>
                                    <p:anim calcmode="lin" valueType="num">
                                      <p:cBhvr additive="base">
                                        <p:cTn id="49" dur="500" fill="hold"/>
                                        <p:tgtEl>
                                          <p:spTgt spid="14336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4336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build="p" bldLvl="3"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809625"/>
            <a:ext cx="8229600" cy="608013"/>
          </a:xfrm>
        </p:spPr>
        <p:txBody>
          <a:bodyPr/>
          <a:lstStyle/>
          <a:p>
            <a:r>
              <a:rPr lang="en-US"/>
              <a:t>Mark the Author</a:t>
            </a:r>
          </a:p>
        </p:txBody>
      </p:sp>
      <p:sp>
        <p:nvSpPr>
          <p:cNvPr id="144387" name="Rectangle 3"/>
          <p:cNvSpPr>
            <a:spLocks noGrp="1" noChangeArrowheads="1"/>
          </p:cNvSpPr>
          <p:nvPr>
            <p:ph type="body" idx="1"/>
          </p:nvPr>
        </p:nvSpPr>
        <p:spPr/>
        <p:txBody>
          <a:bodyPr/>
          <a:lstStyle/>
          <a:p>
            <a:r>
              <a:rPr lang="en-US"/>
              <a:t>Tracing his life (continued):</a:t>
            </a:r>
          </a:p>
          <a:p>
            <a:pPr lvl="1"/>
            <a:r>
              <a:rPr lang="en-US"/>
              <a:t>Shows up ~10 yrs later:</a:t>
            </a:r>
          </a:p>
          <a:p>
            <a:pPr lvl="2"/>
            <a:r>
              <a:rPr lang="en-US"/>
              <a:t>Being sent on mission by Paul – Col 4:10</a:t>
            </a:r>
          </a:p>
          <a:p>
            <a:pPr lvl="2"/>
            <a:r>
              <a:rPr lang="en-US"/>
              <a:t>Again a fellow-worker w/ Paul – Phm 24</a:t>
            </a:r>
          </a:p>
          <a:p>
            <a:pPr lvl="1"/>
            <a:r>
              <a:rPr lang="en-US"/>
              <a:t>Still later, near Ephesus – 2 Tim 4:11</a:t>
            </a:r>
          </a:p>
          <a:p>
            <a:pPr lvl="2"/>
            <a:r>
              <a:rPr lang="en-US"/>
              <a:t>Useful to Paul, to come w/ Timothy</a:t>
            </a:r>
          </a:p>
          <a:p>
            <a:pPr lvl="1"/>
            <a:r>
              <a:rPr lang="en-US"/>
              <a:t>Peter calls Mark </a:t>
            </a:r>
            <a:r>
              <a:rPr lang="en-US">
                <a:cs typeface="Arial" charset="0"/>
              </a:rPr>
              <a:t>"</a:t>
            </a:r>
            <a:r>
              <a:rPr lang="en-US"/>
              <a:t>my son</a:t>
            </a:r>
            <a:r>
              <a:rPr lang="en-US">
                <a:cs typeface="Arial" charset="0"/>
              </a:rPr>
              <a:t>"</a:t>
            </a:r>
            <a:r>
              <a:rPr lang="en-US"/>
              <a:t> – 1 Pet 5:13</a:t>
            </a:r>
          </a:p>
        </p:txBody>
      </p:sp>
    </p:spTree>
    <p:custDataLst>
      <p:tags r:id="rId1"/>
    </p:custDataLst>
  </p:cSld>
  <p:clrMapOvr>
    <a:masterClrMapping/>
  </p:clrMapOvr>
  <p:transition advTm="6180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4387">
                                            <p:txEl>
                                              <p:pRg st="0" end="0"/>
                                            </p:txEl>
                                          </p:spTgt>
                                        </p:tgtEl>
                                        <p:attrNameLst>
                                          <p:attrName>style.visibility</p:attrName>
                                        </p:attrNameLst>
                                      </p:cBhvr>
                                      <p:to>
                                        <p:strVal val="visible"/>
                                      </p:to>
                                    </p:set>
                                    <p:anim calcmode="lin" valueType="num">
                                      <p:cBhvr additive="base">
                                        <p:cTn id="7" dur="500" fill="hold"/>
                                        <p:tgtEl>
                                          <p:spTgt spid="1443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43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4387">
                                            <p:txEl>
                                              <p:pRg st="1" end="1"/>
                                            </p:txEl>
                                          </p:spTgt>
                                        </p:tgtEl>
                                        <p:attrNameLst>
                                          <p:attrName>style.visibility</p:attrName>
                                        </p:attrNameLst>
                                      </p:cBhvr>
                                      <p:to>
                                        <p:strVal val="visible"/>
                                      </p:to>
                                    </p:set>
                                    <p:anim calcmode="lin" valueType="num">
                                      <p:cBhvr additive="base">
                                        <p:cTn id="13" dur="500" fill="hold"/>
                                        <p:tgtEl>
                                          <p:spTgt spid="14438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43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4387">
                                            <p:txEl>
                                              <p:pRg st="2" end="2"/>
                                            </p:txEl>
                                          </p:spTgt>
                                        </p:tgtEl>
                                        <p:attrNameLst>
                                          <p:attrName>style.visibility</p:attrName>
                                        </p:attrNameLst>
                                      </p:cBhvr>
                                      <p:to>
                                        <p:strVal val="visible"/>
                                      </p:to>
                                    </p:set>
                                    <p:anim calcmode="lin" valueType="num">
                                      <p:cBhvr additive="base">
                                        <p:cTn id="19" dur="500" fill="hold"/>
                                        <p:tgtEl>
                                          <p:spTgt spid="14438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438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4387">
                                            <p:txEl>
                                              <p:pRg st="3" end="3"/>
                                            </p:txEl>
                                          </p:spTgt>
                                        </p:tgtEl>
                                        <p:attrNameLst>
                                          <p:attrName>style.visibility</p:attrName>
                                        </p:attrNameLst>
                                      </p:cBhvr>
                                      <p:to>
                                        <p:strVal val="visible"/>
                                      </p:to>
                                    </p:set>
                                    <p:anim calcmode="lin" valueType="num">
                                      <p:cBhvr additive="base">
                                        <p:cTn id="25" dur="500" fill="hold"/>
                                        <p:tgtEl>
                                          <p:spTgt spid="14438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438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4387">
                                            <p:txEl>
                                              <p:pRg st="4" end="4"/>
                                            </p:txEl>
                                          </p:spTgt>
                                        </p:tgtEl>
                                        <p:attrNameLst>
                                          <p:attrName>style.visibility</p:attrName>
                                        </p:attrNameLst>
                                      </p:cBhvr>
                                      <p:to>
                                        <p:strVal val="visible"/>
                                      </p:to>
                                    </p:set>
                                    <p:anim calcmode="lin" valueType="num">
                                      <p:cBhvr additive="base">
                                        <p:cTn id="31" dur="500" fill="hold"/>
                                        <p:tgtEl>
                                          <p:spTgt spid="14438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438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4387">
                                            <p:txEl>
                                              <p:pRg st="5" end="5"/>
                                            </p:txEl>
                                          </p:spTgt>
                                        </p:tgtEl>
                                        <p:attrNameLst>
                                          <p:attrName>style.visibility</p:attrName>
                                        </p:attrNameLst>
                                      </p:cBhvr>
                                      <p:to>
                                        <p:strVal val="visible"/>
                                      </p:to>
                                    </p:set>
                                    <p:anim calcmode="lin" valueType="num">
                                      <p:cBhvr additive="base">
                                        <p:cTn id="37" dur="500" fill="hold"/>
                                        <p:tgtEl>
                                          <p:spTgt spid="14438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4438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44387">
                                            <p:txEl>
                                              <p:pRg st="6" end="6"/>
                                            </p:txEl>
                                          </p:spTgt>
                                        </p:tgtEl>
                                        <p:attrNameLst>
                                          <p:attrName>style.visibility</p:attrName>
                                        </p:attrNameLst>
                                      </p:cBhvr>
                                      <p:to>
                                        <p:strVal val="visible"/>
                                      </p:to>
                                    </p:set>
                                    <p:anim calcmode="lin" valueType="num">
                                      <p:cBhvr additive="base">
                                        <p:cTn id="43" dur="500" fill="hold"/>
                                        <p:tgtEl>
                                          <p:spTgt spid="14438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4438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7" grpId="0" build="p" bldLvl="3"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457200" y="809625"/>
            <a:ext cx="8229600" cy="608013"/>
          </a:xfrm>
        </p:spPr>
        <p:txBody>
          <a:bodyPr/>
          <a:lstStyle/>
          <a:p>
            <a:r>
              <a:rPr lang="en-US"/>
              <a:t>Papias (writing ~130)</a:t>
            </a:r>
          </a:p>
        </p:txBody>
      </p:sp>
      <p:sp>
        <p:nvSpPr>
          <p:cNvPr id="91139" name="Rectangle 3"/>
          <p:cNvSpPr>
            <a:spLocks noGrp="1" noChangeArrowheads="1"/>
          </p:cNvSpPr>
          <p:nvPr>
            <p:ph type="body" idx="1"/>
          </p:nvPr>
        </p:nvSpPr>
        <p:spPr/>
        <p:txBody>
          <a:bodyPr/>
          <a:lstStyle/>
          <a:p>
            <a:r>
              <a:rPr lang="en-US">
                <a:cs typeface="Arial" charset="0"/>
              </a:rPr>
              <a:t>"</a:t>
            </a:r>
            <a:r>
              <a:rPr lang="en-US"/>
              <a:t>Then Matthew wrote the oracles in the Hebrew dialect, but everyone interpreted them as he was able.</a:t>
            </a:r>
            <a:r>
              <a:rPr lang="en-US">
                <a:cs typeface="Arial" charset="0"/>
              </a:rPr>
              <a:t>"</a:t>
            </a:r>
          </a:p>
          <a:p>
            <a:pPr lvl="1"/>
            <a:r>
              <a:rPr lang="en-US" sz="3200"/>
              <a:t>Cited by Eusebius, </a:t>
            </a:r>
            <a:r>
              <a:rPr lang="en-US" sz="3200" i="1"/>
              <a:t>Church History</a:t>
            </a:r>
            <a:r>
              <a:rPr lang="en-US" sz="3200"/>
              <a:t> 3.39.16</a:t>
            </a:r>
          </a:p>
          <a:p>
            <a:r>
              <a:rPr lang="en-US"/>
              <a:t>Papias</a:t>
            </a:r>
            <a:r>
              <a:rPr lang="en-US">
                <a:cs typeface="Arial" charset="0"/>
              </a:rPr>
              <a:t>'</a:t>
            </a:r>
            <a:r>
              <a:rPr lang="en-US"/>
              <a:t> original is not extant, but still survived into the Middle Ages.</a:t>
            </a:r>
          </a:p>
        </p:txBody>
      </p:sp>
    </p:spTree>
    <p:custDataLst>
      <p:tags r:id="rId1"/>
    </p:custDataLst>
  </p:cSld>
  <p:clrMapOvr>
    <a:masterClrMapping/>
  </p:clrMapOvr>
  <p:transition advTm="6155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1139">
                                            <p:txEl>
                                              <p:pRg st="0" end="0"/>
                                            </p:txEl>
                                          </p:spTgt>
                                        </p:tgtEl>
                                        <p:attrNameLst>
                                          <p:attrName>style.visibility</p:attrName>
                                        </p:attrNameLst>
                                      </p:cBhvr>
                                      <p:to>
                                        <p:strVal val="visible"/>
                                      </p:to>
                                    </p:set>
                                    <p:anim calcmode="lin" valueType="num">
                                      <p:cBhvr additive="base">
                                        <p:cTn id="7" dur="500" fill="hold"/>
                                        <p:tgtEl>
                                          <p:spTgt spid="911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11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1139">
                                            <p:txEl>
                                              <p:pRg st="1" end="1"/>
                                            </p:txEl>
                                          </p:spTgt>
                                        </p:tgtEl>
                                        <p:attrNameLst>
                                          <p:attrName>style.visibility</p:attrName>
                                        </p:attrNameLst>
                                      </p:cBhvr>
                                      <p:to>
                                        <p:strVal val="visible"/>
                                      </p:to>
                                    </p:set>
                                    <p:anim calcmode="lin" valueType="num">
                                      <p:cBhvr additive="base">
                                        <p:cTn id="13" dur="500" fill="hold"/>
                                        <p:tgtEl>
                                          <p:spTgt spid="9113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11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1139">
                                            <p:txEl>
                                              <p:pRg st="2" end="2"/>
                                            </p:txEl>
                                          </p:spTgt>
                                        </p:tgtEl>
                                        <p:attrNameLst>
                                          <p:attrName>style.visibility</p:attrName>
                                        </p:attrNameLst>
                                      </p:cBhvr>
                                      <p:to>
                                        <p:strVal val="visible"/>
                                      </p:to>
                                    </p:set>
                                    <p:anim calcmode="lin" valueType="num">
                                      <p:cBhvr additive="base">
                                        <p:cTn id="19" dur="500" fill="hold"/>
                                        <p:tgtEl>
                                          <p:spTgt spid="9113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113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build="p" bldLvl="2"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457200" y="809625"/>
            <a:ext cx="8229600" cy="608013"/>
          </a:xfrm>
        </p:spPr>
        <p:txBody>
          <a:bodyPr/>
          <a:lstStyle/>
          <a:p>
            <a:r>
              <a:rPr lang="en-US"/>
              <a:t>Mark</a:t>
            </a:r>
            <a:r>
              <a:rPr lang="en-US">
                <a:cs typeface="Arial" charset="0"/>
              </a:rPr>
              <a:t>'</a:t>
            </a:r>
            <a:r>
              <a:rPr lang="en-US"/>
              <a:t>s Audience</a:t>
            </a:r>
          </a:p>
        </p:txBody>
      </p:sp>
      <p:sp>
        <p:nvSpPr>
          <p:cNvPr id="145411" name="Rectangle 3"/>
          <p:cNvSpPr>
            <a:spLocks noGrp="1" noChangeArrowheads="1"/>
          </p:cNvSpPr>
          <p:nvPr>
            <p:ph type="body" idx="1"/>
          </p:nvPr>
        </p:nvSpPr>
        <p:spPr/>
        <p:txBody>
          <a:bodyPr/>
          <a:lstStyle/>
          <a:p>
            <a:r>
              <a:rPr lang="en-US"/>
              <a:t>Pretty clearly Gentile</a:t>
            </a:r>
          </a:p>
          <a:p>
            <a:pPr lvl="1"/>
            <a:r>
              <a:rPr lang="en-US"/>
              <a:t>Aramaic phrases are translated</a:t>
            </a:r>
          </a:p>
          <a:p>
            <a:pPr lvl="1"/>
            <a:r>
              <a:rPr lang="en-US"/>
              <a:t>Jewish practices explained</a:t>
            </a:r>
          </a:p>
          <a:p>
            <a:r>
              <a:rPr lang="en-US"/>
              <a:t>Possibly Roman</a:t>
            </a:r>
          </a:p>
          <a:p>
            <a:pPr lvl="1"/>
            <a:r>
              <a:rPr lang="en-US"/>
              <a:t>Several Latinisms</a:t>
            </a:r>
          </a:p>
          <a:p>
            <a:pPr lvl="1"/>
            <a:r>
              <a:rPr lang="en-US"/>
              <a:t>But these are associated w/ Roman rule, so probably generally known</a:t>
            </a:r>
          </a:p>
        </p:txBody>
      </p:sp>
    </p:spTree>
    <p:custDataLst>
      <p:tags r:id="rId1"/>
    </p:custDataLst>
  </p:cSld>
  <p:clrMapOvr>
    <a:masterClrMapping/>
  </p:clrMapOvr>
  <p:transition advTm="5124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5411">
                                            <p:txEl>
                                              <p:pRg st="0" end="0"/>
                                            </p:txEl>
                                          </p:spTgt>
                                        </p:tgtEl>
                                        <p:attrNameLst>
                                          <p:attrName>style.visibility</p:attrName>
                                        </p:attrNameLst>
                                      </p:cBhvr>
                                      <p:to>
                                        <p:strVal val="visible"/>
                                      </p:to>
                                    </p:set>
                                    <p:anim calcmode="lin" valueType="num">
                                      <p:cBhvr additive="base">
                                        <p:cTn id="7" dur="500" fill="hold"/>
                                        <p:tgtEl>
                                          <p:spTgt spid="1454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54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5411">
                                            <p:txEl>
                                              <p:pRg st="1" end="1"/>
                                            </p:txEl>
                                          </p:spTgt>
                                        </p:tgtEl>
                                        <p:attrNameLst>
                                          <p:attrName>style.visibility</p:attrName>
                                        </p:attrNameLst>
                                      </p:cBhvr>
                                      <p:to>
                                        <p:strVal val="visible"/>
                                      </p:to>
                                    </p:set>
                                    <p:anim calcmode="lin" valueType="num">
                                      <p:cBhvr additive="base">
                                        <p:cTn id="13" dur="500" fill="hold"/>
                                        <p:tgtEl>
                                          <p:spTgt spid="14541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54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5411">
                                            <p:txEl>
                                              <p:pRg st="2" end="2"/>
                                            </p:txEl>
                                          </p:spTgt>
                                        </p:tgtEl>
                                        <p:attrNameLst>
                                          <p:attrName>style.visibility</p:attrName>
                                        </p:attrNameLst>
                                      </p:cBhvr>
                                      <p:to>
                                        <p:strVal val="visible"/>
                                      </p:to>
                                    </p:set>
                                    <p:anim calcmode="lin" valueType="num">
                                      <p:cBhvr additive="base">
                                        <p:cTn id="19" dur="500" fill="hold"/>
                                        <p:tgtEl>
                                          <p:spTgt spid="14541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54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5411">
                                            <p:txEl>
                                              <p:pRg st="3" end="3"/>
                                            </p:txEl>
                                          </p:spTgt>
                                        </p:tgtEl>
                                        <p:attrNameLst>
                                          <p:attrName>style.visibility</p:attrName>
                                        </p:attrNameLst>
                                      </p:cBhvr>
                                      <p:to>
                                        <p:strVal val="visible"/>
                                      </p:to>
                                    </p:set>
                                    <p:anim calcmode="lin" valueType="num">
                                      <p:cBhvr additive="base">
                                        <p:cTn id="25" dur="500" fill="hold"/>
                                        <p:tgtEl>
                                          <p:spTgt spid="14541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54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5411">
                                            <p:txEl>
                                              <p:pRg st="4" end="4"/>
                                            </p:txEl>
                                          </p:spTgt>
                                        </p:tgtEl>
                                        <p:attrNameLst>
                                          <p:attrName>style.visibility</p:attrName>
                                        </p:attrNameLst>
                                      </p:cBhvr>
                                      <p:to>
                                        <p:strVal val="visible"/>
                                      </p:to>
                                    </p:set>
                                    <p:anim calcmode="lin" valueType="num">
                                      <p:cBhvr additive="base">
                                        <p:cTn id="31" dur="500" fill="hold"/>
                                        <p:tgtEl>
                                          <p:spTgt spid="14541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541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5411">
                                            <p:txEl>
                                              <p:pRg st="5" end="5"/>
                                            </p:txEl>
                                          </p:spTgt>
                                        </p:tgtEl>
                                        <p:attrNameLst>
                                          <p:attrName>style.visibility</p:attrName>
                                        </p:attrNameLst>
                                      </p:cBhvr>
                                      <p:to>
                                        <p:strVal val="visible"/>
                                      </p:to>
                                    </p:set>
                                    <p:anim calcmode="lin" valueType="num">
                                      <p:cBhvr additive="base">
                                        <p:cTn id="37" dur="500" fill="hold"/>
                                        <p:tgtEl>
                                          <p:spTgt spid="145411">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4541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1" grpId="0" build="p" bldLvl="2"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457200" y="809625"/>
            <a:ext cx="8229600" cy="608013"/>
          </a:xfrm>
        </p:spPr>
        <p:txBody>
          <a:bodyPr/>
          <a:lstStyle/>
          <a:p>
            <a:r>
              <a:rPr lang="en-US"/>
              <a:t>Mark</a:t>
            </a:r>
            <a:r>
              <a:rPr lang="en-US">
                <a:cs typeface="Arial" charset="0"/>
              </a:rPr>
              <a:t>'</a:t>
            </a:r>
            <a:r>
              <a:rPr lang="en-US"/>
              <a:t>s Aim</a:t>
            </a:r>
          </a:p>
        </p:txBody>
      </p:sp>
      <p:sp>
        <p:nvSpPr>
          <p:cNvPr id="146435" name="Rectangle 3"/>
          <p:cNvSpPr>
            <a:spLocks noGrp="1" noChangeArrowheads="1"/>
          </p:cNvSpPr>
          <p:nvPr>
            <p:ph type="body" idx="1"/>
          </p:nvPr>
        </p:nvSpPr>
        <p:spPr/>
        <p:txBody>
          <a:bodyPr/>
          <a:lstStyle/>
          <a:p>
            <a:pPr>
              <a:lnSpc>
                <a:spcPct val="90000"/>
              </a:lnSpc>
            </a:pPr>
            <a:r>
              <a:rPr lang="en-US"/>
              <a:t>No direct statement in Gospel.</a:t>
            </a:r>
          </a:p>
          <a:p>
            <a:pPr>
              <a:lnSpc>
                <a:spcPct val="90000"/>
              </a:lnSpc>
            </a:pPr>
            <a:r>
              <a:rPr lang="en-US"/>
              <a:t>Does not say </a:t>
            </a:r>
            <a:r>
              <a:rPr lang="en-US">
                <a:cs typeface="Arial" charset="0"/>
              </a:rPr>
              <a:t>"</a:t>
            </a:r>
            <a:r>
              <a:rPr lang="en-US"/>
              <a:t>to preserve teaching of Peter.</a:t>
            </a:r>
            <a:r>
              <a:rPr lang="en-US">
                <a:cs typeface="Arial" charset="0"/>
              </a:rPr>
              <a:t>"</a:t>
            </a:r>
          </a:p>
          <a:p>
            <a:pPr>
              <a:lnSpc>
                <a:spcPct val="90000"/>
              </a:lnSpc>
            </a:pPr>
            <a:r>
              <a:rPr lang="en-US"/>
              <a:t>Opening line may state aim, but this is general aim of all Gospels.</a:t>
            </a:r>
          </a:p>
          <a:p>
            <a:pPr>
              <a:lnSpc>
                <a:spcPct val="90000"/>
              </a:lnSpc>
            </a:pPr>
            <a:r>
              <a:rPr lang="en-US"/>
              <a:t>Perhaps Mark is aimed or especially suited to Roman mentality:</a:t>
            </a:r>
          </a:p>
          <a:p>
            <a:pPr lvl="1">
              <a:lnSpc>
                <a:spcPct val="90000"/>
              </a:lnSpc>
            </a:pPr>
            <a:r>
              <a:rPr lang="en-US"/>
              <a:t>Practical, action-oriented, organized</a:t>
            </a:r>
          </a:p>
        </p:txBody>
      </p:sp>
    </p:spTree>
    <p:custDataLst>
      <p:tags r:id="rId1"/>
    </p:custDataLst>
  </p:cSld>
  <p:clrMapOvr>
    <a:masterClrMapping/>
  </p:clrMapOvr>
  <p:transition advTm="5714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6435">
                                            <p:txEl>
                                              <p:pRg st="0" end="0"/>
                                            </p:txEl>
                                          </p:spTgt>
                                        </p:tgtEl>
                                        <p:attrNameLst>
                                          <p:attrName>style.visibility</p:attrName>
                                        </p:attrNameLst>
                                      </p:cBhvr>
                                      <p:to>
                                        <p:strVal val="visible"/>
                                      </p:to>
                                    </p:set>
                                    <p:anim calcmode="lin" valueType="num">
                                      <p:cBhvr additive="base">
                                        <p:cTn id="7" dur="500" fill="hold"/>
                                        <p:tgtEl>
                                          <p:spTgt spid="1464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64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6435">
                                            <p:txEl>
                                              <p:pRg st="1" end="1"/>
                                            </p:txEl>
                                          </p:spTgt>
                                        </p:tgtEl>
                                        <p:attrNameLst>
                                          <p:attrName>style.visibility</p:attrName>
                                        </p:attrNameLst>
                                      </p:cBhvr>
                                      <p:to>
                                        <p:strVal val="visible"/>
                                      </p:to>
                                    </p:set>
                                    <p:anim calcmode="lin" valueType="num">
                                      <p:cBhvr additive="base">
                                        <p:cTn id="13" dur="500" fill="hold"/>
                                        <p:tgtEl>
                                          <p:spTgt spid="1464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643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6435">
                                            <p:txEl>
                                              <p:pRg st="2" end="2"/>
                                            </p:txEl>
                                          </p:spTgt>
                                        </p:tgtEl>
                                        <p:attrNameLst>
                                          <p:attrName>style.visibility</p:attrName>
                                        </p:attrNameLst>
                                      </p:cBhvr>
                                      <p:to>
                                        <p:strVal val="visible"/>
                                      </p:to>
                                    </p:set>
                                    <p:anim calcmode="lin" valueType="num">
                                      <p:cBhvr additive="base">
                                        <p:cTn id="19" dur="500" fill="hold"/>
                                        <p:tgtEl>
                                          <p:spTgt spid="14643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643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6435">
                                            <p:txEl>
                                              <p:pRg st="3" end="3"/>
                                            </p:txEl>
                                          </p:spTgt>
                                        </p:tgtEl>
                                        <p:attrNameLst>
                                          <p:attrName>style.visibility</p:attrName>
                                        </p:attrNameLst>
                                      </p:cBhvr>
                                      <p:to>
                                        <p:strVal val="visible"/>
                                      </p:to>
                                    </p:set>
                                    <p:anim calcmode="lin" valueType="num">
                                      <p:cBhvr additive="base">
                                        <p:cTn id="25" dur="500" fill="hold"/>
                                        <p:tgtEl>
                                          <p:spTgt spid="14643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643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6435">
                                            <p:txEl>
                                              <p:pRg st="4" end="4"/>
                                            </p:txEl>
                                          </p:spTgt>
                                        </p:tgtEl>
                                        <p:attrNameLst>
                                          <p:attrName>style.visibility</p:attrName>
                                        </p:attrNameLst>
                                      </p:cBhvr>
                                      <p:to>
                                        <p:strVal val="visible"/>
                                      </p:to>
                                    </p:set>
                                    <p:anim calcmode="lin" valueType="num">
                                      <p:cBhvr additive="base">
                                        <p:cTn id="31" dur="500" fill="hold"/>
                                        <p:tgtEl>
                                          <p:spTgt spid="14643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643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5" grpId="0" build="p" bldLvl="2"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457200" y="809625"/>
            <a:ext cx="8229600" cy="608013"/>
          </a:xfrm>
        </p:spPr>
        <p:txBody>
          <a:bodyPr/>
          <a:lstStyle/>
          <a:p>
            <a:r>
              <a:rPr lang="en-US"/>
              <a:t>Mark</a:t>
            </a:r>
            <a:r>
              <a:rPr lang="en-US">
                <a:cs typeface="Arial" charset="0"/>
              </a:rPr>
              <a:t>'</a:t>
            </a:r>
            <a:r>
              <a:rPr lang="en-US"/>
              <a:t>s Characteristics</a:t>
            </a:r>
          </a:p>
        </p:txBody>
      </p:sp>
      <p:sp>
        <p:nvSpPr>
          <p:cNvPr id="147459" name="Rectangle 3"/>
          <p:cNvSpPr>
            <a:spLocks noGrp="1" noChangeArrowheads="1"/>
          </p:cNvSpPr>
          <p:nvPr>
            <p:ph type="body" idx="1"/>
          </p:nvPr>
        </p:nvSpPr>
        <p:spPr/>
        <p:txBody>
          <a:bodyPr/>
          <a:lstStyle/>
          <a:p>
            <a:pPr>
              <a:lnSpc>
                <a:spcPct val="90000"/>
              </a:lnSpc>
            </a:pPr>
            <a:r>
              <a:rPr lang="en-US"/>
              <a:t>Vividness</a:t>
            </a:r>
          </a:p>
          <a:p>
            <a:pPr lvl="1">
              <a:lnSpc>
                <a:spcPct val="90000"/>
              </a:lnSpc>
            </a:pPr>
            <a:r>
              <a:rPr lang="en-US"/>
              <a:t>Graphic &amp; picturesque detail</a:t>
            </a:r>
          </a:p>
          <a:p>
            <a:pPr>
              <a:lnSpc>
                <a:spcPct val="90000"/>
              </a:lnSpc>
            </a:pPr>
            <a:r>
              <a:rPr lang="en-US"/>
              <a:t>Detail</a:t>
            </a:r>
          </a:p>
          <a:p>
            <a:pPr lvl="1">
              <a:lnSpc>
                <a:spcPct val="90000"/>
              </a:lnSpc>
            </a:pPr>
            <a:r>
              <a:rPr lang="en-US"/>
              <a:t>Covers fewer events w/ more detail</a:t>
            </a:r>
          </a:p>
          <a:p>
            <a:pPr>
              <a:lnSpc>
                <a:spcPct val="90000"/>
              </a:lnSpc>
            </a:pPr>
            <a:r>
              <a:rPr lang="en-US"/>
              <a:t>Activity</a:t>
            </a:r>
          </a:p>
          <a:p>
            <a:pPr lvl="1">
              <a:lnSpc>
                <a:spcPct val="90000"/>
              </a:lnSpc>
            </a:pPr>
            <a:r>
              <a:rPr lang="en-US"/>
              <a:t>Use of </a:t>
            </a:r>
            <a:r>
              <a:rPr lang="en-US">
                <a:latin typeface="Greek Parse" pitchFamily="34" charset="0"/>
              </a:rPr>
              <a:t>euqu" </a:t>
            </a:r>
            <a:r>
              <a:rPr lang="en-US" i="1"/>
              <a:t>euthus</a:t>
            </a:r>
            <a:r>
              <a:rPr lang="en-US"/>
              <a:t> (immediately)</a:t>
            </a:r>
          </a:p>
          <a:p>
            <a:pPr>
              <a:lnSpc>
                <a:spcPct val="90000"/>
              </a:lnSpc>
            </a:pPr>
            <a:r>
              <a:rPr lang="en-US"/>
              <a:t>Aramaic</a:t>
            </a:r>
          </a:p>
          <a:p>
            <a:pPr lvl="1">
              <a:lnSpc>
                <a:spcPct val="90000"/>
              </a:lnSpc>
            </a:pPr>
            <a:r>
              <a:rPr lang="en-US"/>
              <a:t>See my notes</a:t>
            </a:r>
          </a:p>
        </p:txBody>
      </p:sp>
    </p:spTree>
    <p:custDataLst>
      <p:tags r:id="rId1"/>
    </p:custDataLst>
  </p:cSld>
  <p:clrMapOvr>
    <a:masterClrMapping/>
  </p:clrMapOvr>
  <p:transition advTm="4043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7459">
                                            <p:txEl>
                                              <p:pRg st="0" end="0"/>
                                            </p:txEl>
                                          </p:spTgt>
                                        </p:tgtEl>
                                        <p:attrNameLst>
                                          <p:attrName>style.visibility</p:attrName>
                                        </p:attrNameLst>
                                      </p:cBhvr>
                                      <p:to>
                                        <p:strVal val="visible"/>
                                      </p:to>
                                    </p:set>
                                    <p:anim calcmode="lin" valueType="num">
                                      <p:cBhvr additive="base">
                                        <p:cTn id="7" dur="500" fill="hold"/>
                                        <p:tgtEl>
                                          <p:spTgt spid="14745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74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7459">
                                            <p:txEl>
                                              <p:pRg st="1" end="1"/>
                                            </p:txEl>
                                          </p:spTgt>
                                        </p:tgtEl>
                                        <p:attrNameLst>
                                          <p:attrName>style.visibility</p:attrName>
                                        </p:attrNameLst>
                                      </p:cBhvr>
                                      <p:to>
                                        <p:strVal val="visible"/>
                                      </p:to>
                                    </p:set>
                                    <p:anim calcmode="lin" valueType="num">
                                      <p:cBhvr additive="base">
                                        <p:cTn id="13" dur="500" fill="hold"/>
                                        <p:tgtEl>
                                          <p:spTgt spid="14745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745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7459">
                                            <p:txEl>
                                              <p:pRg st="2" end="2"/>
                                            </p:txEl>
                                          </p:spTgt>
                                        </p:tgtEl>
                                        <p:attrNameLst>
                                          <p:attrName>style.visibility</p:attrName>
                                        </p:attrNameLst>
                                      </p:cBhvr>
                                      <p:to>
                                        <p:strVal val="visible"/>
                                      </p:to>
                                    </p:set>
                                    <p:anim calcmode="lin" valueType="num">
                                      <p:cBhvr additive="base">
                                        <p:cTn id="19" dur="500" fill="hold"/>
                                        <p:tgtEl>
                                          <p:spTgt spid="14745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745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7459">
                                            <p:txEl>
                                              <p:pRg st="3" end="3"/>
                                            </p:txEl>
                                          </p:spTgt>
                                        </p:tgtEl>
                                        <p:attrNameLst>
                                          <p:attrName>style.visibility</p:attrName>
                                        </p:attrNameLst>
                                      </p:cBhvr>
                                      <p:to>
                                        <p:strVal val="visible"/>
                                      </p:to>
                                    </p:set>
                                    <p:anim calcmode="lin" valueType="num">
                                      <p:cBhvr additive="base">
                                        <p:cTn id="25" dur="500" fill="hold"/>
                                        <p:tgtEl>
                                          <p:spTgt spid="14745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745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7459">
                                            <p:txEl>
                                              <p:pRg st="4" end="4"/>
                                            </p:txEl>
                                          </p:spTgt>
                                        </p:tgtEl>
                                        <p:attrNameLst>
                                          <p:attrName>style.visibility</p:attrName>
                                        </p:attrNameLst>
                                      </p:cBhvr>
                                      <p:to>
                                        <p:strVal val="visible"/>
                                      </p:to>
                                    </p:set>
                                    <p:anim calcmode="lin" valueType="num">
                                      <p:cBhvr additive="base">
                                        <p:cTn id="31" dur="500" fill="hold"/>
                                        <p:tgtEl>
                                          <p:spTgt spid="14745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745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7459">
                                            <p:txEl>
                                              <p:pRg st="5" end="5"/>
                                            </p:txEl>
                                          </p:spTgt>
                                        </p:tgtEl>
                                        <p:attrNameLst>
                                          <p:attrName>style.visibility</p:attrName>
                                        </p:attrNameLst>
                                      </p:cBhvr>
                                      <p:to>
                                        <p:strVal val="visible"/>
                                      </p:to>
                                    </p:set>
                                    <p:anim calcmode="lin" valueType="num">
                                      <p:cBhvr additive="base">
                                        <p:cTn id="37" dur="500" fill="hold"/>
                                        <p:tgtEl>
                                          <p:spTgt spid="14745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4745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47459">
                                            <p:txEl>
                                              <p:pRg st="6" end="6"/>
                                            </p:txEl>
                                          </p:spTgt>
                                        </p:tgtEl>
                                        <p:attrNameLst>
                                          <p:attrName>style.visibility</p:attrName>
                                        </p:attrNameLst>
                                      </p:cBhvr>
                                      <p:to>
                                        <p:strVal val="visible"/>
                                      </p:to>
                                    </p:set>
                                    <p:anim calcmode="lin" valueType="num">
                                      <p:cBhvr additive="base">
                                        <p:cTn id="43" dur="500" fill="hold"/>
                                        <p:tgtEl>
                                          <p:spTgt spid="147459">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4745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47459">
                                            <p:txEl>
                                              <p:pRg st="7" end="7"/>
                                            </p:txEl>
                                          </p:spTgt>
                                        </p:tgtEl>
                                        <p:attrNameLst>
                                          <p:attrName>style.visibility</p:attrName>
                                        </p:attrNameLst>
                                      </p:cBhvr>
                                      <p:to>
                                        <p:strVal val="visible"/>
                                      </p:to>
                                    </p:set>
                                    <p:anim calcmode="lin" valueType="num">
                                      <p:cBhvr additive="base">
                                        <p:cTn id="49" dur="500" fill="hold"/>
                                        <p:tgtEl>
                                          <p:spTgt spid="147459">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47459">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build="p" bldLvl="2"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r>
              <a:rPr lang="en-US"/>
              <a:t>Characteristics of Luke</a:t>
            </a:r>
          </a:p>
        </p:txBody>
      </p:sp>
      <p:sp>
        <p:nvSpPr>
          <p:cNvPr id="137219" name="Rectangle 3"/>
          <p:cNvSpPr>
            <a:spLocks noGrp="1" noChangeArrowheads="1"/>
          </p:cNvSpPr>
          <p:nvPr>
            <p:ph type="body" idx="1"/>
          </p:nvPr>
        </p:nvSpPr>
        <p:spPr/>
        <p:txBody>
          <a:bodyPr/>
          <a:lstStyle/>
          <a:p>
            <a:r>
              <a:rPr lang="en-US"/>
              <a:t>Author</a:t>
            </a:r>
          </a:p>
          <a:p>
            <a:r>
              <a:rPr lang="en-US"/>
              <a:t>Audience</a:t>
            </a:r>
          </a:p>
          <a:p>
            <a:r>
              <a:rPr lang="en-US"/>
              <a:t>Aim &amp; Method</a:t>
            </a:r>
          </a:p>
          <a:p>
            <a:r>
              <a:rPr lang="en-US"/>
              <a:t>Characteristics</a:t>
            </a:r>
          </a:p>
        </p:txBody>
      </p:sp>
      <p:pic>
        <p:nvPicPr>
          <p:cNvPr id="137220" name="Picture 4" descr="StL2u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905000"/>
            <a:ext cx="2838450" cy="3632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698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37220"/>
                                        </p:tgtEl>
                                        <p:attrNameLst>
                                          <p:attrName>style.visibility</p:attrName>
                                        </p:attrNameLst>
                                      </p:cBhvr>
                                      <p:to>
                                        <p:strVal val="visible"/>
                                      </p:to>
                                    </p:set>
                                    <p:animEffect transition="in" filter="checkerboard(across)">
                                      <p:cBhvr>
                                        <p:cTn id="7" dur="500"/>
                                        <p:tgtEl>
                                          <p:spTgt spid="1372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7219">
                                            <p:txEl>
                                              <p:pRg st="0" end="0"/>
                                            </p:txEl>
                                          </p:spTgt>
                                        </p:tgtEl>
                                        <p:attrNameLst>
                                          <p:attrName>style.visibility</p:attrName>
                                        </p:attrNameLst>
                                      </p:cBhvr>
                                      <p:to>
                                        <p:strVal val="visible"/>
                                      </p:to>
                                    </p:set>
                                    <p:anim calcmode="lin" valueType="num">
                                      <p:cBhvr additive="base">
                                        <p:cTn id="12" dur="500" fill="hold"/>
                                        <p:tgtEl>
                                          <p:spTgt spid="137219">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1372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37219">
                                            <p:txEl>
                                              <p:pRg st="1" end="1"/>
                                            </p:txEl>
                                          </p:spTgt>
                                        </p:tgtEl>
                                        <p:attrNameLst>
                                          <p:attrName>style.visibility</p:attrName>
                                        </p:attrNameLst>
                                      </p:cBhvr>
                                      <p:to>
                                        <p:strVal val="visible"/>
                                      </p:to>
                                    </p:set>
                                    <p:anim calcmode="lin" valueType="num">
                                      <p:cBhvr additive="base">
                                        <p:cTn id="18" dur="500" fill="hold"/>
                                        <p:tgtEl>
                                          <p:spTgt spid="137219">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372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37219">
                                            <p:txEl>
                                              <p:pRg st="2" end="2"/>
                                            </p:txEl>
                                          </p:spTgt>
                                        </p:tgtEl>
                                        <p:attrNameLst>
                                          <p:attrName>style.visibility</p:attrName>
                                        </p:attrNameLst>
                                      </p:cBhvr>
                                      <p:to>
                                        <p:strVal val="visible"/>
                                      </p:to>
                                    </p:set>
                                    <p:anim calcmode="lin" valueType="num">
                                      <p:cBhvr additive="base">
                                        <p:cTn id="24" dur="500" fill="hold"/>
                                        <p:tgtEl>
                                          <p:spTgt spid="137219">
                                            <p:txEl>
                                              <p:pRg st="2" end="2"/>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372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37219">
                                            <p:txEl>
                                              <p:pRg st="3" end="3"/>
                                            </p:txEl>
                                          </p:spTgt>
                                        </p:tgtEl>
                                        <p:attrNameLst>
                                          <p:attrName>style.visibility</p:attrName>
                                        </p:attrNameLst>
                                      </p:cBhvr>
                                      <p:to>
                                        <p:strVal val="visible"/>
                                      </p:to>
                                    </p:set>
                                    <p:anim calcmode="lin" valueType="num">
                                      <p:cBhvr additive="base">
                                        <p:cTn id="30" dur="500" fill="hold"/>
                                        <p:tgtEl>
                                          <p:spTgt spid="137219">
                                            <p:txEl>
                                              <p:pRg st="3" end="3"/>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3721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9"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457200" y="809625"/>
            <a:ext cx="8229600" cy="608013"/>
          </a:xfrm>
        </p:spPr>
        <p:txBody>
          <a:bodyPr/>
          <a:lstStyle/>
          <a:p>
            <a:r>
              <a:rPr lang="en-US"/>
              <a:t>Luke the Author</a:t>
            </a:r>
          </a:p>
        </p:txBody>
      </p:sp>
      <p:sp>
        <p:nvSpPr>
          <p:cNvPr id="148483" name="Rectangle 3"/>
          <p:cNvSpPr>
            <a:spLocks noGrp="1" noChangeArrowheads="1"/>
          </p:cNvSpPr>
          <p:nvPr>
            <p:ph type="body" idx="1"/>
          </p:nvPr>
        </p:nvSpPr>
        <p:spPr/>
        <p:txBody>
          <a:bodyPr/>
          <a:lstStyle/>
          <a:p>
            <a:r>
              <a:rPr lang="en-US"/>
              <a:t>Mentioned by name only 3x in NT</a:t>
            </a:r>
          </a:p>
          <a:p>
            <a:pPr lvl="1"/>
            <a:r>
              <a:rPr lang="en-US"/>
              <a:t>A physician – Col 4:14</a:t>
            </a:r>
          </a:p>
          <a:p>
            <a:pPr lvl="1"/>
            <a:r>
              <a:rPr lang="en-US"/>
              <a:t>Faithful companion of Paul – 2 Tim 4:11</a:t>
            </a:r>
          </a:p>
          <a:p>
            <a:pPr lvl="1"/>
            <a:r>
              <a:rPr lang="en-US"/>
              <a:t>Gentile – Col 4:14 (in Gentile group)</a:t>
            </a:r>
          </a:p>
          <a:p>
            <a:r>
              <a:rPr lang="en-US"/>
              <a:t>Traveled w/ Paul – </a:t>
            </a:r>
            <a:r>
              <a:rPr lang="en-US">
                <a:cs typeface="Arial" charset="0"/>
              </a:rPr>
              <a:t>"</a:t>
            </a:r>
            <a:r>
              <a:rPr lang="en-US"/>
              <a:t>we</a:t>
            </a:r>
            <a:r>
              <a:rPr lang="en-US">
                <a:cs typeface="Arial" charset="0"/>
              </a:rPr>
              <a:t>"</a:t>
            </a:r>
            <a:r>
              <a:rPr lang="en-US"/>
              <a:t> passages in Acts</a:t>
            </a:r>
          </a:p>
        </p:txBody>
      </p:sp>
    </p:spTree>
    <p:custDataLst>
      <p:tags r:id="rId1"/>
    </p:custDataLst>
  </p:cSld>
  <p:clrMapOvr>
    <a:masterClrMapping/>
  </p:clrMapOvr>
  <p:transition advTm="7916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8483">
                                            <p:txEl>
                                              <p:pRg st="0" end="0"/>
                                            </p:txEl>
                                          </p:spTgt>
                                        </p:tgtEl>
                                        <p:attrNameLst>
                                          <p:attrName>style.visibility</p:attrName>
                                        </p:attrNameLst>
                                      </p:cBhvr>
                                      <p:to>
                                        <p:strVal val="visible"/>
                                      </p:to>
                                    </p:set>
                                    <p:anim calcmode="lin" valueType="num">
                                      <p:cBhvr additive="base">
                                        <p:cTn id="7" dur="500" fill="hold"/>
                                        <p:tgtEl>
                                          <p:spTgt spid="1484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84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8483">
                                            <p:txEl>
                                              <p:pRg st="1" end="1"/>
                                            </p:txEl>
                                          </p:spTgt>
                                        </p:tgtEl>
                                        <p:attrNameLst>
                                          <p:attrName>style.visibility</p:attrName>
                                        </p:attrNameLst>
                                      </p:cBhvr>
                                      <p:to>
                                        <p:strVal val="visible"/>
                                      </p:to>
                                    </p:set>
                                    <p:anim calcmode="lin" valueType="num">
                                      <p:cBhvr additive="base">
                                        <p:cTn id="13" dur="500" fill="hold"/>
                                        <p:tgtEl>
                                          <p:spTgt spid="14848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84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8483">
                                            <p:txEl>
                                              <p:pRg st="2" end="2"/>
                                            </p:txEl>
                                          </p:spTgt>
                                        </p:tgtEl>
                                        <p:attrNameLst>
                                          <p:attrName>style.visibility</p:attrName>
                                        </p:attrNameLst>
                                      </p:cBhvr>
                                      <p:to>
                                        <p:strVal val="visible"/>
                                      </p:to>
                                    </p:set>
                                    <p:anim calcmode="lin" valueType="num">
                                      <p:cBhvr additive="base">
                                        <p:cTn id="19" dur="500" fill="hold"/>
                                        <p:tgtEl>
                                          <p:spTgt spid="14848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84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8483">
                                            <p:txEl>
                                              <p:pRg st="3" end="3"/>
                                            </p:txEl>
                                          </p:spTgt>
                                        </p:tgtEl>
                                        <p:attrNameLst>
                                          <p:attrName>style.visibility</p:attrName>
                                        </p:attrNameLst>
                                      </p:cBhvr>
                                      <p:to>
                                        <p:strVal val="visible"/>
                                      </p:to>
                                    </p:set>
                                    <p:anim calcmode="lin" valueType="num">
                                      <p:cBhvr additive="base">
                                        <p:cTn id="25" dur="500" fill="hold"/>
                                        <p:tgtEl>
                                          <p:spTgt spid="14848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848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8483">
                                            <p:txEl>
                                              <p:pRg st="4" end="4"/>
                                            </p:txEl>
                                          </p:spTgt>
                                        </p:tgtEl>
                                        <p:attrNameLst>
                                          <p:attrName>style.visibility</p:attrName>
                                        </p:attrNameLst>
                                      </p:cBhvr>
                                      <p:to>
                                        <p:strVal val="visible"/>
                                      </p:to>
                                    </p:set>
                                    <p:anim calcmode="lin" valueType="num">
                                      <p:cBhvr additive="base">
                                        <p:cTn id="31" dur="500" fill="hold"/>
                                        <p:tgtEl>
                                          <p:spTgt spid="14848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848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3" grpId="0" build="p" bldLvl="2"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457200" y="809625"/>
            <a:ext cx="8229600" cy="608013"/>
          </a:xfrm>
        </p:spPr>
        <p:txBody>
          <a:bodyPr/>
          <a:lstStyle/>
          <a:p>
            <a:r>
              <a:rPr lang="en-US"/>
              <a:t>Luke the Greek Physician</a:t>
            </a:r>
          </a:p>
        </p:txBody>
      </p:sp>
      <p:sp>
        <p:nvSpPr>
          <p:cNvPr id="149507" name="Rectangle 3"/>
          <p:cNvSpPr>
            <a:spLocks noGrp="1" noChangeArrowheads="1"/>
          </p:cNvSpPr>
          <p:nvPr>
            <p:ph type="body" idx="1"/>
          </p:nvPr>
        </p:nvSpPr>
        <p:spPr/>
        <p:txBody>
          <a:bodyPr/>
          <a:lstStyle/>
          <a:p>
            <a:r>
              <a:rPr lang="en-US"/>
              <a:t>Terminology suggests he was trained in the tradition of the Hippocratic school, noted for:</a:t>
            </a:r>
          </a:p>
          <a:p>
            <a:pPr lvl="1"/>
            <a:r>
              <a:rPr lang="en-US"/>
              <a:t>Diagnosis by observation &amp; deduction</a:t>
            </a:r>
          </a:p>
          <a:p>
            <a:pPr lvl="1"/>
            <a:r>
              <a:rPr lang="en-US"/>
              <a:t>Careful case reports</a:t>
            </a:r>
          </a:p>
          <a:p>
            <a:pPr lvl="1"/>
            <a:r>
              <a:rPr lang="en-US"/>
              <a:t>Simple treatments</a:t>
            </a:r>
          </a:p>
          <a:p>
            <a:pPr lvl="1"/>
            <a:r>
              <a:rPr lang="en-US"/>
              <a:t>High standards of hygiene</a:t>
            </a:r>
          </a:p>
        </p:txBody>
      </p:sp>
    </p:spTree>
    <p:custDataLst>
      <p:tags r:id="rId1"/>
    </p:custDataLst>
  </p:cSld>
  <p:clrMapOvr>
    <a:masterClrMapping/>
  </p:clrMapOvr>
  <p:transition advTm="7080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9507">
                                            <p:txEl>
                                              <p:pRg st="0" end="0"/>
                                            </p:txEl>
                                          </p:spTgt>
                                        </p:tgtEl>
                                        <p:attrNameLst>
                                          <p:attrName>style.visibility</p:attrName>
                                        </p:attrNameLst>
                                      </p:cBhvr>
                                      <p:to>
                                        <p:strVal val="visible"/>
                                      </p:to>
                                    </p:set>
                                    <p:anim calcmode="lin" valueType="num">
                                      <p:cBhvr additive="base">
                                        <p:cTn id="7" dur="500" fill="hold"/>
                                        <p:tgtEl>
                                          <p:spTgt spid="1495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95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9507">
                                            <p:txEl>
                                              <p:pRg st="1" end="1"/>
                                            </p:txEl>
                                          </p:spTgt>
                                        </p:tgtEl>
                                        <p:attrNameLst>
                                          <p:attrName>style.visibility</p:attrName>
                                        </p:attrNameLst>
                                      </p:cBhvr>
                                      <p:to>
                                        <p:strVal val="visible"/>
                                      </p:to>
                                    </p:set>
                                    <p:anim calcmode="lin" valueType="num">
                                      <p:cBhvr additive="base">
                                        <p:cTn id="13" dur="500" fill="hold"/>
                                        <p:tgtEl>
                                          <p:spTgt spid="14950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95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9507">
                                            <p:txEl>
                                              <p:pRg st="2" end="2"/>
                                            </p:txEl>
                                          </p:spTgt>
                                        </p:tgtEl>
                                        <p:attrNameLst>
                                          <p:attrName>style.visibility</p:attrName>
                                        </p:attrNameLst>
                                      </p:cBhvr>
                                      <p:to>
                                        <p:strVal val="visible"/>
                                      </p:to>
                                    </p:set>
                                    <p:anim calcmode="lin" valueType="num">
                                      <p:cBhvr additive="base">
                                        <p:cTn id="19" dur="500" fill="hold"/>
                                        <p:tgtEl>
                                          <p:spTgt spid="14950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950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9507">
                                            <p:txEl>
                                              <p:pRg st="3" end="3"/>
                                            </p:txEl>
                                          </p:spTgt>
                                        </p:tgtEl>
                                        <p:attrNameLst>
                                          <p:attrName>style.visibility</p:attrName>
                                        </p:attrNameLst>
                                      </p:cBhvr>
                                      <p:to>
                                        <p:strVal val="visible"/>
                                      </p:to>
                                    </p:set>
                                    <p:anim calcmode="lin" valueType="num">
                                      <p:cBhvr additive="base">
                                        <p:cTn id="25" dur="500" fill="hold"/>
                                        <p:tgtEl>
                                          <p:spTgt spid="14950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950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9507">
                                            <p:txEl>
                                              <p:pRg st="4" end="4"/>
                                            </p:txEl>
                                          </p:spTgt>
                                        </p:tgtEl>
                                        <p:attrNameLst>
                                          <p:attrName>style.visibility</p:attrName>
                                        </p:attrNameLst>
                                      </p:cBhvr>
                                      <p:to>
                                        <p:strVal val="visible"/>
                                      </p:to>
                                    </p:set>
                                    <p:anim calcmode="lin" valueType="num">
                                      <p:cBhvr additive="base">
                                        <p:cTn id="31" dur="500" fill="hold"/>
                                        <p:tgtEl>
                                          <p:spTgt spid="14950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950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7" grpId="0" build="p" bldLvl="2"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457200" y="809625"/>
            <a:ext cx="8229600" cy="608013"/>
          </a:xfrm>
        </p:spPr>
        <p:txBody>
          <a:bodyPr/>
          <a:lstStyle/>
          <a:p>
            <a:r>
              <a:rPr lang="en-US"/>
              <a:t>Other Suggestions</a:t>
            </a:r>
          </a:p>
        </p:txBody>
      </p:sp>
      <p:sp>
        <p:nvSpPr>
          <p:cNvPr id="150531" name="Rectangle 3"/>
          <p:cNvSpPr>
            <a:spLocks noGrp="1" noChangeArrowheads="1"/>
          </p:cNvSpPr>
          <p:nvPr>
            <p:ph type="body" idx="1"/>
          </p:nvPr>
        </p:nvSpPr>
        <p:spPr/>
        <p:txBody>
          <a:bodyPr/>
          <a:lstStyle/>
          <a:p>
            <a:r>
              <a:rPr lang="en-US"/>
              <a:t>Luke</a:t>
            </a:r>
            <a:r>
              <a:rPr lang="en-US">
                <a:cs typeface="Arial" charset="0"/>
              </a:rPr>
              <a:t>'</a:t>
            </a:r>
            <a:r>
              <a:rPr lang="en-US"/>
              <a:t>s Hometown?</a:t>
            </a:r>
          </a:p>
          <a:p>
            <a:pPr lvl="1"/>
            <a:r>
              <a:rPr lang="en-US"/>
              <a:t>Syrian Antioch acc to Eubebius &amp; Jerome</a:t>
            </a:r>
          </a:p>
          <a:p>
            <a:pPr lvl="1"/>
            <a:r>
              <a:rPr lang="en-US"/>
              <a:t>Philippi acc to Sir Wm Ramsay</a:t>
            </a:r>
          </a:p>
          <a:p>
            <a:r>
              <a:rPr lang="en-US"/>
              <a:t>Luke is brother of Titus</a:t>
            </a:r>
          </a:p>
          <a:p>
            <a:pPr lvl="1"/>
            <a:r>
              <a:rPr lang="en-US"/>
              <a:t>Souter bases this on 2 Cor 8:18</a:t>
            </a:r>
          </a:p>
          <a:p>
            <a:pPr lvl="1"/>
            <a:r>
              <a:rPr lang="en-US"/>
              <a:t>Possible, but speculative</a:t>
            </a:r>
          </a:p>
        </p:txBody>
      </p:sp>
    </p:spTree>
    <p:custDataLst>
      <p:tags r:id="rId1"/>
    </p:custDataLst>
  </p:cSld>
  <p:clrMapOvr>
    <a:masterClrMapping/>
  </p:clrMapOvr>
  <p:transition advTm="1137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0531">
                                            <p:txEl>
                                              <p:pRg st="0" end="0"/>
                                            </p:txEl>
                                          </p:spTgt>
                                        </p:tgtEl>
                                        <p:attrNameLst>
                                          <p:attrName>style.visibility</p:attrName>
                                        </p:attrNameLst>
                                      </p:cBhvr>
                                      <p:to>
                                        <p:strVal val="visible"/>
                                      </p:to>
                                    </p:set>
                                    <p:anim calcmode="lin" valueType="num">
                                      <p:cBhvr additive="base">
                                        <p:cTn id="7" dur="500" fill="hold"/>
                                        <p:tgtEl>
                                          <p:spTgt spid="150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0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0531">
                                            <p:txEl>
                                              <p:pRg st="1" end="1"/>
                                            </p:txEl>
                                          </p:spTgt>
                                        </p:tgtEl>
                                        <p:attrNameLst>
                                          <p:attrName>style.visibility</p:attrName>
                                        </p:attrNameLst>
                                      </p:cBhvr>
                                      <p:to>
                                        <p:strVal val="visible"/>
                                      </p:to>
                                    </p:set>
                                    <p:anim calcmode="lin" valueType="num">
                                      <p:cBhvr additive="base">
                                        <p:cTn id="13" dur="500" fill="hold"/>
                                        <p:tgtEl>
                                          <p:spTgt spid="15053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505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0531">
                                            <p:txEl>
                                              <p:pRg st="2" end="2"/>
                                            </p:txEl>
                                          </p:spTgt>
                                        </p:tgtEl>
                                        <p:attrNameLst>
                                          <p:attrName>style.visibility</p:attrName>
                                        </p:attrNameLst>
                                      </p:cBhvr>
                                      <p:to>
                                        <p:strVal val="visible"/>
                                      </p:to>
                                    </p:set>
                                    <p:anim calcmode="lin" valueType="num">
                                      <p:cBhvr additive="base">
                                        <p:cTn id="19" dur="500" fill="hold"/>
                                        <p:tgtEl>
                                          <p:spTgt spid="15053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5053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50531">
                                            <p:txEl>
                                              <p:pRg st="3" end="3"/>
                                            </p:txEl>
                                          </p:spTgt>
                                        </p:tgtEl>
                                        <p:attrNameLst>
                                          <p:attrName>style.visibility</p:attrName>
                                        </p:attrNameLst>
                                      </p:cBhvr>
                                      <p:to>
                                        <p:strVal val="visible"/>
                                      </p:to>
                                    </p:set>
                                    <p:anim calcmode="lin" valueType="num">
                                      <p:cBhvr additive="base">
                                        <p:cTn id="25" dur="500" fill="hold"/>
                                        <p:tgtEl>
                                          <p:spTgt spid="15053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5053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50531">
                                            <p:txEl>
                                              <p:pRg st="4" end="4"/>
                                            </p:txEl>
                                          </p:spTgt>
                                        </p:tgtEl>
                                        <p:attrNameLst>
                                          <p:attrName>style.visibility</p:attrName>
                                        </p:attrNameLst>
                                      </p:cBhvr>
                                      <p:to>
                                        <p:strVal val="visible"/>
                                      </p:to>
                                    </p:set>
                                    <p:anim calcmode="lin" valueType="num">
                                      <p:cBhvr additive="base">
                                        <p:cTn id="31" dur="500" fill="hold"/>
                                        <p:tgtEl>
                                          <p:spTgt spid="15053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5053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50531">
                                            <p:txEl>
                                              <p:pRg st="5" end="5"/>
                                            </p:txEl>
                                          </p:spTgt>
                                        </p:tgtEl>
                                        <p:attrNameLst>
                                          <p:attrName>style.visibility</p:attrName>
                                        </p:attrNameLst>
                                      </p:cBhvr>
                                      <p:to>
                                        <p:strVal val="visible"/>
                                      </p:to>
                                    </p:set>
                                    <p:anim calcmode="lin" valueType="num">
                                      <p:cBhvr additive="base">
                                        <p:cTn id="37" dur="500" fill="hold"/>
                                        <p:tgtEl>
                                          <p:spTgt spid="150531">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5053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build="p" bldLvl="2"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457200" y="809625"/>
            <a:ext cx="8229600" cy="608013"/>
          </a:xfrm>
        </p:spPr>
        <p:txBody>
          <a:bodyPr/>
          <a:lstStyle/>
          <a:p>
            <a:r>
              <a:rPr lang="en-US"/>
              <a:t>Aim &amp; Method – Luke 1:1-4</a:t>
            </a:r>
          </a:p>
        </p:txBody>
      </p:sp>
      <p:sp>
        <p:nvSpPr>
          <p:cNvPr id="151555" name="Rectangle 3"/>
          <p:cNvSpPr>
            <a:spLocks noGrp="1" noChangeArrowheads="1"/>
          </p:cNvSpPr>
          <p:nvPr>
            <p:ph type="body" idx="1"/>
          </p:nvPr>
        </p:nvSpPr>
        <p:spPr/>
        <p:txBody>
          <a:bodyPr/>
          <a:lstStyle/>
          <a:p>
            <a:pPr>
              <a:lnSpc>
                <a:spcPct val="90000"/>
              </a:lnSpc>
            </a:pPr>
            <a:r>
              <a:rPr lang="en-US"/>
              <a:t>Aim – to help Theophilus know the reliability of the Gospel history</a:t>
            </a:r>
          </a:p>
          <a:p>
            <a:pPr>
              <a:lnSpc>
                <a:spcPct val="90000"/>
              </a:lnSpc>
            </a:pPr>
            <a:r>
              <a:rPr lang="en-US"/>
              <a:t>Method</a:t>
            </a:r>
          </a:p>
          <a:p>
            <a:pPr lvl="1">
              <a:lnSpc>
                <a:spcPct val="90000"/>
              </a:lnSpc>
            </a:pPr>
            <a:r>
              <a:rPr lang="en-US"/>
              <a:t>Aware of status of his subject</a:t>
            </a:r>
          </a:p>
          <a:p>
            <a:pPr lvl="1">
              <a:lnSpc>
                <a:spcPct val="90000"/>
              </a:lnSpc>
            </a:pPr>
            <a:r>
              <a:rPr lang="en-US"/>
              <a:t>Studied all related matters carefully</a:t>
            </a:r>
          </a:p>
          <a:p>
            <a:pPr lvl="1">
              <a:lnSpc>
                <a:spcPct val="90000"/>
              </a:lnSpc>
            </a:pPr>
            <a:r>
              <a:rPr lang="en-US"/>
              <a:t>Used materials from </a:t>
            </a:r>
            <a:r>
              <a:rPr lang="en-US">
                <a:cs typeface="Arial" charset="0"/>
              </a:rPr>
              <a:t>"</a:t>
            </a:r>
            <a:r>
              <a:rPr lang="en-US"/>
              <a:t>eyewitnesses &amp; ministers of the word</a:t>
            </a:r>
            <a:r>
              <a:rPr lang="en-US">
                <a:cs typeface="Arial" charset="0"/>
              </a:rPr>
              <a:t>"</a:t>
            </a:r>
          </a:p>
          <a:p>
            <a:pPr lvl="1">
              <a:lnSpc>
                <a:spcPct val="90000"/>
              </a:lnSpc>
            </a:pPr>
            <a:r>
              <a:rPr lang="en-US"/>
              <a:t>Wrote up an orderly, sequential account</a:t>
            </a:r>
          </a:p>
        </p:txBody>
      </p:sp>
    </p:spTree>
    <p:custDataLst>
      <p:tags r:id="rId1"/>
    </p:custDataLst>
  </p:cSld>
  <p:clrMapOvr>
    <a:masterClrMapping/>
  </p:clrMapOvr>
  <p:transition advTm="5505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1555">
                                            <p:txEl>
                                              <p:pRg st="0" end="0"/>
                                            </p:txEl>
                                          </p:spTgt>
                                        </p:tgtEl>
                                        <p:attrNameLst>
                                          <p:attrName>style.visibility</p:attrName>
                                        </p:attrNameLst>
                                      </p:cBhvr>
                                      <p:to>
                                        <p:strVal val="visible"/>
                                      </p:to>
                                    </p:set>
                                    <p:anim calcmode="lin" valueType="num">
                                      <p:cBhvr additive="base">
                                        <p:cTn id="7" dur="500" fill="hold"/>
                                        <p:tgtEl>
                                          <p:spTgt spid="15155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15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1555">
                                            <p:txEl>
                                              <p:pRg st="1" end="1"/>
                                            </p:txEl>
                                          </p:spTgt>
                                        </p:tgtEl>
                                        <p:attrNameLst>
                                          <p:attrName>style.visibility</p:attrName>
                                        </p:attrNameLst>
                                      </p:cBhvr>
                                      <p:to>
                                        <p:strVal val="visible"/>
                                      </p:to>
                                    </p:set>
                                    <p:anim calcmode="lin" valueType="num">
                                      <p:cBhvr additive="base">
                                        <p:cTn id="13" dur="500" fill="hold"/>
                                        <p:tgtEl>
                                          <p:spTgt spid="15155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515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1555">
                                            <p:txEl>
                                              <p:pRg st="2" end="2"/>
                                            </p:txEl>
                                          </p:spTgt>
                                        </p:tgtEl>
                                        <p:attrNameLst>
                                          <p:attrName>style.visibility</p:attrName>
                                        </p:attrNameLst>
                                      </p:cBhvr>
                                      <p:to>
                                        <p:strVal val="visible"/>
                                      </p:to>
                                    </p:set>
                                    <p:anim calcmode="lin" valueType="num">
                                      <p:cBhvr additive="base">
                                        <p:cTn id="19" dur="500" fill="hold"/>
                                        <p:tgtEl>
                                          <p:spTgt spid="15155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5155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51555">
                                            <p:txEl>
                                              <p:pRg st="3" end="3"/>
                                            </p:txEl>
                                          </p:spTgt>
                                        </p:tgtEl>
                                        <p:attrNameLst>
                                          <p:attrName>style.visibility</p:attrName>
                                        </p:attrNameLst>
                                      </p:cBhvr>
                                      <p:to>
                                        <p:strVal val="visible"/>
                                      </p:to>
                                    </p:set>
                                    <p:anim calcmode="lin" valueType="num">
                                      <p:cBhvr additive="base">
                                        <p:cTn id="25" dur="500" fill="hold"/>
                                        <p:tgtEl>
                                          <p:spTgt spid="15155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5155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51555">
                                            <p:txEl>
                                              <p:pRg st="4" end="4"/>
                                            </p:txEl>
                                          </p:spTgt>
                                        </p:tgtEl>
                                        <p:attrNameLst>
                                          <p:attrName>style.visibility</p:attrName>
                                        </p:attrNameLst>
                                      </p:cBhvr>
                                      <p:to>
                                        <p:strVal val="visible"/>
                                      </p:to>
                                    </p:set>
                                    <p:anim calcmode="lin" valueType="num">
                                      <p:cBhvr additive="base">
                                        <p:cTn id="31" dur="500" fill="hold"/>
                                        <p:tgtEl>
                                          <p:spTgt spid="15155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5155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51555">
                                            <p:txEl>
                                              <p:pRg st="5" end="5"/>
                                            </p:txEl>
                                          </p:spTgt>
                                        </p:tgtEl>
                                        <p:attrNameLst>
                                          <p:attrName>style.visibility</p:attrName>
                                        </p:attrNameLst>
                                      </p:cBhvr>
                                      <p:to>
                                        <p:strVal val="visible"/>
                                      </p:to>
                                    </p:set>
                                    <p:anim calcmode="lin" valueType="num">
                                      <p:cBhvr additive="base">
                                        <p:cTn id="37" dur="500" fill="hold"/>
                                        <p:tgtEl>
                                          <p:spTgt spid="15155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5155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build="p" bldLvl="2"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457200" y="809625"/>
            <a:ext cx="8229600" cy="608013"/>
          </a:xfrm>
        </p:spPr>
        <p:txBody>
          <a:bodyPr/>
          <a:lstStyle/>
          <a:p>
            <a:r>
              <a:rPr lang="en-US"/>
              <a:t>Luke</a:t>
            </a:r>
            <a:r>
              <a:rPr lang="en-US">
                <a:cs typeface="Arial" charset="0"/>
              </a:rPr>
              <a:t>'</a:t>
            </a:r>
            <a:r>
              <a:rPr lang="en-US"/>
              <a:t>s Characteristics</a:t>
            </a:r>
          </a:p>
        </p:txBody>
      </p:sp>
      <p:sp>
        <p:nvSpPr>
          <p:cNvPr id="152579" name="Rectangle 3"/>
          <p:cNvSpPr>
            <a:spLocks noGrp="1" noChangeArrowheads="1"/>
          </p:cNvSpPr>
          <p:nvPr>
            <p:ph type="body" idx="1"/>
          </p:nvPr>
        </p:nvSpPr>
        <p:spPr/>
        <p:txBody>
          <a:bodyPr/>
          <a:lstStyle/>
          <a:p>
            <a:pPr>
              <a:lnSpc>
                <a:spcPct val="90000"/>
              </a:lnSpc>
            </a:pPr>
            <a:r>
              <a:rPr lang="en-US" sz="2800"/>
              <a:t>Emphases of his Gospel</a:t>
            </a:r>
          </a:p>
          <a:p>
            <a:pPr lvl="1">
              <a:lnSpc>
                <a:spcPct val="90000"/>
              </a:lnSpc>
            </a:pPr>
            <a:r>
              <a:rPr lang="en-US" sz="2400"/>
              <a:t>Universalism</a:t>
            </a:r>
          </a:p>
          <a:p>
            <a:pPr lvl="1">
              <a:lnSpc>
                <a:spcPct val="90000"/>
              </a:lnSpc>
            </a:pPr>
            <a:r>
              <a:rPr lang="en-US" sz="2400"/>
              <a:t>Jesus’ gracious attitude to outcasts</a:t>
            </a:r>
          </a:p>
          <a:p>
            <a:pPr lvl="1">
              <a:lnSpc>
                <a:spcPct val="90000"/>
              </a:lnSpc>
            </a:pPr>
            <a:r>
              <a:rPr lang="en-US" sz="2400"/>
              <a:t>Prayer</a:t>
            </a:r>
          </a:p>
          <a:p>
            <a:pPr lvl="1">
              <a:lnSpc>
                <a:spcPct val="90000"/>
              </a:lnSpc>
            </a:pPr>
            <a:r>
              <a:rPr lang="en-US" sz="2400"/>
              <a:t>Social relationships</a:t>
            </a:r>
          </a:p>
          <a:p>
            <a:pPr>
              <a:lnSpc>
                <a:spcPct val="90000"/>
              </a:lnSpc>
            </a:pPr>
            <a:r>
              <a:rPr lang="en-US" sz="2800"/>
              <a:t>Unique Materials</a:t>
            </a:r>
          </a:p>
          <a:p>
            <a:pPr lvl="1">
              <a:lnSpc>
                <a:spcPct val="90000"/>
              </a:lnSpc>
            </a:pPr>
            <a:r>
              <a:rPr lang="en-US" sz="2400"/>
              <a:t>Semitic praise psalms</a:t>
            </a:r>
          </a:p>
          <a:p>
            <a:pPr lvl="1">
              <a:lnSpc>
                <a:spcPct val="90000"/>
              </a:lnSpc>
            </a:pPr>
            <a:r>
              <a:rPr lang="en-US" sz="2400"/>
              <a:t>Certain parables</a:t>
            </a:r>
          </a:p>
          <a:p>
            <a:pPr lvl="1">
              <a:lnSpc>
                <a:spcPct val="90000"/>
              </a:lnSpc>
            </a:pPr>
            <a:r>
              <a:rPr lang="en-US" sz="2400"/>
              <a:t>Certain miracles</a:t>
            </a:r>
          </a:p>
          <a:p>
            <a:pPr lvl="1">
              <a:lnSpc>
                <a:spcPct val="90000"/>
              </a:lnSpc>
            </a:pPr>
            <a:r>
              <a:rPr lang="en-US" sz="2400"/>
              <a:t>Perean narrative</a:t>
            </a:r>
          </a:p>
        </p:txBody>
      </p:sp>
    </p:spTree>
    <p:custDataLst>
      <p:tags r:id="rId1"/>
    </p:custDataLst>
  </p:cSld>
  <p:clrMapOvr>
    <a:masterClrMapping/>
  </p:clrMapOvr>
  <p:transition advTm="20844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2579">
                                            <p:txEl>
                                              <p:pRg st="0" end="0"/>
                                            </p:txEl>
                                          </p:spTgt>
                                        </p:tgtEl>
                                        <p:attrNameLst>
                                          <p:attrName>style.visibility</p:attrName>
                                        </p:attrNameLst>
                                      </p:cBhvr>
                                      <p:to>
                                        <p:strVal val="visible"/>
                                      </p:to>
                                    </p:set>
                                    <p:anim calcmode="lin" valueType="num">
                                      <p:cBhvr additive="base">
                                        <p:cTn id="7" dur="500" fill="hold"/>
                                        <p:tgtEl>
                                          <p:spTgt spid="1525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25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2579">
                                            <p:txEl>
                                              <p:pRg st="1" end="1"/>
                                            </p:txEl>
                                          </p:spTgt>
                                        </p:tgtEl>
                                        <p:attrNameLst>
                                          <p:attrName>style.visibility</p:attrName>
                                        </p:attrNameLst>
                                      </p:cBhvr>
                                      <p:to>
                                        <p:strVal val="visible"/>
                                      </p:to>
                                    </p:set>
                                    <p:anim calcmode="lin" valueType="num">
                                      <p:cBhvr additive="base">
                                        <p:cTn id="13" dur="500" fill="hold"/>
                                        <p:tgtEl>
                                          <p:spTgt spid="1525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525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2579">
                                            <p:txEl>
                                              <p:pRg st="2" end="2"/>
                                            </p:txEl>
                                          </p:spTgt>
                                        </p:tgtEl>
                                        <p:attrNameLst>
                                          <p:attrName>style.visibility</p:attrName>
                                        </p:attrNameLst>
                                      </p:cBhvr>
                                      <p:to>
                                        <p:strVal val="visible"/>
                                      </p:to>
                                    </p:set>
                                    <p:anim calcmode="lin" valueType="num">
                                      <p:cBhvr additive="base">
                                        <p:cTn id="19" dur="500" fill="hold"/>
                                        <p:tgtEl>
                                          <p:spTgt spid="15257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525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52579">
                                            <p:txEl>
                                              <p:pRg st="3" end="3"/>
                                            </p:txEl>
                                          </p:spTgt>
                                        </p:tgtEl>
                                        <p:attrNameLst>
                                          <p:attrName>style.visibility</p:attrName>
                                        </p:attrNameLst>
                                      </p:cBhvr>
                                      <p:to>
                                        <p:strVal val="visible"/>
                                      </p:to>
                                    </p:set>
                                    <p:anim calcmode="lin" valueType="num">
                                      <p:cBhvr additive="base">
                                        <p:cTn id="25" dur="500" fill="hold"/>
                                        <p:tgtEl>
                                          <p:spTgt spid="15257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5257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52579">
                                            <p:txEl>
                                              <p:pRg st="4" end="4"/>
                                            </p:txEl>
                                          </p:spTgt>
                                        </p:tgtEl>
                                        <p:attrNameLst>
                                          <p:attrName>style.visibility</p:attrName>
                                        </p:attrNameLst>
                                      </p:cBhvr>
                                      <p:to>
                                        <p:strVal val="visible"/>
                                      </p:to>
                                    </p:set>
                                    <p:anim calcmode="lin" valueType="num">
                                      <p:cBhvr additive="base">
                                        <p:cTn id="31" dur="500" fill="hold"/>
                                        <p:tgtEl>
                                          <p:spTgt spid="15257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5257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52579">
                                            <p:txEl>
                                              <p:pRg st="5" end="5"/>
                                            </p:txEl>
                                          </p:spTgt>
                                        </p:tgtEl>
                                        <p:attrNameLst>
                                          <p:attrName>style.visibility</p:attrName>
                                        </p:attrNameLst>
                                      </p:cBhvr>
                                      <p:to>
                                        <p:strVal val="visible"/>
                                      </p:to>
                                    </p:set>
                                    <p:anim calcmode="lin" valueType="num">
                                      <p:cBhvr additive="base">
                                        <p:cTn id="37" dur="500" fill="hold"/>
                                        <p:tgtEl>
                                          <p:spTgt spid="15257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5257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52579">
                                            <p:txEl>
                                              <p:pRg st="6" end="6"/>
                                            </p:txEl>
                                          </p:spTgt>
                                        </p:tgtEl>
                                        <p:attrNameLst>
                                          <p:attrName>style.visibility</p:attrName>
                                        </p:attrNameLst>
                                      </p:cBhvr>
                                      <p:to>
                                        <p:strVal val="visible"/>
                                      </p:to>
                                    </p:set>
                                    <p:anim calcmode="lin" valueType="num">
                                      <p:cBhvr additive="base">
                                        <p:cTn id="43" dur="500" fill="hold"/>
                                        <p:tgtEl>
                                          <p:spTgt spid="152579">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5257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52579">
                                            <p:txEl>
                                              <p:pRg st="7" end="7"/>
                                            </p:txEl>
                                          </p:spTgt>
                                        </p:tgtEl>
                                        <p:attrNameLst>
                                          <p:attrName>style.visibility</p:attrName>
                                        </p:attrNameLst>
                                      </p:cBhvr>
                                      <p:to>
                                        <p:strVal val="visible"/>
                                      </p:to>
                                    </p:set>
                                    <p:anim calcmode="lin" valueType="num">
                                      <p:cBhvr additive="base">
                                        <p:cTn id="49" dur="500" fill="hold"/>
                                        <p:tgtEl>
                                          <p:spTgt spid="152579">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5257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52579">
                                            <p:txEl>
                                              <p:pRg st="8" end="8"/>
                                            </p:txEl>
                                          </p:spTgt>
                                        </p:tgtEl>
                                        <p:attrNameLst>
                                          <p:attrName>style.visibility</p:attrName>
                                        </p:attrNameLst>
                                      </p:cBhvr>
                                      <p:to>
                                        <p:strVal val="visible"/>
                                      </p:to>
                                    </p:set>
                                    <p:anim calcmode="lin" valueType="num">
                                      <p:cBhvr additive="base">
                                        <p:cTn id="55" dur="500" fill="hold"/>
                                        <p:tgtEl>
                                          <p:spTgt spid="152579">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152579">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52579">
                                            <p:txEl>
                                              <p:pRg st="9" end="9"/>
                                            </p:txEl>
                                          </p:spTgt>
                                        </p:tgtEl>
                                        <p:attrNameLst>
                                          <p:attrName>style.visibility</p:attrName>
                                        </p:attrNameLst>
                                      </p:cBhvr>
                                      <p:to>
                                        <p:strVal val="visible"/>
                                      </p:to>
                                    </p:set>
                                    <p:anim calcmode="lin" valueType="num">
                                      <p:cBhvr additive="base">
                                        <p:cTn id="61" dur="500" fill="hold"/>
                                        <p:tgtEl>
                                          <p:spTgt spid="152579">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152579">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9" grpId="0" build="p" bldLvl="2"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02" name="Rectangle 2"/>
          <p:cNvSpPr>
            <a:spLocks noGrp="1" noChangeArrowheads="1"/>
          </p:cNvSpPr>
          <p:nvPr>
            <p:ph type="ctrTitle"/>
          </p:nvPr>
        </p:nvSpPr>
        <p:spPr>
          <a:xfrm>
            <a:off x="685800" y="2817813"/>
            <a:ext cx="7772400" cy="782637"/>
          </a:xfrm>
        </p:spPr>
        <p:txBody>
          <a:bodyPr/>
          <a:lstStyle/>
          <a:p>
            <a:r>
              <a:rPr lang="en-US"/>
              <a:t>The End</a:t>
            </a:r>
          </a:p>
        </p:txBody>
      </p:sp>
      <p:sp>
        <p:nvSpPr>
          <p:cNvPr id="153603" name="Rectangle 3"/>
          <p:cNvSpPr>
            <a:spLocks noGrp="1" noChangeArrowheads="1"/>
          </p:cNvSpPr>
          <p:nvPr>
            <p:ph type="subTitle" idx="1"/>
          </p:nvPr>
        </p:nvSpPr>
        <p:spPr/>
        <p:txBody>
          <a:bodyPr/>
          <a:lstStyle/>
          <a:p>
            <a:r>
              <a:rPr lang="en-US"/>
              <a:t>But hopefully, the beginning of a lifetime study of Jesus in the Gospels</a:t>
            </a:r>
          </a:p>
        </p:txBody>
      </p:sp>
      <p:pic>
        <p:nvPicPr>
          <p:cNvPr id="153604" name="Picture 4" descr="Jesusheali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75" y="457200"/>
            <a:ext cx="2495550" cy="2971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467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3602"/>
                                        </p:tgtEl>
                                        <p:attrNameLst>
                                          <p:attrName>style.visibility</p:attrName>
                                        </p:attrNameLst>
                                      </p:cBhvr>
                                      <p:to>
                                        <p:strVal val="visible"/>
                                      </p:to>
                                    </p:set>
                                    <p:anim calcmode="lin" valueType="num">
                                      <p:cBhvr>
                                        <p:cTn id="7" dur="500" fill="hold"/>
                                        <p:tgtEl>
                                          <p:spTgt spid="153602"/>
                                        </p:tgtEl>
                                        <p:attrNameLst>
                                          <p:attrName>ppt_w</p:attrName>
                                        </p:attrNameLst>
                                      </p:cBhvr>
                                      <p:tavLst>
                                        <p:tav tm="0">
                                          <p:val>
                                            <p:fltVal val="0"/>
                                          </p:val>
                                        </p:tav>
                                        <p:tav tm="100000">
                                          <p:val>
                                            <p:strVal val="#ppt_w"/>
                                          </p:val>
                                        </p:tav>
                                      </p:tavLst>
                                    </p:anim>
                                    <p:anim calcmode="lin" valueType="num">
                                      <p:cBhvr>
                                        <p:cTn id="8" dur="500" fill="hold"/>
                                        <p:tgtEl>
                                          <p:spTgt spid="15360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153604"/>
                                        </p:tgtEl>
                                        <p:attrNameLst>
                                          <p:attrName>style.visibility</p:attrName>
                                        </p:attrNameLst>
                                      </p:cBhvr>
                                      <p:to>
                                        <p:strVal val="visible"/>
                                      </p:to>
                                    </p:set>
                                    <p:animEffect transition="in" filter="checkerboard(across)">
                                      <p:cBhvr>
                                        <p:cTn id="13" dur="500"/>
                                        <p:tgtEl>
                                          <p:spTgt spid="15360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53603">
                                            <p:txEl>
                                              <p:pRg st="0" end="0"/>
                                            </p:txEl>
                                          </p:spTgt>
                                        </p:tgtEl>
                                        <p:attrNameLst>
                                          <p:attrName>style.visibility</p:attrName>
                                        </p:attrNameLst>
                                      </p:cBhvr>
                                      <p:to>
                                        <p:strVal val="visible"/>
                                      </p:to>
                                    </p:set>
                                    <p:animEffect transition="in" filter="checkerboard(across)">
                                      <p:cBhvr>
                                        <p:cTn id="18" dur="500"/>
                                        <p:tgtEl>
                                          <p:spTgt spid="1536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2" grpId="0" autoUpdateAnimBg="0"/>
      <p:bldP spid="153603"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457200" y="809625"/>
            <a:ext cx="8229600" cy="608013"/>
          </a:xfrm>
        </p:spPr>
        <p:txBody>
          <a:bodyPr/>
          <a:lstStyle/>
          <a:p>
            <a:r>
              <a:rPr lang="en-US"/>
              <a:t>Papias (writing ~130)</a:t>
            </a:r>
          </a:p>
        </p:txBody>
      </p:sp>
      <p:sp>
        <p:nvSpPr>
          <p:cNvPr id="92163" name="Rectangle 3"/>
          <p:cNvSpPr>
            <a:spLocks noGrp="1" noChangeArrowheads="1"/>
          </p:cNvSpPr>
          <p:nvPr>
            <p:ph type="body" sz="half" idx="1"/>
          </p:nvPr>
        </p:nvSpPr>
        <p:spPr>
          <a:xfrm>
            <a:off x="457200" y="1600200"/>
            <a:ext cx="4037013" cy="4525963"/>
          </a:xfrm>
        </p:spPr>
        <p:txBody>
          <a:bodyPr/>
          <a:lstStyle/>
          <a:p>
            <a:r>
              <a:rPr lang="en-US" sz="2800"/>
              <a:t>What is meant by </a:t>
            </a:r>
            <a:r>
              <a:rPr lang="en-US" sz="2800">
                <a:cs typeface="Arial" charset="0"/>
              </a:rPr>
              <a:t>"</a:t>
            </a:r>
            <a:r>
              <a:rPr lang="en-US" sz="2800"/>
              <a:t>oracles</a:t>
            </a:r>
            <a:r>
              <a:rPr lang="en-US" sz="2800">
                <a:cs typeface="Arial" charset="0"/>
              </a:rPr>
              <a:t>"</a:t>
            </a:r>
            <a:r>
              <a:rPr lang="en-US" sz="2800"/>
              <a:t>?</a:t>
            </a:r>
          </a:p>
          <a:p>
            <a:r>
              <a:rPr lang="en-US" sz="2800"/>
              <a:t>What is meant by </a:t>
            </a:r>
            <a:r>
              <a:rPr lang="en-US" sz="2800">
                <a:cs typeface="Arial" charset="0"/>
              </a:rPr>
              <a:t>"</a:t>
            </a:r>
            <a:r>
              <a:rPr lang="en-US" sz="2800"/>
              <a:t>Hebrew dialect</a:t>
            </a:r>
            <a:r>
              <a:rPr lang="en-US" sz="2800">
                <a:cs typeface="Arial" charset="0"/>
              </a:rPr>
              <a:t>"</a:t>
            </a:r>
            <a:r>
              <a:rPr lang="en-US" sz="2800"/>
              <a:t>?</a:t>
            </a:r>
          </a:p>
          <a:p>
            <a:r>
              <a:rPr lang="en-US" sz="2800"/>
              <a:t>George Howard has recently discovered a Hebrew Matthew preserved in an anti-Xn Jewish polemic from the Middle Ages.</a:t>
            </a:r>
          </a:p>
        </p:txBody>
      </p:sp>
      <p:pic>
        <p:nvPicPr>
          <p:cNvPr id="92166" name="Picture 6" descr="HebMattHoward"/>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5562600" y="1828800"/>
            <a:ext cx="2840038"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2284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2163">
                                            <p:txEl>
                                              <p:pRg st="0" end="0"/>
                                            </p:txEl>
                                          </p:spTgt>
                                        </p:tgtEl>
                                        <p:attrNameLst>
                                          <p:attrName>style.visibility</p:attrName>
                                        </p:attrNameLst>
                                      </p:cBhvr>
                                      <p:to>
                                        <p:strVal val="visible"/>
                                      </p:to>
                                    </p:set>
                                    <p:animEffect transition="in" filter="checkerboard(across)">
                                      <p:cBhvr>
                                        <p:cTn id="7" dur="500"/>
                                        <p:tgtEl>
                                          <p:spTgt spid="921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2163">
                                            <p:txEl>
                                              <p:pRg st="1" end="1"/>
                                            </p:txEl>
                                          </p:spTgt>
                                        </p:tgtEl>
                                        <p:attrNameLst>
                                          <p:attrName>style.visibility</p:attrName>
                                        </p:attrNameLst>
                                      </p:cBhvr>
                                      <p:to>
                                        <p:strVal val="visible"/>
                                      </p:to>
                                    </p:set>
                                    <p:animEffect transition="in" filter="checkerboard(across)">
                                      <p:cBhvr>
                                        <p:cTn id="12" dur="500"/>
                                        <p:tgtEl>
                                          <p:spTgt spid="921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92166"/>
                                        </p:tgtEl>
                                        <p:attrNameLst>
                                          <p:attrName>style.visibility</p:attrName>
                                        </p:attrNameLst>
                                      </p:cBhvr>
                                      <p:to>
                                        <p:strVal val="visible"/>
                                      </p:to>
                                    </p:set>
                                    <p:animEffect transition="in" filter="checkerboard(across)">
                                      <p:cBhvr>
                                        <p:cTn id="17" dur="500"/>
                                        <p:tgtEl>
                                          <p:spTgt spid="921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2163">
                                            <p:txEl>
                                              <p:pRg st="2" end="2"/>
                                            </p:txEl>
                                          </p:spTgt>
                                        </p:tgtEl>
                                        <p:attrNameLst>
                                          <p:attrName>style.visibility</p:attrName>
                                        </p:attrNameLst>
                                      </p:cBhvr>
                                      <p:to>
                                        <p:strVal val="visible"/>
                                      </p:to>
                                    </p:set>
                                    <p:animEffect transition="in" filter="checkerboard(across)">
                                      <p:cBhvr>
                                        <p:cTn id="22" dur="500"/>
                                        <p:tgtEl>
                                          <p:spTgt spid="921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457200" y="809625"/>
            <a:ext cx="8229600" cy="608013"/>
          </a:xfrm>
        </p:spPr>
        <p:txBody>
          <a:bodyPr/>
          <a:lstStyle/>
          <a:p>
            <a:r>
              <a:rPr lang="en-US"/>
              <a:t>Irenaeus (~180)</a:t>
            </a:r>
          </a:p>
        </p:txBody>
      </p:sp>
      <p:sp>
        <p:nvSpPr>
          <p:cNvPr id="93187" name="Rectangle 3"/>
          <p:cNvSpPr>
            <a:spLocks noGrp="1" noChangeArrowheads="1"/>
          </p:cNvSpPr>
          <p:nvPr>
            <p:ph type="body" idx="1"/>
          </p:nvPr>
        </p:nvSpPr>
        <p:spPr/>
        <p:txBody>
          <a:bodyPr/>
          <a:lstStyle/>
          <a:p>
            <a:pPr>
              <a:lnSpc>
                <a:spcPct val="90000"/>
              </a:lnSpc>
            </a:pPr>
            <a:r>
              <a:rPr lang="en-US">
                <a:cs typeface="Arial" charset="0"/>
              </a:rPr>
              <a:t>"</a:t>
            </a:r>
            <a:r>
              <a:rPr lang="en-US"/>
              <a:t>Now Matthew published also a book of the Gospel among the Hebrews in their own dialect, while Peter &amp; Paul were preaching the Gospel in Rome &amp; founding the church.</a:t>
            </a:r>
            <a:r>
              <a:rPr lang="en-US">
                <a:cs typeface="Arial" charset="0"/>
              </a:rPr>
              <a:t>"</a:t>
            </a:r>
          </a:p>
          <a:p>
            <a:pPr lvl="1">
              <a:lnSpc>
                <a:spcPct val="90000"/>
              </a:lnSpc>
            </a:pPr>
            <a:r>
              <a:rPr lang="en-US" i="1"/>
              <a:t>Against Heresies</a:t>
            </a:r>
            <a:r>
              <a:rPr lang="en-US"/>
              <a:t> 3.1.2</a:t>
            </a:r>
          </a:p>
          <a:p>
            <a:pPr>
              <a:lnSpc>
                <a:spcPct val="90000"/>
              </a:lnSpc>
            </a:pPr>
            <a:r>
              <a:rPr lang="en-US"/>
              <a:t>Calls Matthew</a:t>
            </a:r>
            <a:r>
              <a:rPr lang="en-US">
                <a:cs typeface="Arial" charset="0"/>
              </a:rPr>
              <a:t>'</a:t>
            </a:r>
            <a:r>
              <a:rPr lang="en-US"/>
              <a:t>s work a Gospel, puts it in Hebrew dialect, and gives a date.</a:t>
            </a:r>
          </a:p>
        </p:txBody>
      </p:sp>
    </p:spTree>
    <p:custDataLst>
      <p:tags r:id="rId1"/>
    </p:custDataLst>
  </p:cSld>
  <p:clrMapOvr>
    <a:masterClrMapping/>
  </p:clrMapOvr>
  <p:transition advTm="9038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3187">
                                            <p:txEl>
                                              <p:pRg st="0" end="0"/>
                                            </p:txEl>
                                          </p:spTgt>
                                        </p:tgtEl>
                                        <p:attrNameLst>
                                          <p:attrName>style.visibility</p:attrName>
                                        </p:attrNameLst>
                                      </p:cBhvr>
                                      <p:to>
                                        <p:strVal val="visible"/>
                                      </p:to>
                                    </p:set>
                                    <p:animEffect transition="in" filter="checkerboard(across)">
                                      <p:cBhvr>
                                        <p:cTn id="7" dur="500"/>
                                        <p:tgtEl>
                                          <p:spTgt spid="931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3187">
                                            <p:txEl>
                                              <p:pRg st="1" end="1"/>
                                            </p:txEl>
                                          </p:spTgt>
                                        </p:tgtEl>
                                        <p:attrNameLst>
                                          <p:attrName>style.visibility</p:attrName>
                                        </p:attrNameLst>
                                      </p:cBhvr>
                                      <p:to>
                                        <p:strVal val="visible"/>
                                      </p:to>
                                    </p:set>
                                    <p:animEffect transition="in" filter="checkerboard(across)">
                                      <p:cBhvr>
                                        <p:cTn id="12" dur="500"/>
                                        <p:tgtEl>
                                          <p:spTgt spid="931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3187">
                                            <p:txEl>
                                              <p:pRg st="2" end="2"/>
                                            </p:txEl>
                                          </p:spTgt>
                                        </p:tgtEl>
                                        <p:attrNameLst>
                                          <p:attrName>style.visibility</p:attrName>
                                        </p:attrNameLst>
                                      </p:cBhvr>
                                      <p:to>
                                        <p:strVal val="visible"/>
                                      </p:to>
                                    </p:set>
                                    <p:animEffect transition="in" filter="checkerboard(across)">
                                      <p:cBhvr>
                                        <p:cTn id="17" dur="500"/>
                                        <p:tgtEl>
                                          <p:spTgt spid="931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bldLvl="2"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809625"/>
            <a:ext cx="8229600" cy="608013"/>
          </a:xfrm>
        </p:spPr>
        <p:txBody>
          <a:bodyPr/>
          <a:lstStyle/>
          <a:p>
            <a:r>
              <a:rPr lang="en-US"/>
              <a:t>Pantaenus (~180)</a:t>
            </a:r>
          </a:p>
        </p:txBody>
      </p:sp>
      <p:sp>
        <p:nvSpPr>
          <p:cNvPr id="94211" name="Rectangle 3"/>
          <p:cNvSpPr>
            <a:spLocks noGrp="1" noChangeArrowheads="1"/>
          </p:cNvSpPr>
          <p:nvPr>
            <p:ph type="body" idx="1"/>
          </p:nvPr>
        </p:nvSpPr>
        <p:spPr/>
        <p:txBody>
          <a:bodyPr/>
          <a:lstStyle/>
          <a:p>
            <a:pPr>
              <a:lnSpc>
                <a:spcPct val="90000"/>
              </a:lnSpc>
            </a:pPr>
            <a:r>
              <a:rPr lang="en-US" sz="2800">
                <a:cs typeface="Arial" charset="0"/>
              </a:rPr>
              <a:t>"</a:t>
            </a:r>
            <a:r>
              <a:rPr lang="en-US" sz="2800"/>
              <a:t>Pantaenus also was one of them and is said to have gone to India, where the story goes that he found the Gospel according to Matthew, which had preceded his arrival, among certain people there who had learned of Christ; that Bartholomew, one of the Apostles, had preached to them; and that he had left the writing of Matthew in Hebrew letters, which also was preserved to the time indicated.</a:t>
            </a:r>
            <a:r>
              <a:rPr lang="en-US" sz="2800">
                <a:cs typeface="Arial" charset="0"/>
              </a:rPr>
              <a:t>"</a:t>
            </a:r>
          </a:p>
          <a:p>
            <a:pPr lvl="1">
              <a:lnSpc>
                <a:spcPct val="90000"/>
              </a:lnSpc>
            </a:pPr>
            <a:r>
              <a:rPr lang="en-US" sz="2400"/>
              <a:t>Eusebius, </a:t>
            </a:r>
            <a:r>
              <a:rPr lang="en-US" sz="2400" i="1"/>
              <a:t>Church History</a:t>
            </a:r>
            <a:r>
              <a:rPr lang="en-US" sz="2400"/>
              <a:t> 5.10.3</a:t>
            </a:r>
          </a:p>
        </p:txBody>
      </p:sp>
    </p:spTree>
    <p:custDataLst>
      <p:tags r:id="rId1"/>
    </p:custDataLst>
  </p:cSld>
  <p:clrMapOvr>
    <a:masterClrMapping/>
  </p:clrMapOvr>
  <p:transition advTm="4136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4211">
                                            <p:txEl>
                                              <p:pRg st="0" end="0"/>
                                            </p:txEl>
                                          </p:spTgt>
                                        </p:tgtEl>
                                        <p:attrNameLst>
                                          <p:attrName>style.visibility</p:attrName>
                                        </p:attrNameLst>
                                      </p:cBhvr>
                                      <p:to>
                                        <p:strVal val="visible"/>
                                      </p:to>
                                    </p:set>
                                    <p:animEffect transition="in" filter="checkerboard(across)">
                                      <p:cBhvr>
                                        <p:cTn id="7" dur="500"/>
                                        <p:tgtEl>
                                          <p:spTgt spid="94211">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4211">
                                            <p:txEl>
                                              <p:pRg st="1" end="1"/>
                                            </p:txEl>
                                          </p:spTgt>
                                        </p:tgtEl>
                                        <p:attrNameLst>
                                          <p:attrName>style.visibility</p:attrName>
                                        </p:attrNameLst>
                                      </p:cBhvr>
                                      <p:to>
                                        <p:strVal val="visible"/>
                                      </p:to>
                                    </p:set>
                                    <p:animEffect transition="in" filter="checkerboard(across)">
                                      <p:cBhvr>
                                        <p:cTn id="10" dur="500"/>
                                        <p:tgtEl>
                                          <p:spTgt spid="942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1.1|0.8|1.1"/>
</p:tagLst>
</file>

<file path=ppt/tags/tag10.xml><?xml version="1.0" encoding="utf-8"?>
<p:tagLst xmlns:a="http://schemas.openxmlformats.org/drawingml/2006/main" xmlns:r="http://schemas.openxmlformats.org/officeDocument/2006/relationships" xmlns:p="http://schemas.openxmlformats.org/presentationml/2006/main">
  <p:tag name="TIMING" val="|0.3|6|12.7"/>
</p:tagLst>
</file>

<file path=ppt/tags/tag11.xml><?xml version="1.0" encoding="utf-8"?>
<p:tagLst xmlns:a="http://schemas.openxmlformats.org/drawingml/2006/main" xmlns:r="http://schemas.openxmlformats.org/officeDocument/2006/relationships" xmlns:p="http://schemas.openxmlformats.org/presentationml/2006/main">
  <p:tag name="TIMING" val="|10.9|32"/>
</p:tagLst>
</file>

<file path=ppt/tags/tag12.xml><?xml version="1.0" encoding="utf-8"?>
<p:tagLst xmlns:a="http://schemas.openxmlformats.org/drawingml/2006/main" xmlns:r="http://schemas.openxmlformats.org/officeDocument/2006/relationships" xmlns:p="http://schemas.openxmlformats.org/presentationml/2006/main">
  <p:tag name="TIMING" val="|13.6"/>
</p:tagLst>
</file>

<file path=ppt/tags/tag13.xml><?xml version="1.0" encoding="utf-8"?>
<p:tagLst xmlns:a="http://schemas.openxmlformats.org/drawingml/2006/main" xmlns:r="http://schemas.openxmlformats.org/officeDocument/2006/relationships" xmlns:p="http://schemas.openxmlformats.org/presentationml/2006/main">
  <p:tag name="TIMING" val="|4.6|8.5|5.8"/>
</p:tagLst>
</file>

<file path=ppt/tags/tag14.xml><?xml version="1.0" encoding="utf-8"?>
<p:tagLst xmlns:a="http://schemas.openxmlformats.org/drawingml/2006/main" xmlns:r="http://schemas.openxmlformats.org/officeDocument/2006/relationships" xmlns:p="http://schemas.openxmlformats.org/presentationml/2006/main">
  <p:tag name="TIMING" val="|0.5|1|1.1|1.7"/>
</p:tagLst>
</file>

<file path=ppt/tags/tag15.xml><?xml version="1.0" encoding="utf-8"?>
<p:tagLst xmlns:a="http://schemas.openxmlformats.org/drawingml/2006/main" xmlns:r="http://schemas.openxmlformats.org/officeDocument/2006/relationships" xmlns:p="http://schemas.openxmlformats.org/presentationml/2006/main">
  <p:tag name="TIMING" val="|1.9|23|6.3|4.1|4.3|24.3|23|55.5"/>
</p:tagLst>
</file>

<file path=ppt/tags/tag16.xml><?xml version="1.0" encoding="utf-8"?>
<p:tagLst xmlns:a="http://schemas.openxmlformats.org/drawingml/2006/main" xmlns:r="http://schemas.openxmlformats.org/officeDocument/2006/relationships" xmlns:p="http://schemas.openxmlformats.org/presentationml/2006/main">
  <p:tag name="TIMING" val="|1.3"/>
</p:tagLst>
</file>

<file path=ppt/tags/tag17.xml><?xml version="1.0" encoding="utf-8"?>
<p:tagLst xmlns:a="http://schemas.openxmlformats.org/drawingml/2006/main" xmlns:r="http://schemas.openxmlformats.org/officeDocument/2006/relationships" xmlns:p="http://schemas.openxmlformats.org/presentationml/2006/main">
  <p:tag name="TIMING" val="|2.6|4.3|1.5|2.8|1.8|2|1.4"/>
</p:tagLst>
</file>

<file path=ppt/tags/tag18.xml><?xml version="1.0" encoding="utf-8"?>
<p:tagLst xmlns:a="http://schemas.openxmlformats.org/drawingml/2006/main" xmlns:r="http://schemas.openxmlformats.org/officeDocument/2006/relationships" xmlns:p="http://schemas.openxmlformats.org/presentationml/2006/main">
  <p:tag name="TIMING" val="|11.4"/>
</p:tagLst>
</file>

<file path=ppt/tags/tag19.xml><?xml version="1.0" encoding="utf-8"?>
<p:tagLst xmlns:a="http://schemas.openxmlformats.org/drawingml/2006/main" xmlns:r="http://schemas.openxmlformats.org/officeDocument/2006/relationships" xmlns:p="http://schemas.openxmlformats.org/presentationml/2006/main">
  <p:tag name="TIMING" val="|0.4|4.7|26.5|28.5"/>
</p:tagLst>
</file>

<file path=ppt/tags/tag2.xml><?xml version="1.0" encoding="utf-8"?>
<p:tagLst xmlns:a="http://schemas.openxmlformats.org/drawingml/2006/main" xmlns:r="http://schemas.openxmlformats.org/officeDocument/2006/relationships" xmlns:p="http://schemas.openxmlformats.org/presentationml/2006/main">
  <p:tag name="TIMING" val="|0.4|0.8"/>
</p:tagLst>
</file>

<file path=ppt/tags/tag20.xml><?xml version="1.0" encoding="utf-8"?>
<p:tagLst xmlns:a="http://schemas.openxmlformats.org/drawingml/2006/main" xmlns:r="http://schemas.openxmlformats.org/officeDocument/2006/relationships" xmlns:p="http://schemas.openxmlformats.org/presentationml/2006/main">
  <p:tag name="TIMING" val="|11.9|10.2|17.8|9.5"/>
</p:tagLst>
</file>

<file path=ppt/tags/tag21.xml><?xml version="1.0" encoding="utf-8"?>
<p:tagLst xmlns:a="http://schemas.openxmlformats.org/drawingml/2006/main" xmlns:r="http://schemas.openxmlformats.org/officeDocument/2006/relationships" xmlns:p="http://schemas.openxmlformats.org/presentationml/2006/main">
  <p:tag name="TIMING" val="|6.7|28.3"/>
</p:tagLst>
</file>

<file path=ppt/tags/tag22.xml><?xml version="1.0" encoding="utf-8"?>
<p:tagLst xmlns:a="http://schemas.openxmlformats.org/drawingml/2006/main" xmlns:r="http://schemas.openxmlformats.org/officeDocument/2006/relationships" xmlns:p="http://schemas.openxmlformats.org/presentationml/2006/main">
  <p:tag name="TIMING" val="|11.1|29.2"/>
</p:tagLst>
</file>

<file path=ppt/tags/tag23.xml><?xml version="1.0" encoding="utf-8"?>
<p:tagLst xmlns:a="http://schemas.openxmlformats.org/drawingml/2006/main" xmlns:r="http://schemas.openxmlformats.org/officeDocument/2006/relationships" xmlns:p="http://schemas.openxmlformats.org/presentationml/2006/main">
  <p:tag name="TIMING" val="|8.5|11.5"/>
</p:tagLst>
</file>

<file path=ppt/tags/tag24.xml><?xml version="1.0" encoding="utf-8"?>
<p:tagLst xmlns:a="http://schemas.openxmlformats.org/drawingml/2006/main" xmlns:r="http://schemas.openxmlformats.org/officeDocument/2006/relationships" xmlns:p="http://schemas.openxmlformats.org/presentationml/2006/main">
  <p:tag name="TIMING" val="|5.9"/>
</p:tagLst>
</file>

<file path=ppt/tags/tag25.xml><?xml version="1.0" encoding="utf-8"?>
<p:tagLst xmlns:a="http://schemas.openxmlformats.org/drawingml/2006/main" xmlns:r="http://schemas.openxmlformats.org/officeDocument/2006/relationships" xmlns:p="http://schemas.openxmlformats.org/presentationml/2006/main">
  <p:tag name="TIMING" val="|2.7|7.3|4.6|19.6"/>
</p:tagLst>
</file>

<file path=ppt/tags/tag26.xml><?xml version="1.0" encoding="utf-8"?>
<p:tagLst xmlns:a="http://schemas.openxmlformats.org/drawingml/2006/main" xmlns:r="http://schemas.openxmlformats.org/officeDocument/2006/relationships" xmlns:p="http://schemas.openxmlformats.org/presentationml/2006/main">
  <p:tag name="TIMING" val="|0.5|1.6|2.4|1"/>
</p:tagLst>
</file>

<file path=ppt/tags/tag27.xml><?xml version="1.0" encoding="utf-8"?>
<p:tagLst xmlns:a="http://schemas.openxmlformats.org/drawingml/2006/main" xmlns:r="http://schemas.openxmlformats.org/officeDocument/2006/relationships" xmlns:p="http://schemas.openxmlformats.org/presentationml/2006/main">
  <p:tag name="TIMING" val="|2.7|7.2|16.1"/>
</p:tagLst>
</file>

<file path=ppt/tags/tag28.xml><?xml version="1.0" encoding="utf-8"?>
<p:tagLst xmlns:a="http://schemas.openxmlformats.org/drawingml/2006/main" xmlns:r="http://schemas.openxmlformats.org/officeDocument/2006/relationships" xmlns:p="http://schemas.openxmlformats.org/presentationml/2006/main">
  <p:tag name="TIMING" val="|0.5|7.9|5.9|2|2|2.3"/>
</p:tagLst>
</file>

<file path=ppt/tags/tag29.xml><?xml version="1.0" encoding="utf-8"?>
<p:tagLst xmlns:a="http://schemas.openxmlformats.org/drawingml/2006/main" xmlns:r="http://schemas.openxmlformats.org/officeDocument/2006/relationships" xmlns:p="http://schemas.openxmlformats.org/presentationml/2006/main">
  <p:tag name="TIMING" val="|2.6|22.2"/>
</p:tagLst>
</file>

<file path=ppt/tags/tag3.xml><?xml version="1.0" encoding="utf-8"?>
<p:tagLst xmlns:a="http://schemas.openxmlformats.org/drawingml/2006/main" xmlns:r="http://schemas.openxmlformats.org/officeDocument/2006/relationships" xmlns:p="http://schemas.openxmlformats.org/presentationml/2006/main">
  <p:tag name="TIMING" val="|0.4|1|2.1|2.7"/>
</p:tagLst>
</file>

<file path=ppt/tags/tag30.xml><?xml version="1.0" encoding="utf-8"?>
<p:tagLst xmlns:a="http://schemas.openxmlformats.org/drawingml/2006/main" xmlns:r="http://schemas.openxmlformats.org/officeDocument/2006/relationships" xmlns:p="http://schemas.openxmlformats.org/presentationml/2006/main">
  <p:tag name="TIMING" val="|1.4|18.4"/>
</p:tagLst>
</file>

<file path=ppt/tags/tag31.xml><?xml version="1.0" encoding="utf-8"?>
<p:tagLst xmlns:a="http://schemas.openxmlformats.org/drawingml/2006/main" xmlns:r="http://schemas.openxmlformats.org/officeDocument/2006/relationships" xmlns:p="http://schemas.openxmlformats.org/presentationml/2006/main">
  <p:tag name="TIMING" val="|6.6|24.2"/>
</p:tagLst>
</file>

<file path=ppt/tags/tag32.xml><?xml version="1.0" encoding="utf-8"?>
<p:tagLst xmlns:a="http://schemas.openxmlformats.org/drawingml/2006/main" xmlns:r="http://schemas.openxmlformats.org/officeDocument/2006/relationships" xmlns:p="http://schemas.openxmlformats.org/presentationml/2006/main">
  <p:tag name="TIMING" val="|2.6"/>
</p:tagLst>
</file>

<file path=ppt/tags/tag33.xml><?xml version="1.0" encoding="utf-8"?>
<p:tagLst xmlns:a="http://schemas.openxmlformats.org/drawingml/2006/main" xmlns:r="http://schemas.openxmlformats.org/officeDocument/2006/relationships" xmlns:p="http://schemas.openxmlformats.org/presentationml/2006/main">
  <p:tag name="TIMING" val="|2.8|8.2"/>
</p:tagLst>
</file>

<file path=ppt/tags/tag34.xml><?xml version="1.0" encoding="utf-8"?>
<p:tagLst xmlns:a="http://schemas.openxmlformats.org/drawingml/2006/main" xmlns:r="http://schemas.openxmlformats.org/officeDocument/2006/relationships" xmlns:p="http://schemas.openxmlformats.org/presentationml/2006/main">
  <p:tag name="TIMING" val="|1.3"/>
</p:tagLst>
</file>

<file path=ppt/tags/tag35.xml><?xml version="1.0" encoding="utf-8"?>
<p:tagLst xmlns:a="http://schemas.openxmlformats.org/drawingml/2006/main" xmlns:r="http://schemas.openxmlformats.org/officeDocument/2006/relationships" xmlns:p="http://schemas.openxmlformats.org/presentationml/2006/main">
  <p:tag name="TIMING" val="|2.9|7.6|10.1|7.3"/>
</p:tagLst>
</file>

<file path=ppt/tags/tag36.xml><?xml version="1.0" encoding="utf-8"?>
<p:tagLst xmlns:a="http://schemas.openxmlformats.org/drawingml/2006/main" xmlns:r="http://schemas.openxmlformats.org/officeDocument/2006/relationships" xmlns:p="http://schemas.openxmlformats.org/presentationml/2006/main">
  <p:tag name="TIMING" val="|0.4|2.1|2.4"/>
</p:tagLst>
</file>

<file path=ppt/tags/tag37.xml><?xml version="1.0" encoding="utf-8"?>
<p:tagLst xmlns:a="http://schemas.openxmlformats.org/drawingml/2006/main" xmlns:r="http://schemas.openxmlformats.org/officeDocument/2006/relationships" xmlns:p="http://schemas.openxmlformats.org/presentationml/2006/main">
  <p:tag name="TIMING" val="|0.6|0.8|1.8|0.8"/>
</p:tagLst>
</file>

<file path=ppt/tags/tag38.xml><?xml version="1.0" encoding="utf-8"?>
<p:tagLst xmlns:a="http://schemas.openxmlformats.org/drawingml/2006/main" xmlns:r="http://schemas.openxmlformats.org/officeDocument/2006/relationships" xmlns:p="http://schemas.openxmlformats.org/presentationml/2006/main">
  <p:tag name="TIMING" val="|0.5|2.7|11.4|3.5|27.6"/>
</p:tagLst>
</file>

<file path=ppt/tags/tag39.xml><?xml version="1.0" encoding="utf-8"?>
<p:tagLst xmlns:a="http://schemas.openxmlformats.org/drawingml/2006/main" xmlns:r="http://schemas.openxmlformats.org/officeDocument/2006/relationships" xmlns:p="http://schemas.openxmlformats.org/presentationml/2006/main">
  <p:tag name="TIMING" val="|2.9|6.2|20|10.1|42.6|20.6"/>
</p:tagLst>
</file>

<file path=ppt/tags/tag4.xml><?xml version="1.0" encoding="utf-8"?>
<p:tagLst xmlns:a="http://schemas.openxmlformats.org/drawingml/2006/main" xmlns:r="http://schemas.openxmlformats.org/officeDocument/2006/relationships" xmlns:p="http://schemas.openxmlformats.org/presentationml/2006/main">
  <p:tag name="TIMING" val="|3.7|10.4|11.5|12.9|9.4"/>
</p:tagLst>
</file>

<file path=ppt/tags/tag40.xml><?xml version="1.0" encoding="utf-8"?>
<p:tagLst xmlns:a="http://schemas.openxmlformats.org/drawingml/2006/main" xmlns:r="http://schemas.openxmlformats.org/officeDocument/2006/relationships" xmlns:p="http://schemas.openxmlformats.org/presentationml/2006/main">
  <p:tag name="TIMING" val="|1.6|11.5|2.5|15.4|7.2"/>
</p:tagLst>
</file>

<file path=ppt/tags/tag41.xml><?xml version="1.0" encoding="utf-8"?>
<p:tagLst xmlns:a="http://schemas.openxmlformats.org/drawingml/2006/main" xmlns:r="http://schemas.openxmlformats.org/officeDocument/2006/relationships" xmlns:p="http://schemas.openxmlformats.org/presentationml/2006/main">
  <p:tag name="TIMING" val="|0.4|1|0.9|0.8"/>
</p:tagLst>
</file>

<file path=ppt/tags/tag42.xml><?xml version="1.0" encoding="utf-8"?>
<p:tagLst xmlns:a="http://schemas.openxmlformats.org/drawingml/2006/main" xmlns:r="http://schemas.openxmlformats.org/officeDocument/2006/relationships" xmlns:p="http://schemas.openxmlformats.org/presentationml/2006/main">
  <p:tag name="TIMING" val="|0.7|2|8.6"/>
</p:tagLst>
</file>

<file path=ppt/tags/tag43.xml><?xml version="1.0" encoding="utf-8"?>
<p:tagLst xmlns:a="http://schemas.openxmlformats.org/drawingml/2006/main" xmlns:r="http://schemas.openxmlformats.org/officeDocument/2006/relationships" xmlns:p="http://schemas.openxmlformats.org/presentationml/2006/main">
  <p:tag name="TIMING" val="|3.4|44.5"/>
</p:tagLst>
</file>

<file path=ppt/tags/tag44.xml><?xml version="1.0" encoding="utf-8"?>
<p:tagLst xmlns:a="http://schemas.openxmlformats.org/drawingml/2006/main" xmlns:r="http://schemas.openxmlformats.org/officeDocument/2006/relationships" xmlns:p="http://schemas.openxmlformats.org/presentationml/2006/main">
  <p:tag name="TIMING" val="|4.3|1.2|17.4|10.5|25.9"/>
</p:tagLst>
</file>

<file path=ppt/tags/tag45.xml><?xml version="1.0" encoding="utf-8"?>
<p:tagLst xmlns:a="http://schemas.openxmlformats.org/drawingml/2006/main" xmlns:r="http://schemas.openxmlformats.org/officeDocument/2006/relationships" xmlns:p="http://schemas.openxmlformats.org/presentationml/2006/main">
  <p:tag name="TIMING" val="|0.8|1.4|0.9|1"/>
</p:tagLst>
</file>

<file path=ppt/tags/tag46.xml><?xml version="1.0" encoding="utf-8"?>
<p:tagLst xmlns:a="http://schemas.openxmlformats.org/drawingml/2006/main" xmlns:r="http://schemas.openxmlformats.org/officeDocument/2006/relationships" xmlns:p="http://schemas.openxmlformats.org/presentationml/2006/main">
  <p:tag name="TIMING" val="|0.5|13.2|9.6|5"/>
</p:tagLst>
</file>

<file path=ppt/tags/tag47.xml><?xml version="1.0" encoding="utf-8"?>
<p:tagLst xmlns:a="http://schemas.openxmlformats.org/drawingml/2006/main" xmlns:r="http://schemas.openxmlformats.org/officeDocument/2006/relationships" xmlns:p="http://schemas.openxmlformats.org/presentationml/2006/main">
  <p:tag name="TIMING" val="|2.6|8.6|6.4|13|8.5"/>
</p:tagLst>
</file>

<file path=ppt/tags/tag48.xml><?xml version="1.0" encoding="utf-8"?>
<p:tagLst xmlns:a="http://schemas.openxmlformats.org/drawingml/2006/main" xmlns:r="http://schemas.openxmlformats.org/officeDocument/2006/relationships" xmlns:p="http://schemas.openxmlformats.org/presentationml/2006/main">
  <p:tag name="TIMING" val="|3.9|7.5|28.3"/>
</p:tagLst>
</file>

<file path=ppt/tags/tag49.xml><?xml version="1.0" encoding="utf-8"?>
<p:tagLst xmlns:a="http://schemas.openxmlformats.org/drawingml/2006/main" xmlns:r="http://schemas.openxmlformats.org/officeDocument/2006/relationships" xmlns:p="http://schemas.openxmlformats.org/presentationml/2006/main">
  <p:tag name="TIMING" val="|2|0.9|8.3|4"/>
</p:tagLst>
</file>

<file path=ppt/tags/tag5.xml><?xml version="1.0" encoding="utf-8"?>
<p:tagLst xmlns:a="http://schemas.openxmlformats.org/drawingml/2006/main" xmlns:r="http://schemas.openxmlformats.org/officeDocument/2006/relationships" xmlns:p="http://schemas.openxmlformats.org/presentationml/2006/main">
  <p:tag name="TIMING" val="|5|4.3|3.8|2.8|2.9|3.1|5"/>
</p:tagLst>
</file>

<file path=ppt/tags/tag50.xml><?xml version="1.0" encoding="utf-8"?>
<p:tagLst xmlns:a="http://schemas.openxmlformats.org/drawingml/2006/main" xmlns:r="http://schemas.openxmlformats.org/officeDocument/2006/relationships" xmlns:p="http://schemas.openxmlformats.org/presentationml/2006/main">
  <p:tag name="TIMING" val="|0.4|1|1.2"/>
</p:tagLst>
</file>

<file path=ppt/tags/tag51.xml><?xml version="1.0" encoding="utf-8"?>
<p:tagLst xmlns:a="http://schemas.openxmlformats.org/drawingml/2006/main" xmlns:r="http://schemas.openxmlformats.org/officeDocument/2006/relationships" xmlns:p="http://schemas.openxmlformats.org/presentationml/2006/main">
  <p:tag name="TIMING" val="|0.3|1.7|0.8|0.8|1.6|1.6"/>
</p:tagLst>
</file>

<file path=ppt/tags/tag52.xml><?xml version="1.0" encoding="utf-8"?>
<p:tagLst xmlns:a="http://schemas.openxmlformats.org/drawingml/2006/main" xmlns:r="http://schemas.openxmlformats.org/officeDocument/2006/relationships" xmlns:p="http://schemas.openxmlformats.org/presentationml/2006/main">
  <p:tag name="TIMING" val="|2.2|3.6|2.1|3.2|4.2|2.3|3.8|3.2|6.2"/>
</p:tagLst>
</file>

<file path=ppt/tags/tag53.xml><?xml version="1.0" encoding="utf-8"?>
<p:tagLst xmlns:a="http://schemas.openxmlformats.org/drawingml/2006/main" xmlns:r="http://schemas.openxmlformats.org/officeDocument/2006/relationships" xmlns:p="http://schemas.openxmlformats.org/presentationml/2006/main">
  <p:tag name="TIMING" val="|3.9|3.5|36.3|4.9|4.9|13.5"/>
</p:tagLst>
</file>

<file path=ppt/tags/tag54.xml><?xml version="1.0" encoding="utf-8"?>
<p:tagLst xmlns:a="http://schemas.openxmlformats.org/drawingml/2006/main" xmlns:r="http://schemas.openxmlformats.org/officeDocument/2006/relationships" xmlns:p="http://schemas.openxmlformats.org/presentationml/2006/main">
  <p:tag name="TIMING" val="|1.4|0.8|4.9|8.6|2.9|9.8"/>
</p:tagLst>
</file>

<file path=ppt/tags/tag55.xml><?xml version="1.0" encoding="utf-8"?>
<p:tagLst xmlns:a="http://schemas.openxmlformats.org/drawingml/2006/main" xmlns:r="http://schemas.openxmlformats.org/officeDocument/2006/relationships" xmlns:p="http://schemas.openxmlformats.org/presentationml/2006/main">
  <p:tag name="TIMING" val="|1.8|7|20.6|3.7|9"/>
</p:tagLst>
</file>

<file path=ppt/tags/tag56.xml><?xml version="1.0" encoding="utf-8"?>
<p:tagLst xmlns:a="http://schemas.openxmlformats.org/drawingml/2006/main" xmlns:r="http://schemas.openxmlformats.org/officeDocument/2006/relationships" xmlns:p="http://schemas.openxmlformats.org/presentationml/2006/main">
  <p:tag name="TIMING" val="|1.8|7|4.9|11.7|26.8|12.5|5.2|49.3"/>
</p:tagLst>
</file>

<file path=ppt/tags/tag57.xml><?xml version="1.0" encoding="utf-8"?>
<p:tagLst xmlns:a="http://schemas.openxmlformats.org/drawingml/2006/main" xmlns:r="http://schemas.openxmlformats.org/officeDocument/2006/relationships" xmlns:p="http://schemas.openxmlformats.org/presentationml/2006/main">
  <p:tag name="TIMING" val="|0.7|0.8|0.7|0.7|1.3"/>
</p:tagLst>
</file>

<file path=ppt/tags/tag58.xml><?xml version="1.0" encoding="utf-8"?>
<p:tagLst xmlns:a="http://schemas.openxmlformats.org/drawingml/2006/main" xmlns:r="http://schemas.openxmlformats.org/officeDocument/2006/relationships" xmlns:p="http://schemas.openxmlformats.org/presentationml/2006/main">
  <p:tag name="TIMING" val="|1.3|5.3|4.7|3.7|4.8|10|9|2.8"/>
</p:tagLst>
</file>

<file path=ppt/tags/tag59.xml><?xml version="1.0" encoding="utf-8"?>
<p:tagLst xmlns:a="http://schemas.openxmlformats.org/drawingml/2006/main" xmlns:r="http://schemas.openxmlformats.org/officeDocument/2006/relationships" xmlns:p="http://schemas.openxmlformats.org/presentationml/2006/main">
  <p:tag name="TIMING" val="|0.4|1.7|4|3.9|18.7|5|7.4"/>
</p:tagLst>
</file>

<file path=ppt/tags/tag6.xml><?xml version="1.0" encoding="utf-8"?>
<p:tagLst xmlns:a="http://schemas.openxmlformats.org/drawingml/2006/main" xmlns:r="http://schemas.openxmlformats.org/officeDocument/2006/relationships" xmlns:p="http://schemas.openxmlformats.org/presentationml/2006/main">
  <p:tag name="TIMING" val="|11.3|16.4|9"/>
</p:tagLst>
</file>

<file path=ppt/tags/tag60.xml><?xml version="1.0" encoding="utf-8"?>
<p:tagLst xmlns:a="http://schemas.openxmlformats.org/drawingml/2006/main" xmlns:r="http://schemas.openxmlformats.org/officeDocument/2006/relationships" xmlns:p="http://schemas.openxmlformats.org/presentationml/2006/main">
  <p:tag name="TIMING" val="|2.7|3|3.9|2.9|10.8|5.4"/>
</p:tagLst>
</file>

<file path=ppt/tags/tag61.xml><?xml version="1.0" encoding="utf-8"?>
<p:tagLst xmlns:a="http://schemas.openxmlformats.org/drawingml/2006/main" xmlns:r="http://schemas.openxmlformats.org/officeDocument/2006/relationships" xmlns:p="http://schemas.openxmlformats.org/presentationml/2006/main">
  <p:tag name="TIMING" val="|1.7|3.2|4.8|18.4|6.4"/>
</p:tagLst>
</file>

<file path=ppt/tags/tag62.xml><?xml version="1.0" encoding="utf-8"?>
<p:tagLst xmlns:a="http://schemas.openxmlformats.org/drawingml/2006/main" xmlns:r="http://schemas.openxmlformats.org/officeDocument/2006/relationships" xmlns:p="http://schemas.openxmlformats.org/presentationml/2006/main">
  <p:tag name="TIMING" val="|1.9|2.1|4.9|3.9|6.5|2.2|7.8|2.2"/>
</p:tagLst>
</file>

<file path=ppt/tags/tag63.xml><?xml version="1.0" encoding="utf-8"?>
<p:tagLst xmlns:a="http://schemas.openxmlformats.org/drawingml/2006/main" xmlns:r="http://schemas.openxmlformats.org/officeDocument/2006/relationships" xmlns:p="http://schemas.openxmlformats.org/presentationml/2006/main">
  <p:tag name="TIMING" val="|1.4|0.8|0.7|0.8|1.1"/>
</p:tagLst>
</file>

<file path=ppt/tags/tag64.xml><?xml version="1.0" encoding="utf-8"?>
<p:tagLst xmlns:a="http://schemas.openxmlformats.org/drawingml/2006/main" xmlns:r="http://schemas.openxmlformats.org/officeDocument/2006/relationships" xmlns:p="http://schemas.openxmlformats.org/presentationml/2006/main">
  <p:tag name="TIMING" val="|0.8|7.5|12.6|4.5|24.2"/>
</p:tagLst>
</file>

<file path=ppt/tags/tag65.xml><?xml version="1.0" encoding="utf-8"?>
<p:tagLst xmlns:a="http://schemas.openxmlformats.org/drawingml/2006/main" xmlns:r="http://schemas.openxmlformats.org/officeDocument/2006/relationships" xmlns:p="http://schemas.openxmlformats.org/presentationml/2006/main">
  <p:tag name="TIMING" val="|3|26.7|16.5|15.3|5"/>
</p:tagLst>
</file>

<file path=ppt/tags/tag66.xml><?xml version="1.0" encoding="utf-8"?>
<p:tagLst xmlns:a="http://schemas.openxmlformats.org/drawingml/2006/main" xmlns:r="http://schemas.openxmlformats.org/officeDocument/2006/relationships" xmlns:p="http://schemas.openxmlformats.org/presentationml/2006/main">
  <p:tag name="TIMING" val="|2.1|2.6|10.9|61.4|5.3|27.3"/>
</p:tagLst>
</file>

<file path=ppt/tags/tag67.xml><?xml version="1.0" encoding="utf-8"?>
<p:tagLst xmlns:a="http://schemas.openxmlformats.org/drawingml/2006/main" xmlns:r="http://schemas.openxmlformats.org/officeDocument/2006/relationships" xmlns:p="http://schemas.openxmlformats.org/presentationml/2006/main">
  <p:tag name="TIMING" val="|16.4|9.1|0.7|9.5|4.3|4.2"/>
</p:tagLst>
</file>

<file path=ppt/tags/tag68.xml><?xml version="1.0" encoding="utf-8"?>
<p:tagLst xmlns:a="http://schemas.openxmlformats.org/drawingml/2006/main" xmlns:r="http://schemas.openxmlformats.org/officeDocument/2006/relationships" xmlns:p="http://schemas.openxmlformats.org/presentationml/2006/main">
  <p:tag name="TIMING" val="|2.9|3.7|25|12.5|10|7.6|5.5|25.8|93|6"/>
</p:tagLst>
</file>

<file path=ppt/tags/tag69.xml><?xml version="1.0" encoding="utf-8"?>
<p:tagLst xmlns:a="http://schemas.openxmlformats.org/drawingml/2006/main" xmlns:r="http://schemas.openxmlformats.org/officeDocument/2006/relationships" xmlns:p="http://schemas.openxmlformats.org/presentationml/2006/main">
  <p:tag name="TIMING" val="|0.5|6.8|1.8"/>
</p:tagLst>
</file>

<file path=ppt/tags/tag7.xml><?xml version="1.0" encoding="utf-8"?>
<p:tagLst xmlns:a="http://schemas.openxmlformats.org/drawingml/2006/main" xmlns:r="http://schemas.openxmlformats.org/officeDocument/2006/relationships" xmlns:p="http://schemas.openxmlformats.org/presentationml/2006/main">
  <p:tag name="TIMING" val="|0.8|25.5|18.8|1.5"/>
</p:tagLst>
</file>

<file path=ppt/tags/tag8.xml><?xml version="1.0" encoding="utf-8"?>
<p:tagLst xmlns:a="http://schemas.openxmlformats.org/drawingml/2006/main" xmlns:r="http://schemas.openxmlformats.org/officeDocument/2006/relationships" xmlns:p="http://schemas.openxmlformats.org/presentationml/2006/main">
  <p:tag name="TIMING" val="|1.3|26.6|24.1"/>
</p:tagLst>
</file>

<file path=ppt/tags/tag9.xml><?xml version="1.0" encoding="utf-8"?>
<p:tagLst xmlns:a="http://schemas.openxmlformats.org/drawingml/2006/main" xmlns:r="http://schemas.openxmlformats.org/officeDocument/2006/relationships" xmlns:p="http://schemas.openxmlformats.org/presentationml/2006/main">
  <p:tag name="TIMING" val="|8.6"/>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551</TotalTime>
  <Words>3088</Words>
  <Application>Microsoft Office PowerPoint</Application>
  <PresentationFormat>On-screen Show (4:3)</PresentationFormat>
  <Paragraphs>341</Paragraphs>
  <Slides>69</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69</vt:i4>
      </vt:variant>
    </vt:vector>
  </HeadingPairs>
  <TitlesOfParts>
    <vt:vector size="74" baseType="lpstr">
      <vt:lpstr>Arial</vt:lpstr>
      <vt:lpstr>Wingdings</vt:lpstr>
      <vt:lpstr>Verdana</vt:lpstr>
      <vt:lpstr>Greek Parse</vt:lpstr>
      <vt:lpstr>Default Design</vt:lpstr>
      <vt:lpstr>Authorship &amp; Date</vt:lpstr>
      <vt:lpstr>Authorship</vt:lpstr>
      <vt:lpstr>Authorship of Matthew</vt:lpstr>
      <vt:lpstr>Internal Evidence</vt:lpstr>
      <vt:lpstr>External Evidence</vt:lpstr>
      <vt:lpstr>Papias (writing ~130)</vt:lpstr>
      <vt:lpstr>Papias (writing ~130)</vt:lpstr>
      <vt:lpstr>Irenaeus (~180)</vt:lpstr>
      <vt:lpstr>Pantaenus (~180)</vt:lpstr>
      <vt:lpstr>Pantaenus (~180)</vt:lpstr>
      <vt:lpstr>Clement  of Alexandria (~200)</vt:lpstr>
      <vt:lpstr>Origen (~240)</vt:lpstr>
      <vt:lpstr>Summary on Authorship</vt:lpstr>
      <vt:lpstr>Authorship of Mark</vt:lpstr>
      <vt:lpstr>Internal Evidence</vt:lpstr>
      <vt:lpstr>Is this Mark?</vt:lpstr>
      <vt:lpstr>External Evidence</vt:lpstr>
      <vt:lpstr>Papias (~130)</vt:lpstr>
      <vt:lpstr>Papias (~130)</vt:lpstr>
      <vt:lpstr>Justin Martyr (~145)</vt:lpstr>
      <vt:lpstr>Irenaeus (~180)</vt:lpstr>
      <vt:lpstr>Clement (~200)</vt:lpstr>
      <vt:lpstr>Tertullian (~200)</vt:lpstr>
      <vt:lpstr>Origen (~240)</vt:lpstr>
      <vt:lpstr>Summary on Authorship</vt:lpstr>
      <vt:lpstr>Authorship of Luke</vt:lpstr>
      <vt:lpstr>Internal Evidence</vt:lpstr>
      <vt:lpstr>External Evidence</vt:lpstr>
      <vt:lpstr>Muratorian Canon (~180)</vt:lpstr>
      <vt:lpstr>Irenaeus (~180)</vt:lpstr>
      <vt:lpstr>Clement (~200)</vt:lpstr>
      <vt:lpstr>Tertullian (~200)</vt:lpstr>
      <vt:lpstr>Origen (~240)</vt:lpstr>
      <vt:lpstr>Reference to Luke?</vt:lpstr>
      <vt:lpstr>Summary on Authorship</vt:lpstr>
      <vt:lpstr>Dates</vt:lpstr>
      <vt:lpstr>Date of Matthew</vt:lpstr>
      <vt:lpstr>Internal Evidence</vt:lpstr>
      <vt:lpstr>External Evidence</vt:lpstr>
      <vt:lpstr>Various Proposals</vt:lpstr>
      <vt:lpstr>Date of Mark</vt:lpstr>
      <vt:lpstr>Internal Evidence</vt:lpstr>
      <vt:lpstr>External Evidence</vt:lpstr>
      <vt:lpstr>Various Proposals</vt:lpstr>
      <vt:lpstr>Date of Luke</vt:lpstr>
      <vt:lpstr>Internal Evidence</vt:lpstr>
      <vt:lpstr>External Evidence</vt:lpstr>
      <vt:lpstr>Summary on Luke's Date</vt:lpstr>
      <vt:lpstr>Summary on Dates</vt:lpstr>
      <vt:lpstr>Characteristics</vt:lpstr>
      <vt:lpstr>Characteristics of Matthew</vt:lpstr>
      <vt:lpstr>Matthew the Author</vt:lpstr>
      <vt:lpstr>Matthew's Audience</vt:lpstr>
      <vt:lpstr>Aim &amp; Structure</vt:lpstr>
      <vt:lpstr>Distinctive Phrases</vt:lpstr>
      <vt:lpstr>Other Unique Materials</vt:lpstr>
      <vt:lpstr>Characteristics of Mark</vt:lpstr>
      <vt:lpstr>Mark the Author</vt:lpstr>
      <vt:lpstr>Mark the Author</vt:lpstr>
      <vt:lpstr>Mark's Audience</vt:lpstr>
      <vt:lpstr>Mark's Aim</vt:lpstr>
      <vt:lpstr>Mark's Characteristics</vt:lpstr>
      <vt:lpstr>Characteristics of Luke</vt:lpstr>
      <vt:lpstr>Luke the Author</vt:lpstr>
      <vt:lpstr>Luke the Greek Physician</vt:lpstr>
      <vt:lpstr>Other Suggestions</vt:lpstr>
      <vt:lpstr>Aim &amp; Method – Luke 1:1-4</vt:lpstr>
      <vt:lpstr>Luke's Characteristics</vt:lpstr>
      <vt:lpstr>The End</vt:lpstr>
    </vt:vector>
  </TitlesOfParts>
  <Company>Biblical Theological Seminary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Authorship &amp; Date</dc:title>
  <dc:creator>RC Newman</dc:creator>
  <cp:lastModifiedBy>Newman</cp:lastModifiedBy>
  <cp:revision>326</cp:revision>
  <cp:lastPrinted>1601-01-01T00:00:00Z</cp:lastPrinted>
  <dcterms:created xsi:type="dcterms:W3CDTF">2003-10-13T16:46:19Z</dcterms:created>
  <dcterms:modified xsi:type="dcterms:W3CDTF">2015-07-02T22:56:54Z</dcterms:modified>
</cp:coreProperties>
</file>