
<file path=[Content_Types].xml><?xml version="1.0" encoding="utf-8"?>
<Types xmlns="http://schemas.openxmlformats.org/package/2006/content-types">
  <Default Extension="mp3" ContentType="audio/unknown"/>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93" r:id="rId7"/>
    <p:sldId id="294" r:id="rId8"/>
    <p:sldId id="261" r:id="rId9"/>
    <p:sldId id="263" r:id="rId10"/>
    <p:sldId id="262"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5" r:id="rId41"/>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96600"/>
    <a:srgbClr val="FF9900"/>
    <a:srgbClr val="663300"/>
    <a:srgbClr val="894400"/>
    <a:srgbClr val="A45100"/>
    <a:srgbClr val="B75B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0" autoAdjust="0"/>
    <p:restoredTop sz="94660" autoAdjust="0"/>
  </p:normalViewPr>
  <p:slideViewPr>
    <p:cSldViewPr>
      <p:cViewPr varScale="1">
        <p:scale>
          <a:sx n="110" d="100"/>
          <a:sy n="110" d="100"/>
        </p:scale>
        <p:origin x="-160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078" name="Group 6"/>
          <p:cNvGrpSpPr>
            <a:grpSpLocks/>
          </p:cNvGrpSpPr>
          <p:nvPr/>
        </p:nvGrpSpPr>
        <p:grpSpPr bwMode="auto">
          <a:xfrm>
            <a:off x="457200" y="2363788"/>
            <a:ext cx="8153400" cy="1600200"/>
            <a:chOff x="288" y="1489"/>
            <a:chExt cx="5136" cy="1008"/>
          </a:xfrm>
        </p:grpSpPr>
        <p:sp>
          <p:nvSpPr>
            <p:cNvPr id="3074" name="Arc 2"/>
            <p:cNvSpPr>
              <a:spLocks/>
            </p:cNvSpPr>
            <p:nvPr/>
          </p:nvSpPr>
          <p:spPr bwMode="invGray">
            <a:xfrm>
              <a:off x="3595" y="1489"/>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5" name="Arc 3"/>
            <p:cNvSpPr>
              <a:spLocks/>
            </p:cNvSpPr>
            <p:nvPr/>
          </p:nvSpPr>
          <p:spPr bwMode="invGray">
            <a:xfrm>
              <a:off x="3548" y="1593"/>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6" name="Arc 4"/>
            <p:cNvSpPr>
              <a:spLocks/>
            </p:cNvSpPr>
            <p:nvPr/>
          </p:nvSpPr>
          <p:spPr bwMode="invGray">
            <a:xfrm>
              <a:off x="3521" y="1732"/>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7" name="AutoShape 5"/>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079" name="Rectangle 7"/>
          <p:cNvSpPr>
            <a:spLocks noGrp="1" noChangeArrowheads="1"/>
          </p:cNvSpPr>
          <p:nvPr>
            <p:ph type="ctrTitle" sz="quarter"/>
          </p:nvPr>
        </p:nvSpPr>
        <p:spPr>
          <a:xfrm>
            <a:off x="685800" y="1447800"/>
            <a:ext cx="7772400" cy="1143000"/>
          </a:xfrm>
        </p:spPr>
        <p:txBody>
          <a:bodyPr/>
          <a:lstStyle>
            <a:lvl1pPr>
              <a:defRPr/>
            </a:lvl1pPr>
          </a:lstStyle>
          <a:p>
            <a:pPr lvl="0"/>
            <a:r>
              <a:rPr lang="en-US" noProof="0" smtClean="0"/>
              <a:t>Click to edit Master title style</a:t>
            </a:r>
          </a:p>
        </p:txBody>
      </p:sp>
      <p:sp>
        <p:nvSpPr>
          <p:cNvPr id="308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pPr lvl="0"/>
            <a:r>
              <a:rPr lang="en-US" noProof="0" smtClean="0"/>
              <a:t>Click to edit Master subtitle style</a:t>
            </a:r>
          </a:p>
        </p:txBody>
      </p:sp>
      <p:sp>
        <p:nvSpPr>
          <p:cNvPr id="3081" name="Rectangle 9"/>
          <p:cNvSpPr>
            <a:spLocks noGrp="1" noChangeArrowheads="1"/>
          </p:cNvSpPr>
          <p:nvPr>
            <p:ph type="dt" sz="quarter" idx="2"/>
          </p:nvPr>
        </p:nvSpPr>
        <p:spPr/>
        <p:txBody>
          <a:bodyPr/>
          <a:lstStyle>
            <a:lvl1pPr>
              <a:defRPr/>
            </a:lvl1pPr>
          </a:lstStyle>
          <a:p>
            <a:endParaRPr lang="en-US"/>
          </a:p>
        </p:txBody>
      </p:sp>
      <p:sp>
        <p:nvSpPr>
          <p:cNvPr id="3082" name="Rectangle 10"/>
          <p:cNvSpPr>
            <a:spLocks noGrp="1" noChangeArrowheads="1"/>
          </p:cNvSpPr>
          <p:nvPr>
            <p:ph type="ftr" sz="quarter" idx="3"/>
          </p:nvPr>
        </p:nvSpPr>
        <p:spPr/>
        <p:txBody>
          <a:bodyPr/>
          <a:lstStyle>
            <a:lvl1pPr>
              <a:defRPr/>
            </a:lvl1pPr>
          </a:lstStyle>
          <a:p>
            <a:endParaRPr lang="en-US"/>
          </a:p>
        </p:txBody>
      </p:sp>
      <p:sp>
        <p:nvSpPr>
          <p:cNvPr id="3083" name="Rectangle 11"/>
          <p:cNvSpPr>
            <a:spLocks noGrp="1" noChangeArrowheads="1"/>
          </p:cNvSpPr>
          <p:nvPr>
            <p:ph type="sldNum" sz="quarter" idx="4"/>
          </p:nvPr>
        </p:nvSpPr>
        <p:spPr/>
        <p:txBody>
          <a:bodyPr/>
          <a:lstStyle>
            <a:lvl1pPr>
              <a:defRPr/>
            </a:lvl1pPr>
          </a:lstStyle>
          <a:p>
            <a:fld id="{A0CFD8BF-0FA2-4511-8A94-A7D0ECD0E0BB}"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6595E20-6FF5-44B6-B7DD-61107D986EC2}" type="slidenum">
              <a:rPr lang="en-US"/>
              <a:pPr/>
              <a:t>‹#›</a:t>
            </a:fld>
            <a:endParaRPr lang="en-US"/>
          </a:p>
        </p:txBody>
      </p:sp>
    </p:spTree>
    <p:extLst>
      <p:ext uri="{BB962C8B-B14F-4D97-AF65-F5344CB8AC3E}">
        <p14:creationId xmlns:p14="http://schemas.microsoft.com/office/powerpoint/2010/main" val="1280548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3400C4E-7E48-4FFF-A3C3-6188D6C3B5BE}" type="slidenum">
              <a:rPr lang="en-US"/>
              <a:pPr/>
              <a:t>‹#›</a:t>
            </a:fld>
            <a:endParaRPr lang="en-US"/>
          </a:p>
        </p:txBody>
      </p:sp>
    </p:spTree>
    <p:extLst>
      <p:ext uri="{BB962C8B-B14F-4D97-AF65-F5344CB8AC3E}">
        <p14:creationId xmlns:p14="http://schemas.microsoft.com/office/powerpoint/2010/main" val="42334396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057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2057400"/>
            <a:ext cx="3810000" cy="4114800"/>
          </a:xfrm>
        </p:spPr>
        <p:txBody>
          <a:bodyPr/>
          <a:lstStyle/>
          <a:p>
            <a:endParaRPr lang="en-US"/>
          </a:p>
        </p:txBody>
      </p:sp>
      <p:sp>
        <p:nvSpPr>
          <p:cNvPr id="5" name="Date Placeholder 4"/>
          <p:cNvSpPr>
            <a:spLocks noGrp="1"/>
          </p:cNvSpPr>
          <p:nvPr>
            <p:ph type="dt" sz="half" idx="10"/>
          </p:nvPr>
        </p:nvSpPr>
        <p:spPr>
          <a:xfrm>
            <a:off x="685800" y="63246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3246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324600"/>
            <a:ext cx="1905000" cy="457200"/>
          </a:xfrm>
        </p:spPr>
        <p:txBody>
          <a:bodyPr/>
          <a:lstStyle>
            <a:lvl1pPr>
              <a:defRPr/>
            </a:lvl1pPr>
          </a:lstStyle>
          <a:p>
            <a:fld id="{338A98C5-1C3C-4199-A0D1-85A07AD77CC2}" type="slidenum">
              <a:rPr lang="en-US"/>
              <a:pPr/>
              <a:t>‹#›</a:t>
            </a:fld>
            <a:endParaRPr lang="en-US"/>
          </a:p>
        </p:txBody>
      </p:sp>
    </p:spTree>
    <p:extLst>
      <p:ext uri="{BB962C8B-B14F-4D97-AF65-F5344CB8AC3E}">
        <p14:creationId xmlns:p14="http://schemas.microsoft.com/office/powerpoint/2010/main" val="31794256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2057400"/>
            <a:ext cx="3810000" cy="4114800"/>
          </a:xfrm>
        </p:spPr>
        <p:txBody>
          <a:bodyPr/>
          <a:lstStyle/>
          <a:p>
            <a:endParaRPr lang="en-US"/>
          </a:p>
        </p:txBody>
      </p:sp>
      <p:sp>
        <p:nvSpPr>
          <p:cNvPr id="4" name="Text Placeholder 3"/>
          <p:cNvSpPr>
            <a:spLocks noGrp="1"/>
          </p:cNvSpPr>
          <p:nvPr>
            <p:ph type="body" sz="half" idx="2"/>
          </p:nvPr>
        </p:nvSpPr>
        <p:spPr>
          <a:xfrm>
            <a:off x="4648200" y="2057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3246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3246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324600"/>
            <a:ext cx="1905000" cy="457200"/>
          </a:xfrm>
        </p:spPr>
        <p:txBody>
          <a:bodyPr/>
          <a:lstStyle>
            <a:lvl1pPr>
              <a:defRPr/>
            </a:lvl1pPr>
          </a:lstStyle>
          <a:p>
            <a:fld id="{D1866870-8EB3-4F7F-BBBB-55C0AFC71192}" type="slidenum">
              <a:rPr lang="en-US"/>
              <a:pPr/>
              <a:t>‹#›</a:t>
            </a:fld>
            <a:endParaRPr lang="en-US"/>
          </a:p>
        </p:txBody>
      </p:sp>
    </p:spTree>
    <p:extLst>
      <p:ext uri="{BB962C8B-B14F-4D97-AF65-F5344CB8AC3E}">
        <p14:creationId xmlns:p14="http://schemas.microsoft.com/office/powerpoint/2010/main" val="1466958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057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3246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3246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324600"/>
            <a:ext cx="1905000" cy="457200"/>
          </a:xfrm>
        </p:spPr>
        <p:txBody>
          <a:bodyPr/>
          <a:lstStyle>
            <a:lvl1pPr>
              <a:defRPr/>
            </a:lvl1pPr>
          </a:lstStyle>
          <a:p>
            <a:fld id="{3F890E1C-A724-4E71-9E94-004013DD1906}" type="slidenum">
              <a:rPr lang="en-US"/>
              <a:pPr/>
              <a:t>‹#›</a:t>
            </a:fld>
            <a:endParaRPr lang="en-US"/>
          </a:p>
        </p:txBody>
      </p:sp>
    </p:spTree>
    <p:extLst>
      <p:ext uri="{BB962C8B-B14F-4D97-AF65-F5344CB8AC3E}">
        <p14:creationId xmlns:p14="http://schemas.microsoft.com/office/powerpoint/2010/main" val="2993339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6D86517-456F-49F9-8735-7A710314BA31}" type="slidenum">
              <a:rPr lang="en-US"/>
              <a:pPr/>
              <a:t>‹#›</a:t>
            </a:fld>
            <a:endParaRPr lang="en-US"/>
          </a:p>
        </p:txBody>
      </p:sp>
    </p:spTree>
    <p:extLst>
      <p:ext uri="{BB962C8B-B14F-4D97-AF65-F5344CB8AC3E}">
        <p14:creationId xmlns:p14="http://schemas.microsoft.com/office/powerpoint/2010/main" val="1646356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7ED8EFB-A926-4A52-9B64-4939D4EDACCA}" type="slidenum">
              <a:rPr lang="en-US"/>
              <a:pPr/>
              <a:t>‹#›</a:t>
            </a:fld>
            <a:endParaRPr lang="en-US"/>
          </a:p>
        </p:txBody>
      </p:sp>
    </p:spTree>
    <p:extLst>
      <p:ext uri="{BB962C8B-B14F-4D97-AF65-F5344CB8AC3E}">
        <p14:creationId xmlns:p14="http://schemas.microsoft.com/office/powerpoint/2010/main" val="2038563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DE7E043-8E5B-44D6-A2FE-11DCD24C9DEF}" type="slidenum">
              <a:rPr lang="en-US"/>
              <a:pPr/>
              <a:t>‹#›</a:t>
            </a:fld>
            <a:endParaRPr lang="en-US"/>
          </a:p>
        </p:txBody>
      </p:sp>
    </p:spTree>
    <p:extLst>
      <p:ext uri="{BB962C8B-B14F-4D97-AF65-F5344CB8AC3E}">
        <p14:creationId xmlns:p14="http://schemas.microsoft.com/office/powerpoint/2010/main" val="2687198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87D163C-BDD1-4100-B295-8C8CE8B0E4A6}" type="slidenum">
              <a:rPr lang="en-US"/>
              <a:pPr/>
              <a:t>‹#›</a:t>
            </a:fld>
            <a:endParaRPr lang="en-US"/>
          </a:p>
        </p:txBody>
      </p:sp>
    </p:spTree>
    <p:extLst>
      <p:ext uri="{BB962C8B-B14F-4D97-AF65-F5344CB8AC3E}">
        <p14:creationId xmlns:p14="http://schemas.microsoft.com/office/powerpoint/2010/main" val="3073820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01EDD49-EDF6-4CF8-8F12-6AEE311E60EB}" type="slidenum">
              <a:rPr lang="en-US"/>
              <a:pPr/>
              <a:t>‹#›</a:t>
            </a:fld>
            <a:endParaRPr lang="en-US"/>
          </a:p>
        </p:txBody>
      </p:sp>
    </p:spTree>
    <p:extLst>
      <p:ext uri="{BB962C8B-B14F-4D97-AF65-F5344CB8AC3E}">
        <p14:creationId xmlns:p14="http://schemas.microsoft.com/office/powerpoint/2010/main" val="2903466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BC47CFE-9831-48C5-B4B6-F3FD908BA80B}" type="slidenum">
              <a:rPr lang="en-US"/>
              <a:pPr/>
              <a:t>‹#›</a:t>
            </a:fld>
            <a:endParaRPr lang="en-US"/>
          </a:p>
        </p:txBody>
      </p:sp>
    </p:spTree>
    <p:extLst>
      <p:ext uri="{BB962C8B-B14F-4D97-AF65-F5344CB8AC3E}">
        <p14:creationId xmlns:p14="http://schemas.microsoft.com/office/powerpoint/2010/main" val="2545579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752C818-DB2B-4719-AC97-61225BB640DF}" type="slidenum">
              <a:rPr lang="en-US"/>
              <a:pPr/>
              <a:t>‹#›</a:t>
            </a:fld>
            <a:endParaRPr lang="en-US"/>
          </a:p>
        </p:txBody>
      </p:sp>
    </p:spTree>
    <p:extLst>
      <p:ext uri="{BB962C8B-B14F-4D97-AF65-F5344CB8AC3E}">
        <p14:creationId xmlns:p14="http://schemas.microsoft.com/office/powerpoint/2010/main" val="1418210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682C915-AB84-47A5-8811-DEC49E555B42}" type="slidenum">
              <a:rPr lang="en-US"/>
              <a:pPr/>
              <a:t>‹#›</a:t>
            </a:fld>
            <a:endParaRPr lang="en-US"/>
          </a:p>
        </p:txBody>
      </p:sp>
    </p:spTree>
    <p:extLst>
      <p:ext uri="{BB962C8B-B14F-4D97-AF65-F5344CB8AC3E}">
        <p14:creationId xmlns:p14="http://schemas.microsoft.com/office/powerpoint/2010/main" val="3011162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0" name="Group 6"/>
          <p:cNvGrpSpPr>
            <a:grpSpLocks/>
          </p:cNvGrpSpPr>
          <p:nvPr/>
        </p:nvGrpSpPr>
        <p:grpSpPr bwMode="auto">
          <a:xfrm>
            <a:off x="457200" y="992188"/>
            <a:ext cx="8153400" cy="1600200"/>
            <a:chOff x="288" y="625"/>
            <a:chExt cx="5136" cy="1008"/>
          </a:xfrm>
        </p:grpSpPr>
        <p:sp>
          <p:nvSpPr>
            <p:cNvPr id="1026" name="Arc 2"/>
            <p:cNvSpPr>
              <a:spLocks/>
            </p:cNvSpPr>
            <p:nvPr/>
          </p:nvSpPr>
          <p:spPr bwMode="invGray">
            <a:xfrm>
              <a:off x="3595" y="625"/>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 name="Arc 3"/>
            <p:cNvSpPr>
              <a:spLocks/>
            </p:cNvSpPr>
            <p:nvPr/>
          </p:nvSpPr>
          <p:spPr bwMode="invGray">
            <a:xfrm>
              <a:off x="3548" y="729"/>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 name="Arc 4"/>
            <p:cNvSpPr>
              <a:spLocks/>
            </p:cNvSpPr>
            <p:nvPr/>
          </p:nvSpPr>
          <p:spPr bwMode="invGray">
            <a:xfrm>
              <a:off x="3521" y="868"/>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 name="AutoShape 5"/>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31" name="Rectangle 7"/>
          <p:cNvSpPr>
            <a:spLocks noGrp="1" noChangeArrowheads="1"/>
          </p:cNvSpPr>
          <p:nvPr>
            <p:ph type="title"/>
          </p:nvPr>
        </p:nvSpPr>
        <p:spPr bwMode="auto">
          <a:xfrm>
            <a:off x="685800" y="381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1032" name="Rectangle 8"/>
          <p:cNvSpPr>
            <a:spLocks noGrp="1" noChangeArrowheads="1"/>
          </p:cNvSpPr>
          <p:nvPr>
            <p:ph type="body" idx="1"/>
          </p:nvPr>
        </p:nvSpPr>
        <p:spPr bwMode="auto">
          <a:xfrm>
            <a:off x="685800" y="20574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3" name="Rectangle 9"/>
          <p:cNvSpPr>
            <a:spLocks noGrp="1" noChangeArrowheads="1"/>
          </p:cNvSpPr>
          <p:nvPr>
            <p:ph type="dt" sz="half" idx="2"/>
          </p:nvPr>
        </p:nvSpPr>
        <p:spPr bwMode="auto">
          <a:xfrm>
            <a:off x="685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defRPr sz="1400">
                <a:latin typeface="Arial" charset="0"/>
              </a:defRPr>
            </a:lvl1pPr>
          </a:lstStyle>
          <a:p>
            <a:endParaRPr lang="en-US"/>
          </a:p>
        </p:txBody>
      </p:sp>
      <p:sp>
        <p:nvSpPr>
          <p:cNvPr id="1034" name="Rectangle 10"/>
          <p:cNvSpPr>
            <a:spLocks noGrp="1" noChangeArrowheads="1"/>
          </p:cNvSpPr>
          <p:nvPr>
            <p:ph type="ftr" sz="quarter" idx="3"/>
          </p:nvPr>
        </p:nvSpPr>
        <p:spPr bwMode="auto">
          <a:xfrm>
            <a:off x="31242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ctr">
              <a:defRPr sz="1400">
                <a:latin typeface="Arial" charset="0"/>
              </a:defRPr>
            </a:lvl1pPr>
          </a:lstStyle>
          <a:p>
            <a:endParaRPr lang="en-US"/>
          </a:p>
        </p:txBody>
      </p:sp>
      <p:sp>
        <p:nvSpPr>
          <p:cNvPr id="1035" name="Rectangle 11"/>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fld id="{00B8B670-E93E-413C-9615-DEE257FAF044}"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r" rtl="0" fontAlgn="base">
        <a:spcBef>
          <a:spcPct val="0"/>
        </a:spcBef>
        <a:spcAft>
          <a:spcPct val="0"/>
        </a:spcAft>
        <a:defRPr sz="4400" i="1">
          <a:solidFill>
            <a:schemeClr val="tx2"/>
          </a:solidFill>
          <a:latin typeface="+mj-lt"/>
          <a:ea typeface="+mj-ea"/>
          <a:cs typeface="+mj-cs"/>
        </a:defRPr>
      </a:lvl1pPr>
      <a:lvl2pPr algn="r" rtl="0" fontAlgn="base">
        <a:spcBef>
          <a:spcPct val="0"/>
        </a:spcBef>
        <a:spcAft>
          <a:spcPct val="0"/>
        </a:spcAft>
        <a:defRPr sz="4400" i="1">
          <a:solidFill>
            <a:schemeClr val="tx2"/>
          </a:solidFill>
          <a:latin typeface="Times New Roman" pitchFamily="18" charset="0"/>
        </a:defRPr>
      </a:lvl2pPr>
      <a:lvl3pPr algn="r" rtl="0" fontAlgn="base">
        <a:spcBef>
          <a:spcPct val="0"/>
        </a:spcBef>
        <a:spcAft>
          <a:spcPct val="0"/>
        </a:spcAft>
        <a:defRPr sz="4400" i="1">
          <a:solidFill>
            <a:schemeClr val="tx2"/>
          </a:solidFill>
          <a:latin typeface="Times New Roman" pitchFamily="18" charset="0"/>
        </a:defRPr>
      </a:lvl3pPr>
      <a:lvl4pPr algn="r" rtl="0" fontAlgn="base">
        <a:spcBef>
          <a:spcPct val="0"/>
        </a:spcBef>
        <a:spcAft>
          <a:spcPct val="0"/>
        </a:spcAft>
        <a:defRPr sz="4400" i="1">
          <a:solidFill>
            <a:schemeClr val="tx2"/>
          </a:solidFill>
          <a:latin typeface="Times New Roman" pitchFamily="18" charset="0"/>
        </a:defRPr>
      </a:lvl4pPr>
      <a:lvl5pPr algn="r" rtl="0" fontAlgn="base">
        <a:spcBef>
          <a:spcPct val="0"/>
        </a:spcBef>
        <a:spcAft>
          <a:spcPct val="0"/>
        </a:spcAft>
        <a:defRPr sz="4400" i="1">
          <a:solidFill>
            <a:schemeClr val="tx2"/>
          </a:solidFill>
          <a:latin typeface="Times New Roman" pitchFamily="18" charset="0"/>
        </a:defRPr>
      </a:lvl5pPr>
      <a:lvl6pPr marL="457200" algn="r" rtl="0" fontAlgn="base">
        <a:spcBef>
          <a:spcPct val="0"/>
        </a:spcBef>
        <a:spcAft>
          <a:spcPct val="0"/>
        </a:spcAft>
        <a:defRPr sz="4400" i="1">
          <a:solidFill>
            <a:schemeClr val="tx2"/>
          </a:solidFill>
          <a:latin typeface="Times New Roman" pitchFamily="18" charset="0"/>
        </a:defRPr>
      </a:lvl6pPr>
      <a:lvl7pPr marL="914400" algn="r" rtl="0" fontAlgn="base">
        <a:spcBef>
          <a:spcPct val="0"/>
        </a:spcBef>
        <a:spcAft>
          <a:spcPct val="0"/>
        </a:spcAft>
        <a:defRPr sz="4400" i="1">
          <a:solidFill>
            <a:schemeClr val="tx2"/>
          </a:solidFill>
          <a:latin typeface="Times New Roman" pitchFamily="18" charset="0"/>
        </a:defRPr>
      </a:lvl7pPr>
      <a:lvl8pPr marL="1371600" algn="r" rtl="0" fontAlgn="base">
        <a:spcBef>
          <a:spcPct val="0"/>
        </a:spcBef>
        <a:spcAft>
          <a:spcPct val="0"/>
        </a:spcAft>
        <a:defRPr sz="4400" i="1">
          <a:solidFill>
            <a:schemeClr val="tx2"/>
          </a:solidFill>
          <a:latin typeface="Times New Roman" pitchFamily="18" charset="0"/>
        </a:defRPr>
      </a:lvl8pPr>
      <a:lvl9pPr marL="1828800" algn="r" rtl="0" fontAlgn="base">
        <a:spcBef>
          <a:spcPct val="0"/>
        </a:spcBef>
        <a:spcAft>
          <a:spcPct val="0"/>
        </a:spcAft>
        <a:defRPr sz="4400" i="1">
          <a:solidFill>
            <a:schemeClr val="tx2"/>
          </a:solidFill>
          <a:latin typeface="Times New Roman" pitchFamily="18" charset="0"/>
        </a:defRPr>
      </a:lvl9pPr>
    </p:titleStyle>
    <p:bodyStyle>
      <a:lvl1pPr marL="342900" indent="-342900" algn="l" rtl="0" fontAlgn="base">
        <a:spcBef>
          <a:spcPct val="20000"/>
        </a:spcBef>
        <a:spcAft>
          <a:spcPct val="0"/>
        </a:spcAft>
        <a:buClr>
          <a:schemeClr val="tx2"/>
        </a:buClr>
        <a:buChar char="•"/>
        <a:defRPr sz="3200">
          <a:solidFill>
            <a:schemeClr val="tx1"/>
          </a:solidFill>
          <a:latin typeface="+mn-lt"/>
          <a:ea typeface="+mn-ea"/>
          <a:cs typeface="+mn-cs"/>
        </a:defRPr>
      </a:lvl1pPr>
      <a:lvl2pPr marL="742950" indent="-285750" algn="l" rtl="0" fontAlgn="base">
        <a:spcBef>
          <a:spcPct val="20000"/>
        </a:spcBef>
        <a:spcAft>
          <a:spcPct val="0"/>
        </a:spcAft>
        <a:buClr>
          <a:schemeClr val="tx2"/>
        </a:buClr>
        <a:buChar char="–"/>
        <a:defRPr sz="2800">
          <a:solidFill>
            <a:schemeClr val="tx1"/>
          </a:solidFill>
          <a:latin typeface="+mn-lt"/>
        </a:defRPr>
      </a:lvl2pPr>
      <a:lvl3pPr marL="1143000" indent="-228600" algn="l" rtl="0" fontAlgn="base">
        <a:spcBef>
          <a:spcPct val="20000"/>
        </a:spcBef>
        <a:spcAft>
          <a:spcPct val="0"/>
        </a:spcAft>
        <a:buClr>
          <a:schemeClr val="tx2"/>
        </a:buClr>
        <a:buChar char="•"/>
        <a:defRPr sz="2400">
          <a:solidFill>
            <a:schemeClr val="tx1"/>
          </a:solidFill>
          <a:latin typeface="+mn-lt"/>
        </a:defRPr>
      </a:lvl3pPr>
      <a:lvl4pPr marL="1600200" indent="-228600" algn="l" rtl="0" fontAlgn="base">
        <a:spcBef>
          <a:spcPct val="20000"/>
        </a:spcBef>
        <a:spcAft>
          <a:spcPct val="0"/>
        </a:spcAft>
        <a:buClr>
          <a:schemeClr val="tx2"/>
        </a:buClr>
        <a:buChar char="–"/>
        <a:defRPr sz="2000">
          <a:solidFill>
            <a:schemeClr val="tx1"/>
          </a:solidFill>
          <a:latin typeface="+mn-lt"/>
        </a:defRPr>
      </a:lvl4pPr>
      <a:lvl5pPr marL="2057400" indent="-228600" algn="l" rtl="0" fontAlgn="base">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2.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2.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2.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2.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2.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2.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2.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slideLayout" Target="../slideLayouts/slideLayout12.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12.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12.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12.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12.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12.xml"/><Relationship Id="rId1" Type="http://schemas.openxmlformats.org/officeDocument/2006/relationships/tags" Target="../tags/tag28.xml"/><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slideLayout" Target="../slideLayouts/slideLayout13.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slideLayout" Target="../slideLayouts/slideLayout12.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6.xml"/><Relationship Id="rId1" Type="http://schemas.openxmlformats.org/officeDocument/2006/relationships/tags" Target="../tags/tag32.xml"/><Relationship Id="rId5" Type="http://schemas.openxmlformats.org/officeDocument/2006/relationships/image" Target="../media/image31.jpeg"/><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6.xml"/><Relationship Id="rId1" Type="http://schemas.openxmlformats.org/officeDocument/2006/relationships/tags" Target="../tags/tag33.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4.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5.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6.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7.xml"/></Relationships>
</file>

<file path=ppt/slides/_rels/slide38.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slideLayout" Target="../slideLayouts/slideLayout14.xml"/><Relationship Id="rId1" Type="http://schemas.openxmlformats.org/officeDocument/2006/relationships/tags" Target="../tags/tag38.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ags" Target="../tags/tag40.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2.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2.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2.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2.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2.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p:txBody>
          <a:bodyPr/>
          <a:lstStyle/>
          <a:p>
            <a:pPr algn="l"/>
            <a:r>
              <a:rPr lang="en-US"/>
              <a:t>Astrology:  </a:t>
            </a:r>
            <a:br>
              <a:rPr lang="en-US"/>
            </a:br>
            <a:r>
              <a:rPr lang="en-US"/>
              <a:t>Is Your Destiny in the Stars?</a:t>
            </a:r>
          </a:p>
        </p:txBody>
      </p:sp>
      <p:sp>
        <p:nvSpPr>
          <p:cNvPr id="23555" name="Rectangle 3"/>
          <p:cNvSpPr>
            <a:spLocks noGrp="1" noChangeArrowheads="1"/>
          </p:cNvSpPr>
          <p:nvPr>
            <p:ph type="subTitle" idx="1"/>
          </p:nvPr>
        </p:nvSpPr>
        <p:spPr/>
        <p:txBody>
          <a:bodyPr/>
          <a:lstStyle/>
          <a:p>
            <a:pPr algn="r"/>
            <a:r>
              <a:rPr lang="en-US"/>
              <a:t>Robert C. Newman</a:t>
            </a:r>
          </a:p>
          <a:p>
            <a:pPr algn="r"/>
            <a:r>
              <a:rPr lang="en-US" i="1"/>
              <a:t>Biblical Seminary</a:t>
            </a:r>
          </a:p>
        </p:txBody>
      </p:sp>
      <p:pic>
        <p:nvPicPr>
          <p:cNvPr id="23556" name="Picture 4" descr="astrology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276600"/>
            <a:ext cx="3594100" cy="3289300"/>
          </a:xfrm>
          <a:prstGeom prst="rect">
            <a:avLst/>
          </a:prstGeom>
          <a:noFill/>
          <a:extLst>
            <a:ext uri="{909E8E84-426E-40DD-AFC4-6F175D3DCCD1}">
              <a14:hiddenFill xmlns:a14="http://schemas.microsoft.com/office/drawing/2010/main">
                <a:solidFill>
                  <a:srgbClr val="FFFFFF"/>
                </a:solidFill>
              </a14:hiddenFill>
            </a:ext>
          </a:extLst>
        </p:spPr>
      </p:pic>
      <p:pic>
        <p:nvPicPr>
          <p:cNvPr id="2" name="Astrol.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7391400" y="5638800"/>
            <a:ext cx="609600" cy="609600"/>
          </a:xfrm>
          <a:prstGeom prst="rect">
            <a:avLst/>
          </a:prstGeom>
        </p:spPr>
      </p:pic>
    </p:spTree>
    <p:custDataLst>
      <p:tags r:id="rId1"/>
    </p:custDataLst>
  </p:cSld>
  <p:clrMapOvr>
    <a:masterClrMapping/>
  </p:clrMapOvr>
  <p:transition advClick="0" advTm="222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23554"/>
                                        </p:tgtEl>
                                        <p:attrNameLst>
                                          <p:attrName>style.visibility</p:attrName>
                                        </p:attrNameLst>
                                      </p:cBhvr>
                                      <p:to>
                                        <p:strVal val="visible"/>
                                      </p:to>
                                    </p:set>
                                    <p:anim calcmode="lin" valueType="num">
                                      <p:cBhvr>
                                        <p:cTn id="11" dur="500" fill="hold"/>
                                        <p:tgtEl>
                                          <p:spTgt spid="23554"/>
                                        </p:tgtEl>
                                        <p:attrNameLst>
                                          <p:attrName>ppt_w</p:attrName>
                                        </p:attrNameLst>
                                      </p:cBhvr>
                                      <p:tavLst>
                                        <p:tav tm="0">
                                          <p:val>
                                            <p:fltVal val="0"/>
                                          </p:val>
                                        </p:tav>
                                        <p:tav tm="100000">
                                          <p:val>
                                            <p:strVal val="#ppt_w"/>
                                          </p:val>
                                        </p:tav>
                                      </p:tavLst>
                                    </p:anim>
                                    <p:anim calcmode="lin" valueType="num">
                                      <p:cBhvr>
                                        <p:cTn id="12" dur="500" fill="hold"/>
                                        <p:tgtEl>
                                          <p:spTgt spid="23554"/>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3556"/>
                                        </p:tgtEl>
                                        <p:attrNameLst>
                                          <p:attrName>style.visibility</p:attrName>
                                        </p:attrNameLst>
                                      </p:cBhvr>
                                      <p:to>
                                        <p:strVal val="visible"/>
                                      </p:to>
                                    </p:set>
                                    <p:animEffect transition="in" filter="checkerboard(across)">
                                      <p:cBhvr>
                                        <p:cTn id="17" dur="500"/>
                                        <p:tgtEl>
                                          <p:spTgt spid="2355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1" nodeType="clickEffect">
                                  <p:stCondLst>
                                    <p:cond delay="0"/>
                                  </p:stCondLst>
                                  <p:childTnLst>
                                    <p:set>
                                      <p:cBhvr>
                                        <p:cTn id="21" dur="1" fill="hold">
                                          <p:stCondLst>
                                            <p:cond delay="0"/>
                                          </p:stCondLst>
                                        </p:cTn>
                                        <p:tgtEl>
                                          <p:spTgt spid="23555">
                                            <p:txEl>
                                              <p:pRg st="0" end="0"/>
                                            </p:txEl>
                                          </p:spTgt>
                                        </p:tgtEl>
                                        <p:attrNameLst>
                                          <p:attrName>style.visibility</p:attrName>
                                        </p:attrNameLst>
                                      </p:cBhvr>
                                      <p:to>
                                        <p:strVal val="visible"/>
                                      </p:to>
                                    </p:set>
                                    <p:anim calcmode="lin" valueType="num">
                                      <p:cBhvr additive="base">
                                        <p:cTn id="22" dur="5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35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1" nodeType="clickEffect">
                                  <p:stCondLst>
                                    <p:cond delay="0"/>
                                  </p:stCondLst>
                                  <p:childTnLst>
                                    <p:set>
                                      <p:cBhvr>
                                        <p:cTn id="27" dur="1" fill="hold">
                                          <p:stCondLst>
                                            <p:cond delay="0"/>
                                          </p:stCondLst>
                                        </p:cTn>
                                        <p:tgtEl>
                                          <p:spTgt spid="23555">
                                            <p:txEl>
                                              <p:pRg st="1" end="1"/>
                                            </p:txEl>
                                          </p:spTgt>
                                        </p:tgtEl>
                                        <p:attrNameLst>
                                          <p:attrName>style.visibility</p:attrName>
                                        </p:attrNameLst>
                                      </p:cBhvr>
                                      <p:to>
                                        <p:strVal val="visible"/>
                                      </p:to>
                                    </p:set>
                                    <p:anim calcmode="lin" valueType="num">
                                      <p:cBhvr additive="base">
                                        <p:cTn id="28" dur="5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355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0" fill="hold" display="0">
                  <p:stCondLst>
                    <p:cond delay="indefinite"/>
                  </p:stCondLst>
                  <p:endCondLst>
                    <p:cond evt="onStopAudio" delay="0">
                      <p:tgtEl>
                        <p:sldTgt/>
                      </p:tgtEl>
                    </p:cond>
                  </p:endCondLst>
                </p:cTn>
                <p:tgtEl>
                  <p:spTgt spid="2"/>
                </p:tgtEl>
              </p:cMediaNode>
            </p:audio>
          </p:childTnLst>
        </p:cTn>
      </p:par>
    </p:tnLst>
    <p:bldLst>
      <p:bldP spid="23554" grpId="0"/>
      <p:bldP spid="23555" grpId="1" build="p"/>
    </p:bldLst>
  </p:timing>
  <p:extLst mod="1">
    <p:ext uri="{E180D4A7-C9FB-4DFB-919C-405C955672EB}">
      <p14:showEvtLst xmlns:p14="http://schemas.microsoft.com/office/powerpoint/2010/main">
        <p14:playEvt time="0" objId="23558"/>
      </p14:showEvtLst>
    </p:ext>
  </p:extLs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t>Babylonian Astrology</a:t>
            </a:r>
          </a:p>
        </p:txBody>
      </p:sp>
      <p:sp>
        <p:nvSpPr>
          <p:cNvPr id="29699" name="Rectangle 3"/>
          <p:cNvSpPr>
            <a:spLocks noGrp="1" noChangeArrowheads="1"/>
          </p:cNvSpPr>
          <p:nvPr>
            <p:ph type="body" sz="half" idx="1"/>
          </p:nvPr>
        </p:nvSpPr>
        <p:spPr/>
        <p:txBody>
          <a:bodyPr/>
          <a:lstStyle/>
          <a:p>
            <a:pPr>
              <a:lnSpc>
                <a:spcPct val="90000"/>
              </a:lnSpc>
            </a:pPr>
            <a:r>
              <a:rPr lang="en-US" sz="2800"/>
              <a:t>Ziggurats:  step pyramids where heavenly bodies observed &amp; worshiped</a:t>
            </a:r>
          </a:p>
          <a:p>
            <a:pPr>
              <a:lnSpc>
                <a:spcPct val="90000"/>
              </a:lnSpc>
            </a:pPr>
            <a:r>
              <a:rPr lang="en-US" sz="2800"/>
              <a:t>Stelae: inscribed pillars w/ sun, moon, Venus, constellations</a:t>
            </a:r>
          </a:p>
          <a:p>
            <a:pPr>
              <a:lnSpc>
                <a:spcPct val="90000"/>
              </a:lnSpc>
            </a:pPr>
            <a:r>
              <a:rPr lang="en-US" sz="2800"/>
              <a:t>Menologies: tablets for lucky &amp; unlucky days &amp; months</a:t>
            </a:r>
          </a:p>
        </p:txBody>
      </p:sp>
      <p:pic>
        <p:nvPicPr>
          <p:cNvPr id="29702" name="Picture 6" descr="Ziggurat"/>
          <p:cNvPicPr>
            <a:picLocks noGrp="1" noChangeAspect="1" noChangeArrowheads="1"/>
          </p:cNvPicPr>
          <p:nvPr>
            <p:ph type="clipArt" sz="half" idx="2"/>
          </p:nvPr>
        </p:nvPicPr>
        <p:blipFill>
          <a:blip r:embed="rId3">
            <a:lum bright="6000"/>
            <a:extLst>
              <a:ext uri="{28A0092B-C50C-407E-A947-70E740481C1C}">
                <a14:useLocalDpi xmlns:a14="http://schemas.microsoft.com/office/drawing/2010/main" val="0"/>
              </a:ext>
            </a:extLst>
          </a:blip>
          <a:srcRect t="1852"/>
          <a:stretch>
            <a:fillRect/>
          </a:stretch>
        </p:blipFill>
        <p:spPr>
          <a:xfrm>
            <a:off x="5105400" y="2209800"/>
            <a:ext cx="2820988" cy="403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7098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9702"/>
                                        </p:tgtEl>
                                        <p:attrNameLst>
                                          <p:attrName>style.visibility</p:attrName>
                                        </p:attrNameLst>
                                      </p:cBhvr>
                                      <p:to>
                                        <p:strVal val="visible"/>
                                      </p:to>
                                    </p:set>
                                    <p:animEffect transition="in" filter="checkerboard(across)">
                                      <p:cBhvr>
                                        <p:cTn id="7" dur="500"/>
                                        <p:tgtEl>
                                          <p:spTgt spid="297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9699">
                                            <p:txEl>
                                              <p:pRg st="0" end="0"/>
                                            </p:txEl>
                                          </p:spTgt>
                                        </p:tgtEl>
                                        <p:attrNameLst>
                                          <p:attrName>style.visibility</p:attrName>
                                        </p:attrNameLst>
                                      </p:cBhvr>
                                      <p:to>
                                        <p:strVal val="visible"/>
                                      </p:to>
                                    </p:set>
                                    <p:anim calcmode="lin" valueType="num">
                                      <p:cBhvr additive="base">
                                        <p:cTn id="12" dur="500" fill="hold"/>
                                        <p:tgtEl>
                                          <p:spTgt spid="29699">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969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9699">
                                            <p:txEl>
                                              <p:pRg st="1" end="1"/>
                                            </p:txEl>
                                          </p:spTgt>
                                        </p:tgtEl>
                                        <p:attrNameLst>
                                          <p:attrName>style.visibility</p:attrName>
                                        </p:attrNameLst>
                                      </p:cBhvr>
                                      <p:to>
                                        <p:strVal val="visible"/>
                                      </p:to>
                                    </p:set>
                                    <p:anim calcmode="lin" valueType="num">
                                      <p:cBhvr additive="base">
                                        <p:cTn id="18" dur="500" fill="hold"/>
                                        <p:tgtEl>
                                          <p:spTgt spid="29699">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2969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29699">
                                            <p:txEl>
                                              <p:pRg st="2" end="2"/>
                                            </p:txEl>
                                          </p:spTgt>
                                        </p:tgtEl>
                                        <p:attrNameLst>
                                          <p:attrName>style.visibility</p:attrName>
                                        </p:attrNameLst>
                                      </p:cBhvr>
                                      <p:to>
                                        <p:strVal val="visible"/>
                                      </p:to>
                                    </p:set>
                                    <p:anim calcmode="lin" valueType="num">
                                      <p:cBhvr additive="base">
                                        <p:cTn id="24" dur="500" fill="hold"/>
                                        <p:tgtEl>
                                          <p:spTgt spid="29699">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2969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t>Babylonian Menology</a:t>
            </a:r>
          </a:p>
        </p:txBody>
      </p:sp>
      <p:sp>
        <p:nvSpPr>
          <p:cNvPr id="31747" name="Rectangle 3"/>
          <p:cNvSpPr>
            <a:spLocks noGrp="1" noChangeArrowheads="1"/>
          </p:cNvSpPr>
          <p:nvPr>
            <p:ph type="body" idx="1"/>
          </p:nvPr>
        </p:nvSpPr>
        <p:spPr>
          <a:xfrm>
            <a:off x="685800" y="3810000"/>
            <a:ext cx="7772400" cy="2362200"/>
          </a:xfrm>
        </p:spPr>
        <p:txBody>
          <a:bodyPr/>
          <a:lstStyle/>
          <a:p>
            <a:r>
              <a:rPr lang="en-US"/>
              <a:t>For an army in battle or conquering the hostile land:</a:t>
            </a:r>
          </a:p>
          <a:p>
            <a:pPr lvl="1"/>
            <a:r>
              <a:rPr lang="en-US"/>
              <a:t>Lucky in Ayar, Elul, Teshrit, Archsamna, Adar</a:t>
            </a:r>
          </a:p>
          <a:p>
            <a:pPr lvl="1"/>
            <a:r>
              <a:rPr lang="en-US"/>
              <a:t>Other months unlucky.</a:t>
            </a:r>
          </a:p>
        </p:txBody>
      </p:sp>
      <p:pic>
        <p:nvPicPr>
          <p:cNvPr id="31748" name="Picture 4" descr="ClayTabl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2155825" cy="3200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2610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1748"/>
                                        </p:tgtEl>
                                        <p:attrNameLst>
                                          <p:attrName>style.visibility</p:attrName>
                                        </p:attrNameLst>
                                      </p:cBhvr>
                                      <p:to>
                                        <p:strVal val="visible"/>
                                      </p:to>
                                    </p:set>
                                    <p:animEffect transition="in" filter="checkerboard(across)">
                                      <p:cBhvr>
                                        <p:cTn id="7" dur="500"/>
                                        <p:tgtEl>
                                          <p:spTgt spid="317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1747">
                                            <p:txEl>
                                              <p:pRg st="0" end="0"/>
                                            </p:txEl>
                                          </p:spTgt>
                                        </p:tgtEl>
                                        <p:attrNameLst>
                                          <p:attrName>style.visibility</p:attrName>
                                        </p:attrNameLst>
                                      </p:cBhvr>
                                      <p:to>
                                        <p:strVal val="visible"/>
                                      </p:to>
                                    </p:set>
                                    <p:anim calcmode="lin" valueType="num">
                                      <p:cBhvr additive="base">
                                        <p:cTn id="12" dur="500" fill="hold"/>
                                        <p:tgtEl>
                                          <p:spTgt spid="31747">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17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1747">
                                            <p:txEl>
                                              <p:pRg st="1" end="1"/>
                                            </p:txEl>
                                          </p:spTgt>
                                        </p:tgtEl>
                                        <p:attrNameLst>
                                          <p:attrName>style.visibility</p:attrName>
                                        </p:attrNameLst>
                                      </p:cBhvr>
                                      <p:to>
                                        <p:strVal val="visible"/>
                                      </p:to>
                                    </p:set>
                                    <p:anim calcmode="lin" valueType="num">
                                      <p:cBhvr additive="base">
                                        <p:cTn id="18" dur="500" fill="hold"/>
                                        <p:tgtEl>
                                          <p:spTgt spid="31747">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17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31747">
                                            <p:txEl>
                                              <p:pRg st="2" end="2"/>
                                            </p:txEl>
                                          </p:spTgt>
                                        </p:tgtEl>
                                        <p:attrNameLst>
                                          <p:attrName>style.visibility</p:attrName>
                                        </p:attrNameLst>
                                      </p:cBhvr>
                                      <p:to>
                                        <p:strVal val="visible"/>
                                      </p:to>
                                    </p:set>
                                    <p:anim calcmode="lin" valueType="num">
                                      <p:cBhvr additive="base">
                                        <p:cTn id="24" dur="500" fill="hold"/>
                                        <p:tgtEl>
                                          <p:spTgt spid="31747">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3174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uiExpand="1" build="p" bldLvl="2"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t>Babylonian Astrology</a:t>
            </a:r>
          </a:p>
        </p:txBody>
      </p:sp>
      <p:sp>
        <p:nvSpPr>
          <p:cNvPr id="32771" name="Rectangle 3"/>
          <p:cNvSpPr>
            <a:spLocks noGrp="1" noChangeArrowheads="1"/>
          </p:cNvSpPr>
          <p:nvPr>
            <p:ph type="body" sz="half" idx="1"/>
          </p:nvPr>
        </p:nvSpPr>
        <p:spPr/>
        <p:txBody>
          <a:bodyPr/>
          <a:lstStyle/>
          <a:p>
            <a:r>
              <a:rPr lang="en-US" sz="2800"/>
              <a:t>Strongly connected to polytheism, in which the planets viewed as gods or goddesses</a:t>
            </a:r>
          </a:p>
          <a:p>
            <a:r>
              <a:rPr lang="en-US" sz="2800"/>
              <a:t>Typically the predictions were for whole societies or their rulers, rather than individuals</a:t>
            </a:r>
          </a:p>
        </p:txBody>
      </p:sp>
      <p:pic>
        <p:nvPicPr>
          <p:cNvPr id="32774" name="Picture 6" descr="Stele"/>
          <p:cNvPicPr>
            <a:picLocks noGrp="1" noChangeAspect="1" noChangeArrowheads="1"/>
          </p:cNvPicPr>
          <p:nvPr>
            <p:ph type="clipArt" sz="half" idx="2"/>
          </p:nvPr>
        </p:nvPicPr>
        <p:blipFill>
          <a:blip r:embed="rId3" cstate="print">
            <a:lum bright="18000" contrast="18000"/>
            <a:extLst>
              <a:ext uri="{28A0092B-C50C-407E-A947-70E740481C1C}">
                <a14:useLocalDpi xmlns:a14="http://schemas.microsoft.com/office/drawing/2010/main" val="0"/>
              </a:ext>
            </a:extLst>
          </a:blip>
          <a:srcRect t="1852"/>
          <a:stretch>
            <a:fillRect/>
          </a:stretch>
        </p:blipFill>
        <p:spPr>
          <a:xfrm>
            <a:off x="5270500" y="2133600"/>
            <a:ext cx="2565400" cy="403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4058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2774"/>
                                        </p:tgtEl>
                                        <p:attrNameLst>
                                          <p:attrName>style.visibility</p:attrName>
                                        </p:attrNameLst>
                                      </p:cBhvr>
                                      <p:to>
                                        <p:strVal val="visible"/>
                                      </p:to>
                                    </p:set>
                                    <p:animEffect transition="in" filter="checkerboard(across)">
                                      <p:cBhvr>
                                        <p:cTn id="7" dur="500"/>
                                        <p:tgtEl>
                                          <p:spTgt spid="327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2771">
                                            <p:txEl>
                                              <p:pRg st="0" end="0"/>
                                            </p:txEl>
                                          </p:spTgt>
                                        </p:tgtEl>
                                        <p:attrNameLst>
                                          <p:attrName>style.visibility</p:attrName>
                                        </p:attrNameLst>
                                      </p:cBhvr>
                                      <p:to>
                                        <p:strVal val="visible"/>
                                      </p:to>
                                    </p:set>
                                    <p:anim calcmode="lin" valueType="num">
                                      <p:cBhvr additive="base">
                                        <p:cTn id="12" dur="500" fill="hold"/>
                                        <p:tgtEl>
                                          <p:spTgt spid="32771">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27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2771">
                                            <p:txEl>
                                              <p:pRg st="1" end="1"/>
                                            </p:txEl>
                                          </p:spTgt>
                                        </p:tgtEl>
                                        <p:attrNameLst>
                                          <p:attrName>style.visibility</p:attrName>
                                        </p:attrNameLst>
                                      </p:cBhvr>
                                      <p:to>
                                        <p:strVal val="visible"/>
                                      </p:to>
                                    </p:set>
                                    <p:anim calcmode="lin" valueType="num">
                                      <p:cBhvr additive="base">
                                        <p:cTn id="18" dur="500" fill="hold"/>
                                        <p:tgtEl>
                                          <p:spTgt spid="32771">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277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t>Greek Astrology</a:t>
            </a:r>
          </a:p>
        </p:txBody>
      </p:sp>
      <p:sp>
        <p:nvSpPr>
          <p:cNvPr id="33795" name="Rectangle 3"/>
          <p:cNvSpPr>
            <a:spLocks noGrp="1" noChangeArrowheads="1"/>
          </p:cNvSpPr>
          <p:nvPr>
            <p:ph type="body" sz="half" idx="1"/>
          </p:nvPr>
        </p:nvSpPr>
        <p:spPr/>
        <p:txBody>
          <a:bodyPr/>
          <a:lstStyle/>
          <a:p>
            <a:r>
              <a:rPr lang="en-US" sz="2800"/>
              <a:t>Plato (~375 BC) identified the planets with the gods</a:t>
            </a:r>
          </a:p>
          <a:p>
            <a:r>
              <a:rPr lang="en-US" sz="2800"/>
              <a:t>Our astronomical terms typically come from the Greeks via the Romans:</a:t>
            </a:r>
          </a:p>
          <a:p>
            <a:pPr lvl="1"/>
            <a:r>
              <a:rPr lang="en-US" sz="2400"/>
              <a:t>Planet names</a:t>
            </a:r>
          </a:p>
          <a:p>
            <a:pPr lvl="1"/>
            <a:r>
              <a:rPr lang="en-US" sz="2400"/>
              <a:t>Zodiac </a:t>
            </a:r>
          </a:p>
        </p:txBody>
      </p:sp>
      <p:pic>
        <p:nvPicPr>
          <p:cNvPr id="33800" name="Picture 8" descr="plato"/>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24400" y="2514600"/>
            <a:ext cx="3657600" cy="3200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9590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3800"/>
                                        </p:tgtEl>
                                        <p:attrNameLst>
                                          <p:attrName>style.visibility</p:attrName>
                                        </p:attrNameLst>
                                      </p:cBhvr>
                                      <p:to>
                                        <p:strVal val="visible"/>
                                      </p:to>
                                    </p:set>
                                    <p:animEffect transition="in" filter="checkerboard(across)">
                                      <p:cBhvr>
                                        <p:cTn id="7" dur="500"/>
                                        <p:tgtEl>
                                          <p:spTgt spid="338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3795">
                                            <p:txEl>
                                              <p:pRg st="0" end="0"/>
                                            </p:txEl>
                                          </p:spTgt>
                                        </p:tgtEl>
                                        <p:attrNameLst>
                                          <p:attrName>style.visibility</p:attrName>
                                        </p:attrNameLst>
                                      </p:cBhvr>
                                      <p:to>
                                        <p:strVal val="visible"/>
                                      </p:to>
                                    </p:set>
                                    <p:anim calcmode="lin" valueType="num">
                                      <p:cBhvr additive="base">
                                        <p:cTn id="12" dur="500" fill="hold"/>
                                        <p:tgtEl>
                                          <p:spTgt spid="33795">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37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3795">
                                            <p:txEl>
                                              <p:pRg st="1" end="1"/>
                                            </p:txEl>
                                          </p:spTgt>
                                        </p:tgtEl>
                                        <p:attrNameLst>
                                          <p:attrName>style.visibility</p:attrName>
                                        </p:attrNameLst>
                                      </p:cBhvr>
                                      <p:to>
                                        <p:strVal val="visible"/>
                                      </p:to>
                                    </p:set>
                                    <p:anim calcmode="lin" valueType="num">
                                      <p:cBhvr additive="base">
                                        <p:cTn id="18" dur="500" fill="hold"/>
                                        <p:tgtEl>
                                          <p:spTgt spid="33795">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379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33795">
                                            <p:txEl>
                                              <p:pRg st="2" end="2"/>
                                            </p:txEl>
                                          </p:spTgt>
                                        </p:tgtEl>
                                        <p:attrNameLst>
                                          <p:attrName>style.visibility</p:attrName>
                                        </p:attrNameLst>
                                      </p:cBhvr>
                                      <p:to>
                                        <p:strVal val="visible"/>
                                      </p:to>
                                    </p:set>
                                    <p:anim calcmode="lin" valueType="num">
                                      <p:cBhvr additive="base">
                                        <p:cTn id="24" dur="500" fill="hold"/>
                                        <p:tgtEl>
                                          <p:spTgt spid="33795">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3379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33795">
                                            <p:txEl>
                                              <p:pRg st="3" end="3"/>
                                            </p:txEl>
                                          </p:spTgt>
                                        </p:tgtEl>
                                        <p:attrNameLst>
                                          <p:attrName>style.visibility</p:attrName>
                                        </p:attrNameLst>
                                      </p:cBhvr>
                                      <p:to>
                                        <p:strVal val="visible"/>
                                      </p:to>
                                    </p:set>
                                    <p:anim calcmode="lin" valueType="num">
                                      <p:cBhvr additive="base">
                                        <p:cTn id="30" dur="500" fill="hold"/>
                                        <p:tgtEl>
                                          <p:spTgt spid="33795">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3379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uiExpand="1" build="p" bldLvl="2"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t>Greek Astrology</a:t>
            </a:r>
          </a:p>
        </p:txBody>
      </p:sp>
      <p:sp>
        <p:nvSpPr>
          <p:cNvPr id="34819" name="Rectangle 3"/>
          <p:cNvSpPr>
            <a:spLocks noGrp="1" noChangeArrowheads="1"/>
          </p:cNvSpPr>
          <p:nvPr>
            <p:ph type="body" sz="half" idx="1"/>
          </p:nvPr>
        </p:nvSpPr>
        <p:spPr/>
        <p:txBody>
          <a:bodyPr/>
          <a:lstStyle/>
          <a:p>
            <a:r>
              <a:rPr lang="en-US" sz="2400"/>
              <a:t>Alexander</a:t>
            </a:r>
            <a:r>
              <a:rPr lang="en-US" sz="2400">
                <a:cs typeface="Times New Roman" pitchFamily="18" charset="0"/>
              </a:rPr>
              <a:t>'</a:t>
            </a:r>
            <a:r>
              <a:rPr lang="en-US" sz="2400"/>
              <a:t>s conquests united East &amp; West, mixing Greek philosophy &amp; math with Babylonian astrology, 333-323 BC.</a:t>
            </a:r>
          </a:p>
          <a:p>
            <a:r>
              <a:rPr lang="en-US" sz="2400"/>
              <a:t>This led to astrology for individuals.</a:t>
            </a:r>
          </a:p>
          <a:p>
            <a:r>
              <a:rPr lang="en-US" sz="2400"/>
              <a:t>Today</a:t>
            </a:r>
            <a:r>
              <a:rPr lang="en-US" sz="2400">
                <a:cs typeface="Times New Roman" pitchFamily="18" charset="0"/>
              </a:rPr>
              <a:t>'</a:t>
            </a:r>
            <a:r>
              <a:rPr lang="en-US" sz="2400"/>
              <a:t>s astrology is Greek with virtually no changes.</a:t>
            </a:r>
          </a:p>
        </p:txBody>
      </p:sp>
      <p:pic>
        <p:nvPicPr>
          <p:cNvPr id="34822" name="Picture 6" descr="AlexGt2"/>
          <p:cNvPicPr>
            <a:picLocks noGrp="1" noChangeAspect="1" noChangeArrowheads="1"/>
          </p:cNvPicPr>
          <p:nvPr>
            <p:ph type="clipArt" sz="half" idx="2"/>
          </p:nvPr>
        </p:nvPicPr>
        <p:blipFill>
          <a:blip r:embed="rId3">
            <a:lum bright="6000"/>
            <a:extLst>
              <a:ext uri="{28A0092B-C50C-407E-A947-70E740481C1C}">
                <a14:useLocalDpi xmlns:a14="http://schemas.microsoft.com/office/drawing/2010/main" val="0"/>
              </a:ext>
            </a:extLst>
          </a:blip>
          <a:srcRect/>
          <a:stretch>
            <a:fillRect/>
          </a:stretch>
        </p:blipFill>
        <p:spPr>
          <a:xfrm>
            <a:off x="4648200" y="2655888"/>
            <a:ext cx="3810000" cy="29162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4645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4822"/>
                                        </p:tgtEl>
                                        <p:attrNameLst>
                                          <p:attrName>style.visibility</p:attrName>
                                        </p:attrNameLst>
                                      </p:cBhvr>
                                      <p:to>
                                        <p:strVal val="visible"/>
                                      </p:to>
                                    </p:set>
                                    <p:animEffect transition="in" filter="checkerboard(across)">
                                      <p:cBhvr>
                                        <p:cTn id="7" dur="500"/>
                                        <p:tgtEl>
                                          <p:spTgt spid="348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4819">
                                            <p:txEl>
                                              <p:pRg st="0" end="0"/>
                                            </p:txEl>
                                          </p:spTgt>
                                        </p:tgtEl>
                                        <p:attrNameLst>
                                          <p:attrName>style.visibility</p:attrName>
                                        </p:attrNameLst>
                                      </p:cBhvr>
                                      <p:to>
                                        <p:strVal val="visible"/>
                                      </p:to>
                                    </p:set>
                                    <p:anim calcmode="lin" valueType="num">
                                      <p:cBhvr additive="base">
                                        <p:cTn id="12" dur="500" fill="hold"/>
                                        <p:tgtEl>
                                          <p:spTgt spid="34819">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48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4819">
                                            <p:txEl>
                                              <p:pRg st="1" end="1"/>
                                            </p:txEl>
                                          </p:spTgt>
                                        </p:tgtEl>
                                        <p:attrNameLst>
                                          <p:attrName>style.visibility</p:attrName>
                                        </p:attrNameLst>
                                      </p:cBhvr>
                                      <p:to>
                                        <p:strVal val="visible"/>
                                      </p:to>
                                    </p:set>
                                    <p:anim calcmode="lin" valueType="num">
                                      <p:cBhvr additive="base">
                                        <p:cTn id="18" dur="500" fill="hold"/>
                                        <p:tgtEl>
                                          <p:spTgt spid="34819">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48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34819">
                                            <p:txEl>
                                              <p:pRg st="2" end="2"/>
                                            </p:txEl>
                                          </p:spTgt>
                                        </p:tgtEl>
                                        <p:attrNameLst>
                                          <p:attrName>style.visibility</p:attrName>
                                        </p:attrNameLst>
                                      </p:cBhvr>
                                      <p:to>
                                        <p:strVal val="visible"/>
                                      </p:to>
                                    </p:set>
                                    <p:anim calcmode="lin" valueType="num">
                                      <p:cBhvr additive="base">
                                        <p:cTn id="24" dur="500" fill="hold"/>
                                        <p:tgtEl>
                                          <p:spTgt spid="34819">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3481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t>Classical </a:t>
            </a:r>
            <a:br>
              <a:rPr lang="en-US"/>
            </a:br>
            <a:r>
              <a:rPr lang="en-US"/>
              <a:t>Greco-Roman Astrology</a:t>
            </a:r>
          </a:p>
        </p:txBody>
      </p:sp>
      <p:sp>
        <p:nvSpPr>
          <p:cNvPr id="35843" name="Rectangle 3"/>
          <p:cNvSpPr>
            <a:spLocks noGrp="1" noChangeArrowheads="1"/>
          </p:cNvSpPr>
          <p:nvPr>
            <p:ph type="body" idx="1"/>
          </p:nvPr>
        </p:nvSpPr>
        <p:spPr/>
        <p:txBody>
          <a:bodyPr/>
          <a:lstStyle/>
          <a:p>
            <a:pPr>
              <a:lnSpc>
                <a:spcPct val="90000"/>
              </a:lnSpc>
            </a:pPr>
            <a:r>
              <a:rPr lang="en-US" sz="2400"/>
              <a:t>The seven planets:</a:t>
            </a:r>
          </a:p>
          <a:p>
            <a:pPr lvl="1">
              <a:lnSpc>
                <a:spcPct val="90000"/>
              </a:lnSpc>
            </a:pPr>
            <a:r>
              <a:rPr lang="en-US" sz="2400"/>
              <a:t>Sun, Moon, Mercury, Venus, Mars, Jupiter, Saturn.</a:t>
            </a:r>
          </a:p>
          <a:p>
            <a:pPr>
              <a:lnSpc>
                <a:spcPct val="90000"/>
              </a:lnSpc>
            </a:pPr>
            <a:r>
              <a:rPr lang="en-US" sz="2400"/>
              <a:t>The twelve constellations of the Zodiac:</a:t>
            </a:r>
          </a:p>
          <a:p>
            <a:pPr lvl="1">
              <a:lnSpc>
                <a:spcPct val="90000"/>
              </a:lnSpc>
            </a:pPr>
            <a:r>
              <a:rPr lang="en-US" sz="2400"/>
              <a:t>Aries, Taurus, Gemini, Cancer, Leo, Virgo, Libra,</a:t>
            </a:r>
          </a:p>
          <a:p>
            <a:pPr lvl="1">
              <a:lnSpc>
                <a:spcPct val="90000"/>
              </a:lnSpc>
            </a:pPr>
            <a:r>
              <a:rPr lang="en-US" sz="2400"/>
              <a:t>Scorpio, Sagittarius, Capricorn, Aquarius, Pisces.</a:t>
            </a:r>
          </a:p>
          <a:p>
            <a:pPr>
              <a:lnSpc>
                <a:spcPct val="90000"/>
              </a:lnSpc>
            </a:pPr>
            <a:r>
              <a:rPr lang="en-US" sz="2400"/>
              <a:t>The twelve houses of a horoscope:</a:t>
            </a:r>
          </a:p>
          <a:p>
            <a:pPr lvl="1">
              <a:lnSpc>
                <a:spcPct val="90000"/>
              </a:lnSpc>
            </a:pPr>
            <a:r>
              <a:rPr lang="en-US" sz="2400"/>
              <a:t>Life, riches, kindred, inheritance, children, sickness,</a:t>
            </a:r>
          </a:p>
          <a:p>
            <a:pPr lvl="1">
              <a:lnSpc>
                <a:spcPct val="90000"/>
              </a:lnSpc>
            </a:pPr>
            <a:r>
              <a:rPr lang="en-US" sz="2400"/>
              <a:t>Marriage, death, journeys, honor, friends, enemies.</a:t>
            </a:r>
          </a:p>
          <a:p>
            <a:pPr>
              <a:lnSpc>
                <a:spcPct val="90000"/>
              </a:lnSpc>
            </a:pPr>
            <a:r>
              <a:rPr lang="en-US" sz="2400"/>
              <a:t>Various angular relationships:</a:t>
            </a:r>
          </a:p>
          <a:p>
            <a:pPr lvl="1">
              <a:lnSpc>
                <a:spcPct val="90000"/>
              </a:lnSpc>
            </a:pPr>
            <a:r>
              <a:rPr lang="en-US" sz="2400"/>
              <a:t>Opposition, square, trine, etc.</a:t>
            </a:r>
          </a:p>
        </p:txBody>
      </p:sp>
    </p:spTree>
    <p:custDataLst>
      <p:tags r:id="rId1"/>
    </p:custDataLst>
  </p:cSld>
  <p:clrMapOvr>
    <a:masterClrMapping/>
  </p:clrMapOvr>
  <p:transition advTm="32018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 calcmode="lin" valueType="num">
                                      <p:cBhvr additive="base">
                                        <p:cTn id="7" dur="500" fill="hold"/>
                                        <p:tgtEl>
                                          <p:spTgt spid="3584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58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5843">
                                            <p:txEl>
                                              <p:pRg st="1" end="1"/>
                                            </p:txEl>
                                          </p:spTgt>
                                        </p:tgtEl>
                                        <p:attrNameLst>
                                          <p:attrName>style.visibility</p:attrName>
                                        </p:attrNameLst>
                                      </p:cBhvr>
                                      <p:to>
                                        <p:strVal val="visible"/>
                                      </p:to>
                                    </p:set>
                                    <p:anim calcmode="lin" valueType="num">
                                      <p:cBhvr additive="base">
                                        <p:cTn id="13" dur="500" fill="hold"/>
                                        <p:tgtEl>
                                          <p:spTgt spid="3584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58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5843">
                                            <p:txEl>
                                              <p:pRg st="2" end="2"/>
                                            </p:txEl>
                                          </p:spTgt>
                                        </p:tgtEl>
                                        <p:attrNameLst>
                                          <p:attrName>style.visibility</p:attrName>
                                        </p:attrNameLst>
                                      </p:cBhvr>
                                      <p:to>
                                        <p:strVal val="visible"/>
                                      </p:to>
                                    </p:set>
                                    <p:anim calcmode="lin" valueType="num">
                                      <p:cBhvr additive="base">
                                        <p:cTn id="19" dur="500" fill="hold"/>
                                        <p:tgtEl>
                                          <p:spTgt spid="3584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584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5843">
                                            <p:txEl>
                                              <p:pRg st="3" end="3"/>
                                            </p:txEl>
                                          </p:spTgt>
                                        </p:tgtEl>
                                        <p:attrNameLst>
                                          <p:attrName>style.visibility</p:attrName>
                                        </p:attrNameLst>
                                      </p:cBhvr>
                                      <p:to>
                                        <p:strVal val="visible"/>
                                      </p:to>
                                    </p:set>
                                    <p:anim calcmode="lin" valueType="num">
                                      <p:cBhvr additive="base">
                                        <p:cTn id="25" dur="500" fill="hold"/>
                                        <p:tgtEl>
                                          <p:spTgt spid="3584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584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5843">
                                            <p:txEl>
                                              <p:pRg st="4" end="4"/>
                                            </p:txEl>
                                          </p:spTgt>
                                        </p:tgtEl>
                                        <p:attrNameLst>
                                          <p:attrName>style.visibility</p:attrName>
                                        </p:attrNameLst>
                                      </p:cBhvr>
                                      <p:to>
                                        <p:strVal val="visible"/>
                                      </p:to>
                                    </p:set>
                                    <p:anim calcmode="lin" valueType="num">
                                      <p:cBhvr additive="base">
                                        <p:cTn id="31" dur="500" fill="hold"/>
                                        <p:tgtEl>
                                          <p:spTgt spid="3584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584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5843">
                                            <p:txEl>
                                              <p:pRg st="5" end="5"/>
                                            </p:txEl>
                                          </p:spTgt>
                                        </p:tgtEl>
                                        <p:attrNameLst>
                                          <p:attrName>style.visibility</p:attrName>
                                        </p:attrNameLst>
                                      </p:cBhvr>
                                      <p:to>
                                        <p:strVal val="visible"/>
                                      </p:to>
                                    </p:set>
                                    <p:anim calcmode="lin" valueType="num">
                                      <p:cBhvr additive="base">
                                        <p:cTn id="37" dur="500" fill="hold"/>
                                        <p:tgtEl>
                                          <p:spTgt spid="3584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584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5843">
                                            <p:txEl>
                                              <p:pRg st="6" end="6"/>
                                            </p:txEl>
                                          </p:spTgt>
                                        </p:tgtEl>
                                        <p:attrNameLst>
                                          <p:attrName>style.visibility</p:attrName>
                                        </p:attrNameLst>
                                      </p:cBhvr>
                                      <p:to>
                                        <p:strVal val="visible"/>
                                      </p:to>
                                    </p:set>
                                    <p:anim calcmode="lin" valueType="num">
                                      <p:cBhvr additive="base">
                                        <p:cTn id="43" dur="500" fill="hold"/>
                                        <p:tgtEl>
                                          <p:spTgt spid="3584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584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5843">
                                            <p:txEl>
                                              <p:pRg st="7" end="7"/>
                                            </p:txEl>
                                          </p:spTgt>
                                        </p:tgtEl>
                                        <p:attrNameLst>
                                          <p:attrName>style.visibility</p:attrName>
                                        </p:attrNameLst>
                                      </p:cBhvr>
                                      <p:to>
                                        <p:strVal val="visible"/>
                                      </p:to>
                                    </p:set>
                                    <p:anim calcmode="lin" valueType="num">
                                      <p:cBhvr additive="base">
                                        <p:cTn id="49" dur="500" fill="hold"/>
                                        <p:tgtEl>
                                          <p:spTgt spid="35843">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584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35843">
                                            <p:txEl>
                                              <p:pRg st="8" end="8"/>
                                            </p:txEl>
                                          </p:spTgt>
                                        </p:tgtEl>
                                        <p:attrNameLst>
                                          <p:attrName>style.visibility</p:attrName>
                                        </p:attrNameLst>
                                      </p:cBhvr>
                                      <p:to>
                                        <p:strVal val="visible"/>
                                      </p:to>
                                    </p:set>
                                    <p:anim calcmode="lin" valueType="num">
                                      <p:cBhvr additive="base">
                                        <p:cTn id="55" dur="500" fill="hold"/>
                                        <p:tgtEl>
                                          <p:spTgt spid="35843">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3584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35843">
                                            <p:txEl>
                                              <p:pRg st="9" end="9"/>
                                            </p:txEl>
                                          </p:spTgt>
                                        </p:tgtEl>
                                        <p:attrNameLst>
                                          <p:attrName>style.visibility</p:attrName>
                                        </p:attrNameLst>
                                      </p:cBhvr>
                                      <p:to>
                                        <p:strVal val="visible"/>
                                      </p:to>
                                    </p:set>
                                    <p:anim calcmode="lin" valueType="num">
                                      <p:cBhvr additive="base">
                                        <p:cTn id="61" dur="500" fill="hold"/>
                                        <p:tgtEl>
                                          <p:spTgt spid="35843">
                                            <p:txEl>
                                              <p:pRg st="9" end="9"/>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35843">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bldLvl="2"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t>A Sample Horoscope</a:t>
            </a:r>
          </a:p>
        </p:txBody>
      </p:sp>
      <p:sp>
        <p:nvSpPr>
          <p:cNvPr id="36867" name="Text Box 3"/>
          <p:cNvSpPr txBox="1">
            <a:spLocks noChangeArrowheads="1"/>
          </p:cNvSpPr>
          <p:nvPr/>
        </p:nvSpPr>
        <p:spPr bwMode="auto">
          <a:xfrm>
            <a:off x="3200400" y="3048000"/>
            <a:ext cx="5562600" cy="30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a:t>The birth of Philoe.  The 10</a:t>
            </a:r>
            <a:r>
              <a:rPr lang="en-US" sz="2800" baseline="30000"/>
              <a:t>th</a:t>
            </a:r>
            <a:r>
              <a:rPr lang="en-US" sz="2800"/>
              <a:t> year of Antoninus Caesar the Lord [AD 150], Phamenoth 15 to 16, 1</a:t>
            </a:r>
            <a:r>
              <a:rPr lang="en-US" sz="2800" baseline="30000"/>
              <a:t>st</a:t>
            </a:r>
            <a:r>
              <a:rPr lang="en-US" sz="2800"/>
              <a:t> hour of the night.  Sun in Pisces, Jupiter and Mercury in Aries, Saturn in Cancer, Mars in Leo, Venus and Moon in Aquarius, horoscope Scorpio.</a:t>
            </a:r>
          </a:p>
        </p:txBody>
      </p:sp>
      <p:pic>
        <p:nvPicPr>
          <p:cNvPr id="36868" name="Picture 4" descr="SelectPapyr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381000"/>
            <a:ext cx="2225675" cy="3352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7109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checkerboard(across)">
                                      <p:cBhvr>
                                        <p:cTn id="7" dur="500"/>
                                        <p:tgtEl>
                                          <p:spTgt spid="368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867"/>
                                        </p:tgtEl>
                                        <p:attrNameLst>
                                          <p:attrName>style.visibility</p:attrName>
                                        </p:attrNameLst>
                                      </p:cBhvr>
                                      <p:to>
                                        <p:strVal val="visible"/>
                                      </p:to>
                                    </p:set>
                                    <p:animEffect transition="in" filter="checkerboard(across)">
                                      <p:cBhvr>
                                        <p:cTn id="12" dur="500"/>
                                        <p:tgtEl>
                                          <p:spTgt spid="36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a:t>Astrology in </a:t>
            </a:r>
            <a:br>
              <a:rPr lang="en-US"/>
            </a:br>
            <a:r>
              <a:rPr lang="en-US"/>
              <a:t>Judeo-Christian Circles</a:t>
            </a:r>
          </a:p>
        </p:txBody>
      </p:sp>
      <p:sp>
        <p:nvSpPr>
          <p:cNvPr id="37891" name="Rectangle 3"/>
          <p:cNvSpPr>
            <a:spLocks noGrp="1" noChangeArrowheads="1"/>
          </p:cNvSpPr>
          <p:nvPr>
            <p:ph type="body" sz="half" idx="1"/>
          </p:nvPr>
        </p:nvSpPr>
        <p:spPr/>
        <p:txBody>
          <a:bodyPr/>
          <a:lstStyle/>
          <a:p>
            <a:r>
              <a:rPr lang="en-US" sz="2400"/>
              <a:t>Both Jews &amp; Christians influenced by astrology, which was very popular in ancient society. </a:t>
            </a:r>
          </a:p>
          <a:p>
            <a:r>
              <a:rPr lang="en-US" sz="2400"/>
              <a:t>Several ancient synagogue mosaics show the Zodiac symbols &amp; the seasons personified.</a:t>
            </a:r>
          </a:p>
          <a:p>
            <a:r>
              <a:rPr lang="en-US" sz="2400"/>
              <a:t>This influence resisted by negative remarks in Bible.</a:t>
            </a:r>
          </a:p>
        </p:txBody>
      </p:sp>
      <p:pic>
        <p:nvPicPr>
          <p:cNvPr id="37894" name="Picture 6" descr="anczodiac"/>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648200" y="2278063"/>
            <a:ext cx="3810000" cy="3671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15071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7894"/>
                                        </p:tgtEl>
                                        <p:attrNameLst>
                                          <p:attrName>style.visibility</p:attrName>
                                        </p:attrNameLst>
                                      </p:cBhvr>
                                      <p:to>
                                        <p:strVal val="visible"/>
                                      </p:to>
                                    </p:set>
                                    <p:animEffect transition="in" filter="checkerboard(across)">
                                      <p:cBhvr>
                                        <p:cTn id="7" dur="500"/>
                                        <p:tgtEl>
                                          <p:spTgt spid="378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7891">
                                            <p:txEl>
                                              <p:pRg st="0" end="0"/>
                                            </p:txEl>
                                          </p:spTgt>
                                        </p:tgtEl>
                                        <p:attrNameLst>
                                          <p:attrName>style.visibility</p:attrName>
                                        </p:attrNameLst>
                                      </p:cBhvr>
                                      <p:to>
                                        <p:strVal val="visible"/>
                                      </p:to>
                                    </p:set>
                                    <p:anim calcmode="lin" valueType="num">
                                      <p:cBhvr additive="base">
                                        <p:cTn id="12" dur="500" fill="hold"/>
                                        <p:tgtEl>
                                          <p:spTgt spid="37891">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78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7891">
                                            <p:txEl>
                                              <p:pRg st="1" end="1"/>
                                            </p:txEl>
                                          </p:spTgt>
                                        </p:tgtEl>
                                        <p:attrNameLst>
                                          <p:attrName>style.visibility</p:attrName>
                                        </p:attrNameLst>
                                      </p:cBhvr>
                                      <p:to>
                                        <p:strVal val="visible"/>
                                      </p:to>
                                    </p:set>
                                    <p:anim calcmode="lin" valueType="num">
                                      <p:cBhvr additive="base">
                                        <p:cTn id="18" dur="500" fill="hold"/>
                                        <p:tgtEl>
                                          <p:spTgt spid="37891">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78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37891">
                                            <p:txEl>
                                              <p:pRg st="2" end="2"/>
                                            </p:txEl>
                                          </p:spTgt>
                                        </p:tgtEl>
                                        <p:attrNameLst>
                                          <p:attrName>style.visibility</p:attrName>
                                        </p:attrNameLst>
                                      </p:cBhvr>
                                      <p:to>
                                        <p:strVal val="visible"/>
                                      </p:to>
                                    </p:set>
                                    <p:anim calcmode="lin" valueType="num">
                                      <p:cBhvr additive="base">
                                        <p:cTn id="24" dur="500" fill="hold"/>
                                        <p:tgtEl>
                                          <p:spTgt spid="37891">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3789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t>The Renaissance</a:t>
            </a:r>
          </a:p>
        </p:txBody>
      </p:sp>
      <p:sp>
        <p:nvSpPr>
          <p:cNvPr id="38915" name="Rectangle 3"/>
          <p:cNvSpPr>
            <a:spLocks noGrp="1" noChangeArrowheads="1"/>
          </p:cNvSpPr>
          <p:nvPr>
            <p:ph type="body" sz="half" idx="1"/>
          </p:nvPr>
        </p:nvSpPr>
        <p:spPr>
          <a:xfrm>
            <a:off x="685800" y="1676400"/>
            <a:ext cx="3810000" cy="4495800"/>
          </a:xfrm>
        </p:spPr>
        <p:txBody>
          <a:bodyPr/>
          <a:lstStyle/>
          <a:p>
            <a:pPr>
              <a:lnSpc>
                <a:spcPct val="90000"/>
              </a:lnSpc>
            </a:pPr>
            <a:r>
              <a:rPr lang="en-US" sz="2400"/>
              <a:t>Though pictured as a time of enlightenment &amp; escape from superstition, it was a revival for astrology.</a:t>
            </a:r>
          </a:p>
          <a:p>
            <a:pPr>
              <a:lnSpc>
                <a:spcPct val="90000"/>
              </a:lnSpc>
            </a:pPr>
            <a:r>
              <a:rPr lang="en-US" sz="2400"/>
              <a:t>In turning away from Christianity, many went into occultism.</a:t>
            </a:r>
          </a:p>
          <a:p>
            <a:pPr>
              <a:lnSpc>
                <a:spcPct val="90000"/>
              </a:lnSpc>
            </a:pPr>
            <a:r>
              <a:rPr lang="en-US" sz="2400"/>
              <a:t>Some problem separating astrology &amp; astronomy.</a:t>
            </a:r>
          </a:p>
          <a:p>
            <a:pPr>
              <a:lnSpc>
                <a:spcPct val="90000"/>
              </a:lnSpc>
            </a:pPr>
            <a:r>
              <a:rPr lang="en-US" sz="2400"/>
              <a:t>Johann Kepler, discoverer of planetary laws, also cast horoscopes to earn money.</a:t>
            </a:r>
          </a:p>
        </p:txBody>
      </p:sp>
      <p:pic>
        <p:nvPicPr>
          <p:cNvPr id="38918" name="Picture 6" descr="arcadia"/>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4648200" y="2513013"/>
            <a:ext cx="3810000" cy="3203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9103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8918"/>
                                        </p:tgtEl>
                                        <p:attrNameLst>
                                          <p:attrName>style.visibility</p:attrName>
                                        </p:attrNameLst>
                                      </p:cBhvr>
                                      <p:to>
                                        <p:strVal val="visible"/>
                                      </p:to>
                                    </p:set>
                                    <p:animEffect transition="in" filter="checkerboard(across)">
                                      <p:cBhvr>
                                        <p:cTn id="7" dur="500"/>
                                        <p:tgtEl>
                                          <p:spTgt spid="389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8915">
                                            <p:txEl>
                                              <p:pRg st="0" end="0"/>
                                            </p:txEl>
                                          </p:spTgt>
                                        </p:tgtEl>
                                        <p:attrNameLst>
                                          <p:attrName>style.visibility</p:attrName>
                                        </p:attrNameLst>
                                      </p:cBhvr>
                                      <p:to>
                                        <p:strVal val="visible"/>
                                      </p:to>
                                    </p:set>
                                    <p:anim calcmode="lin" valueType="num">
                                      <p:cBhvr additive="base">
                                        <p:cTn id="12" dur="500" fill="hold"/>
                                        <p:tgtEl>
                                          <p:spTgt spid="38915">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89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8915">
                                            <p:txEl>
                                              <p:pRg st="1" end="1"/>
                                            </p:txEl>
                                          </p:spTgt>
                                        </p:tgtEl>
                                        <p:attrNameLst>
                                          <p:attrName>style.visibility</p:attrName>
                                        </p:attrNameLst>
                                      </p:cBhvr>
                                      <p:to>
                                        <p:strVal val="visible"/>
                                      </p:to>
                                    </p:set>
                                    <p:anim calcmode="lin" valueType="num">
                                      <p:cBhvr additive="base">
                                        <p:cTn id="18" dur="500" fill="hold"/>
                                        <p:tgtEl>
                                          <p:spTgt spid="38915">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89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38915">
                                            <p:txEl>
                                              <p:pRg st="2" end="2"/>
                                            </p:txEl>
                                          </p:spTgt>
                                        </p:tgtEl>
                                        <p:attrNameLst>
                                          <p:attrName>style.visibility</p:attrName>
                                        </p:attrNameLst>
                                      </p:cBhvr>
                                      <p:to>
                                        <p:strVal val="visible"/>
                                      </p:to>
                                    </p:set>
                                    <p:anim calcmode="lin" valueType="num">
                                      <p:cBhvr additive="base">
                                        <p:cTn id="24" dur="500" fill="hold"/>
                                        <p:tgtEl>
                                          <p:spTgt spid="38915">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3891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38915">
                                            <p:txEl>
                                              <p:pRg st="3" end="3"/>
                                            </p:txEl>
                                          </p:spTgt>
                                        </p:tgtEl>
                                        <p:attrNameLst>
                                          <p:attrName>style.visibility</p:attrName>
                                        </p:attrNameLst>
                                      </p:cBhvr>
                                      <p:to>
                                        <p:strVal val="visible"/>
                                      </p:to>
                                    </p:set>
                                    <p:anim calcmode="lin" valueType="num">
                                      <p:cBhvr additive="base">
                                        <p:cTn id="30" dur="500" fill="hold"/>
                                        <p:tgtEl>
                                          <p:spTgt spid="38915">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3891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t>Renaissance Astrology</a:t>
            </a:r>
          </a:p>
        </p:txBody>
      </p:sp>
      <p:sp>
        <p:nvSpPr>
          <p:cNvPr id="39939" name="Rectangle 3"/>
          <p:cNvSpPr>
            <a:spLocks noGrp="1" noChangeArrowheads="1"/>
          </p:cNvSpPr>
          <p:nvPr>
            <p:ph type="body" sz="half" idx="1"/>
          </p:nvPr>
        </p:nvSpPr>
        <p:spPr/>
        <p:txBody>
          <a:bodyPr/>
          <a:lstStyle/>
          <a:p>
            <a:r>
              <a:rPr lang="en-US" sz="2800"/>
              <a:t>Geronimo Cardano cast a horoscope for England’s King Edward 6:</a:t>
            </a:r>
          </a:p>
          <a:p>
            <a:pPr lvl="1"/>
            <a:r>
              <a:rPr lang="en-US" sz="2400"/>
              <a:t>Illness at age 55</a:t>
            </a:r>
          </a:p>
          <a:p>
            <a:pPr lvl="1"/>
            <a:r>
              <a:rPr lang="en-US" sz="2400"/>
              <a:t>But he died at 16!</a:t>
            </a:r>
          </a:p>
          <a:p>
            <a:r>
              <a:rPr lang="en-US" sz="2800"/>
              <a:t>Cast own horoscope:</a:t>
            </a:r>
          </a:p>
          <a:p>
            <a:pPr lvl="1"/>
            <a:r>
              <a:rPr lang="en-US" sz="2400"/>
              <a:t>Death at 75</a:t>
            </a:r>
          </a:p>
          <a:p>
            <a:pPr lvl="1"/>
            <a:r>
              <a:rPr lang="en-US" sz="2400"/>
              <a:t>Fulfilled by suicide!</a:t>
            </a:r>
          </a:p>
        </p:txBody>
      </p:sp>
      <p:pic>
        <p:nvPicPr>
          <p:cNvPr id="39944" name="Picture 8" descr="cardano"/>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029200" y="2209800"/>
            <a:ext cx="302577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5310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9944"/>
                                        </p:tgtEl>
                                        <p:attrNameLst>
                                          <p:attrName>style.visibility</p:attrName>
                                        </p:attrNameLst>
                                      </p:cBhvr>
                                      <p:to>
                                        <p:strVal val="visible"/>
                                      </p:to>
                                    </p:set>
                                    <p:animEffect transition="in" filter="checkerboard(across)">
                                      <p:cBhvr>
                                        <p:cTn id="7" dur="500"/>
                                        <p:tgtEl>
                                          <p:spTgt spid="399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9939">
                                            <p:txEl>
                                              <p:pRg st="0" end="0"/>
                                            </p:txEl>
                                          </p:spTgt>
                                        </p:tgtEl>
                                        <p:attrNameLst>
                                          <p:attrName>style.visibility</p:attrName>
                                        </p:attrNameLst>
                                      </p:cBhvr>
                                      <p:to>
                                        <p:strVal val="visible"/>
                                      </p:to>
                                    </p:set>
                                    <p:anim calcmode="lin" valueType="num">
                                      <p:cBhvr additive="base">
                                        <p:cTn id="12" dur="500" fill="hold"/>
                                        <p:tgtEl>
                                          <p:spTgt spid="39939">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99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9939">
                                            <p:txEl>
                                              <p:pRg st="1" end="1"/>
                                            </p:txEl>
                                          </p:spTgt>
                                        </p:tgtEl>
                                        <p:attrNameLst>
                                          <p:attrName>style.visibility</p:attrName>
                                        </p:attrNameLst>
                                      </p:cBhvr>
                                      <p:to>
                                        <p:strVal val="visible"/>
                                      </p:to>
                                    </p:set>
                                    <p:anim calcmode="lin" valueType="num">
                                      <p:cBhvr additive="base">
                                        <p:cTn id="18" dur="500" fill="hold"/>
                                        <p:tgtEl>
                                          <p:spTgt spid="39939">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993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39939">
                                            <p:txEl>
                                              <p:pRg st="2" end="2"/>
                                            </p:txEl>
                                          </p:spTgt>
                                        </p:tgtEl>
                                        <p:attrNameLst>
                                          <p:attrName>style.visibility</p:attrName>
                                        </p:attrNameLst>
                                      </p:cBhvr>
                                      <p:to>
                                        <p:strVal val="visible"/>
                                      </p:to>
                                    </p:set>
                                    <p:anim calcmode="lin" valueType="num">
                                      <p:cBhvr additive="base">
                                        <p:cTn id="24" dur="500" fill="hold"/>
                                        <p:tgtEl>
                                          <p:spTgt spid="39939">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3993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39939">
                                            <p:txEl>
                                              <p:pRg st="3" end="3"/>
                                            </p:txEl>
                                          </p:spTgt>
                                        </p:tgtEl>
                                        <p:attrNameLst>
                                          <p:attrName>style.visibility</p:attrName>
                                        </p:attrNameLst>
                                      </p:cBhvr>
                                      <p:to>
                                        <p:strVal val="visible"/>
                                      </p:to>
                                    </p:set>
                                    <p:anim calcmode="lin" valueType="num">
                                      <p:cBhvr additive="base">
                                        <p:cTn id="30" dur="500" fill="hold"/>
                                        <p:tgtEl>
                                          <p:spTgt spid="39939">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3993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9939">
                                            <p:txEl>
                                              <p:pRg st="4" end="4"/>
                                            </p:txEl>
                                          </p:spTgt>
                                        </p:tgtEl>
                                        <p:attrNameLst>
                                          <p:attrName>style.visibility</p:attrName>
                                        </p:attrNameLst>
                                      </p:cBhvr>
                                      <p:to>
                                        <p:strVal val="visible"/>
                                      </p:to>
                                    </p:set>
                                    <p:anim calcmode="lin" valueType="num">
                                      <p:cBhvr additive="base">
                                        <p:cTn id="36" dur="500" fill="hold"/>
                                        <p:tgtEl>
                                          <p:spTgt spid="39939">
                                            <p:txEl>
                                              <p:pRg st="4" end="4"/>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3993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39939">
                                            <p:txEl>
                                              <p:pRg st="5" end="5"/>
                                            </p:txEl>
                                          </p:spTgt>
                                        </p:tgtEl>
                                        <p:attrNameLst>
                                          <p:attrName>style.visibility</p:attrName>
                                        </p:attrNameLst>
                                      </p:cBhvr>
                                      <p:to>
                                        <p:strVal val="visible"/>
                                      </p:to>
                                    </p:set>
                                    <p:anim calcmode="lin" valueType="num">
                                      <p:cBhvr additive="base">
                                        <p:cTn id="42" dur="500" fill="hold"/>
                                        <p:tgtEl>
                                          <p:spTgt spid="39939">
                                            <p:txEl>
                                              <p:pRg st="5" end="5"/>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39939">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bldLvl="2"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t>Astrology is Very Popular</a:t>
            </a:r>
          </a:p>
        </p:txBody>
      </p:sp>
      <p:sp>
        <p:nvSpPr>
          <p:cNvPr id="24579" name="Rectangle 3"/>
          <p:cNvSpPr>
            <a:spLocks noGrp="1" noChangeArrowheads="1"/>
          </p:cNvSpPr>
          <p:nvPr>
            <p:ph type="body" sz="half" idx="1"/>
          </p:nvPr>
        </p:nvSpPr>
        <p:spPr/>
        <p:txBody>
          <a:bodyPr/>
          <a:lstStyle/>
          <a:p>
            <a:r>
              <a:rPr lang="en-US" sz="2800"/>
              <a:t>Most bookstores have many books on the subject.</a:t>
            </a:r>
          </a:p>
          <a:p>
            <a:r>
              <a:rPr lang="en-US" sz="2800"/>
              <a:t>Nearly every newspaper has an astrology column.</a:t>
            </a:r>
          </a:p>
          <a:p>
            <a:r>
              <a:rPr lang="en-US" sz="2800"/>
              <a:t>You can get your horoscope through the internet.</a:t>
            </a:r>
          </a:p>
        </p:txBody>
      </p:sp>
      <p:pic>
        <p:nvPicPr>
          <p:cNvPr id="24584" name="Picture 8" descr="AstrologyBooks1"/>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12000" r="16000" b="17999"/>
          <a:stretch>
            <a:fillRect/>
          </a:stretch>
        </p:blipFill>
        <p:spPr>
          <a:xfrm>
            <a:off x="4724400" y="2360613"/>
            <a:ext cx="3886200" cy="33194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1756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calcmode="lin" valueType="num">
                                      <p:cBhvr additive="base">
                                        <p:cTn id="7" dur="500" fill="hold"/>
                                        <p:tgtEl>
                                          <p:spTgt spid="245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5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24584"/>
                                        </p:tgtEl>
                                        <p:attrNameLst>
                                          <p:attrName>style.visibility</p:attrName>
                                        </p:attrNameLst>
                                      </p:cBhvr>
                                      <p:to>
                                        <p:strVal val="visible"/>
                                      </p:to>
                                    </p:set>
                                    <p:animEffect transition="in" filter="checkerboard(across)">
                                      <p:cBhvr>
                                        <p:cTn id="13" dur="500"/>
                                        <p:tgtEl>
                                          <p:spTgt spid="2458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4579">
                                            <p:txEl>
                                              <p:pRg st="1" end="1"/>
                                            </p:txEl>
                                          </p:spTgt>
                                        </p:tgtEl>
                                        <p:attrNameLst>
                                          <p:attrName>style.visibility</p:attrName>
                                        </p:attrNameLst>
                                      </p:cBhvr>
                                      <p:to>
                                        <p:strVal val="visible"/>
                                      </p:to>
                                    </p:set>
                                    <p:anim calcmode="lin" valueType="num">
                                      <p:cBhvr additive="base">
                                        <p:cTn id="18" dur="500" fill="hold"/>
                                        <p:tgtEl>
                                          <p:spTgt spid="24579">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245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24579">
                                            <p:txEl>
                                              <p:pRg st="2" end="2"/>
                                            </p:txEl>
                                          </p:spTgt>
                                        </p:tgtEl>
                                        <p:attrNameLst>
                                          <p:attrName>style.visibility</p:attrName>
                                        </p:attrNameLst>
                                      </p:cBhvr>
                                      <p:to>
                                        <p:strVal val="visible"/>
                                      </p:to>
                                    </p:set>
                                    <p:anim calcmode="lin" valueType="num">
                                      <p:cBhvr additive="base">
                                        <p:cTn id="24" dur="500" fill="hold"/>
                                        <p:tgtEl>
                                          <p:spTgt spid="24579">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2457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uiExpand="1"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t>Astrology in the West</a:t>
            </a:r>
          </a:p>
        </p:txBody>
      </p:sp>
      <p:sp>
        <p:nvSpPr>
          <p:cNvPr id="40963" name="Rectangle 3"/>
          <p:cNvSpPr>
            <a:spLocks noGrp="1" noChangeArrowheads="1"/>
          </p:cNvSpPr>
          <p:nvPr>
            <p:ph type="body" sz="half" idx="1"/>
          </p:nvPr>
        </p:nvSpPr>
        <p:spPr/>
        <p:txBody>
          <a:bodyPr/>
          <a:lstStyle/>
          <a:p>
            <a:pPr>
              <a:lnSpc>
                <a:spcPct val="80000"/>
              </a:lnSpc>
            </a:pPr>
            <a:r>
              <a:rPr lang="en-US" sz="2400"/>
              <a:t>After the Reformation, astrology nearly died out in places where the church was restored to biblical principles.</a:t>
            </a:r>
          </a:p>
          <a:p>
            <a:pPr>
              <a:lnSpc>
                <a:spcPct val="80000"/>
              </a:lnSpc>
            </a:pPr>
            <a:r>
              <a:rPr lang="en-US" sz="2400"/>
              <a:t>Like Halloween, harmless fun in my childhood.</a:t>
            </a:r>
          </a:p>
          <a:p>
            <a:pPr>
              <a:lnSpc>
                <a:spcPct val="80000"/>
              </a:lnSpc>
            </a:pPr>
            <a:r>
              <a:rPr lang="en-US" sz="2400"/>
              <a:t>But since the 1960s, a revival of occultism, including astrology.</a:t>
            </a:r>
          </a:p>
          <a:p>
            <a:pPr>
              <a:lnSpc>
                <a:spcPct val="80000"/>
              </a:lnSpc>
            </a:pPr>
            <a:r>
              <a:rPr lang="en-US" sz="2400"/>
              <a:t>Os Guinness</a:t>
            </a:r>
            <a:r>
              <a:rPr lang="en-US" sz="2400">
                <a:cs typeface="Times New Roman" pitchFamily="18" charset="0"/>
              </a:rPr>
              <a:t>'</a:t>
            </a:r>
            <a:r>
              <a:rPr lang="en-US" sz="2400"/>
              <a:t> parable of the campfire.</a:t>
            </a:r>
          </a:p>
        </p:txBody>
      </p:sp>
      <p:pic>
        <p:nvPicPr>
          <p:cNvPr id="40966" name="Picture 6" descr="SO00739_"/>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725988" y="2057400"/>
            <a:ext cx="365442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12215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 calcmode="lin" valueType="num">
                                      <p:cBhvr additive="base">
                                        <p:cTn id="7" dur="500" fill="hold"/>
                                        <p:tgtEl>
                                          <p:spTgt spid="4096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09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963">
                                            <p:txEl>
                                              <p:pRg st="1" end="1"/>
                                            </p:txEl>
                                          </p:spTgt>
                                        </p:tgtEl>
                                        <p:attrNameLst>
                                          <p:attrName>style.visibility</p:attrName>
                                        </p:attrNameLst>
                                      </p:cBhvr>
                                      <p:to>
                                        <p:strVal val="visible"/>
                                      </p:to>
                                    </p:set>
                                    <p:anim calcmode="lin" valueType="num">
                                      <p:cBhvr additive="base">
                                        <p:cTn id="13" dur="500" fill="hold"/>
                                        <p:tgtEl>
                                          <p:spTgt spid="4096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096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p:cTn id="18" dur="1" fill="hold">
                                          <p:stCondLst>
                                            <p:cond delay="0"/>
                                          </p:stCondLst>
                                        </p:cTn>
                                        <p:tgtEl>
                                          <p:spTgt spid="40966"/>
                                        </p:tgtEl>
                                        <p:attrNameLst>
                                          <p:attrName>style.visibility</p:attrName>
                                        </p:attrNameLst>
                                      </p:cBhvr>
                                      <p:to>
                                        <p:strVal val="visible"/>
                                      </p:to>
                                    </p:set>
                                    <p:animEffect transition="in" filter="checkerboard(across)">
                                      <p:cBhvr>
                                        <p:cTn id="19" dur="500"/>
                                        <p:tgtEl>
                                          <p:spTgt spid="4096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40963">
                                            <p:txEl>
                                              <p:pRg st="2" end="2"/>
                                            </p:txEl>
                                          </p:spTgt>
                                        </p:tgtEl>
                                        <p:attrNameLst>
                                          <p:attrName>style.visibility</p:attrName>
                                        </p:attrNameLst>
                                      </p:cBhvr>
                                      <p:to>
                                        <p:strVal val="visible"/>
                                      </p:to>
                                    </p:set>
                                    <p:anim calcmode="lin" valueType="num">
                                      <p:cBhvr additive="base">
                                        <p:cTn id="24" dur="500" fill="hold"/>
                                        <p:tgtEl>
                                          <p:spTgt spid="40963">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4096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40963">
                                            <p:txEl>
                                              <p:pRg st="3" end="3"/>
                                            </p:txEl>
                                          </p:spTgt>
                                        </p:tgtEl>
                                        <p:attrNameLst>
                                          <p:attrName>style.visibility</p:attrName>
                                        </p:attrNameLst>
                                      </p:cBhvr>
                                      <p:to>
                                        <p:strVal val="visible"/>
                                      </p:to>
                                    </p:set>
                                    <p:anim calcmode="lin" valueType="num">
                                      <p:cBhvr additive="base">
                                        <p:cTn id="30" dur="500" fill="hold"/>
                                        <p:tgtEl>
                                          <p:spTgt spid="40963">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4096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uiExpand="1"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t>Scientific Problems for Astrology</a:t>
            </a:r>
          </a:p>
        </p:txBody>
      </p:sp>
      <p:pic>
        <p:nvPicPr>
          <p:cNvPr id="44035" name="Picture 3" descr="GemSyn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1981200"/>
            <a:ext cx="2833688" cy="4048125"/>
          </a:xfrm>
          <a:prstGeom prst="rect">
            <a:avLst/>
          </a:prstGeom>
          <a:noFill/>
          <a:extLst>
            <a:ext uri="{909E8E84-426E-40DD-AFC4-6F175D3DCCD1}">
              <a14:hiddenFill xmlns:a14="http://schemas.microsoft.com/office/drawing/2010/main">
                <a:solidFill>
                  <a:srgbClr val="FFFFFF"/>
                </a:solidFill>
              </a14:hiddenFill>
            </a:ext>
          </a:extLst>
        </p:spPr>
      </p:pic>
      <p:sp>
        <p:nvSpPr>
          <p:cNvPr id="44036" name="Text Box 4"/>
          <p:cNvSpPr txBox="1">
            <a:spLocks noChangeArrowheads="1"/>
          </p:cNvSpPr>
          <p:nvPr/>
        </p:nvSpPr>
        <p:spPr bwMode="auto">
          <a:xfrm>
            <a:off x="5181600" y="3352800"/>
            <a:ext cx="31242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Culver &amp; Ianna,</a:t>
            </a:r>
          </a:p>
          <a:p>
            <a:pPr>
              <a:spcBef>
                <a:spcPct val="50000"/>
              </a:spcBef>
            </a:pPr>
            <a:r>
              <a:rPr lang="en-US" i="1"/>
              <a:t>The Gemini Syndrome</a:t>
            </a:r>
          </a:p>
        </p:txBody>
      </p:sp>
    </p:spTree>
    <p:custDataLst>
      <p:tags r:id="rId1"/>
    </p:custDataLst>
  </p:cSld>
  <p:clrMapOvr>
    <a:masterClrMapping/>
  </p:clrMapOvr>
  <p:transition advTm="3815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44035"/>
                                        </p:tgtEl>
                                        <p:attrNameLst>
                                          <p:attrName>style.visibility</p:attrName>
                                        </p:attrNameLst>
                                      </p:cBhvr>
                                      <p:to>
                                        <p:strVal val="visible"/>
                                      </p:to>
                                    </p:set>
                                    <p:anim calcmode="lin" valueType="num">
                                      <p:cBhvr>
                                        <p:cTn id="7" dur="1000" fill="hold"/>
                                        <p:tgtEl>
                                          <p:spTgt spid="44035"/>
                                        </p:tgtEl>
                                        <p:attrNameLst>
                                          <p:attrName>ppt_w</p:attrName>
                                        </p:attrNameLst>
                                      </p:cBhvr>
                                      <p:tavLst>
                                        <p:tav tm="0">
                                          <p:val>
                                            <p:fltVal val="0"/>
                                          </p:val>
                                        </p:tav>
                                        <p:tav tm="100000">
                                          <p:val>
                                            <p:strVal val="#ppt_w"/>
                                          </p:val>
                                        </p:tav>
                                      </p:tavLst>
                                    </p:anim>
                                    <p:anim calcmode="lin" valueType="num">
                                      <p:cBhvr>
                                        <p:cTn id="8" dur="1000" fill="hold"/>
                                        <p:tgtEl>
                                          <p:spTgt spid="44035"/>
                                        </p:tgtEl>
                                        <p:attrNameLst>
                                          <p:attrName>ppt_h</p:attrName>
                                        </p:attrNameLst>
                                      </p:cBhvr>
                                      <p:tavLst>
                                        <p:tav tm="0">
                                          <p:val>
                                            <p:fltVal val="0"/>
                                          </p:val>
                                        </p:tav>
                                        <p:tav tm="100000">
                                          <p:val>
                                            <p:strVal val="#ppt_h"/>
                                          </p:val>
                                        </p:tav>
                                      </p:tavLst>
                                    </p:anim>
                                    <p:anim calcmode="lin" valueType="num">
                                      <p:cBhvr>
                                        <p:cTn id="9" dur="1000" fill="hold"/>
                                        <p:tgtEl>
                                          <p:spTgt spid="4403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403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44036"/>
                                        </p:tgtEl>
                                        <p:attrNameLst>
                                          <p:attrName>style.visibility</p:attrName>
                                        </p:attrNameLst>
                                      </p:cBhvr>
                                      <p:to>
                                        <p:strVal val="visible"/>
                                      </p:to>
                                    </p:set>
                                    <p:animEffect transition="in" filter="checkerboard(across)">
                                      <p:cBhvr>
                                        <p:cTn id="15" dur="500"/>
                                        <p:tgtEl>
                                          <p:spTgt spid="44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t>What are Astronomical Objects?</a:t>
            </a:r>
          </a:p>
        </p:txBody>
      </p:sp>
      <p:sp>
        <p:nvSpPr>
          <p:cNvPr id="45059" name="Rectangle 3"/>
          <p:cNvSpPr>
            <a:spLocks noGrp="1" noChangeArrowheads="1"/>
          </p:cNvSpPr>
          <p:nvPr>
            <p:ph type="body" sz="half" idx="1"/>
          </p:nvPr>
        </p:nvSpPr>
        <p:spPr/>
        <p:txBody>
          <a:bodyPr/>
          <a:lstStyle/>
          <a:p>
            <a:r>
              <a:rPr lang="en-US" sz="2800"/>
              <a:t>Ancient astrology had planets as gods or angels.</a:t>
            </a:r>
          </a:p>
          <a:p>
            <a:r>
              <a:rPr lang="en-US" sz="2800"/>
              <a:t>Telescopes &amp; space travel show  they are worlds like our Earth.</a:t>
            </a:r>
          </a:p>
          <a:p>
            <a:r>
              <a:rPr lang="en-US" sz="2800"/>
              <a:t>Nothing to indicate they are living beings like gods or angels.</a:t>
            </a:r>
          </a:p>
        </p:txBody>
      </p:sp>
      <p:pic>
        <p:nvPicPr>
          <p:cNvPr id="45062" name="Picture 6" descr="innerpl2"/>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4648200" y="2782888"/>
            <a:ext cx="3810000" cy="2663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6001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5062"/>
                                        </p:tgtEl>
                                        <p:attrNameLst>
                                          <p:attrName>style.visibility</p:attrName>
                                        </p:attrNameLst>
                                      </p:cBhvr>
                                      <p:to>
                                        <p:strVal val="visible"/>
                                      </p:to>
                                    </p:set>
                                    <p:animEffect transition="in" filter="checkerboard(across)">
                                      <p:cBhvr>
                                        <p:cTn id="7" dur="500"/>
                                        <p:tgtEl>
                                          <p:spTgt spid="450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5059">
                                            <p:txEl>
                                              <p:pRg st="0" end="0"/>
                                            </p:txEl>
                                          </p:spTgt>
                                        </p:tgtEl>
                                        <p:attrNameLst>
                                          <p:attrName>style.visibility</p:attrName>
                                        </p:attrNameLst>
                                      </p:cBhvr>
                                      <p:to>
                                        <p:strVal val="visible"/>
                                      </p:to>
                                    </p:set>
                                    <p:anim calcmode="lin" valueType="num">
                                      <p:cBhvr additive="base">
                                        <p:cTn id="12" dur="500" fill="hold"/>
                                        <p:tgtEl>
                                          <p:spTgt spid="45059">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4505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45059">
                                            <p:txEl>
                                              <p:pRg st="1" end="1"/>
                                            </p:txEl>
                                          </p:spTgt>
                                        </p:tgtEl>
                                        <p:attrNameLst>
                                          <p:attrName>style.visibility</p:attrName>
                                        </p:attrNameLst>
                                      </p:cBhvr>
                                      <p:to>
                                        <p:strVal val="visible"/>
                                      </p:to>
                                    </p:set>
                                    <p:anim calcmode="lin" valueType="num">
                                      <p:cBhvr additive="base">
                                        <p:cTn id="18" dur="500" fill="hold"/>
                                        <p:tgtEl>
                                          <p:spTgt spid="45059">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4505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45059">
                                            <p:txEl>
                                              <p:pRg st="2" end="2"/>
                                            </p:txEl>
                                          </p:spTgt>
                                        </p:tgtEl>
                                        <p:attrNameLst>
                                          <p:attrName>style.visibility</p:attrName>
                                        </p:attrNameLst>
                                      </p:cBhvr>
                                      <p:to>
                                        <p:strVal val="visible"/>
                                      </p:to>
                                    </p:set>
                                    <p:anim calcmode="lin" valueType="num">
                                      <p:cBhvr additive="base">
                                        <p:cTn id="24" dur="500" fill="hold"/>
                                        <p:tgtEl>
                                          <p:spTgt spid="45059">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4505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t>What are Astronomical Objects?</a:t>
            </a:r>
          </a:p>
        </p:txBody>
      </p:sp>
      <p:sp>
        <p:nvSpPr>
          <p:cNvPr id="46083" name="Rectangle 3"/>
          <p:cNvSpPr>
            <a:spLocks noGrp="1" noChangeArrowheads="1"/>
          </p:cNvSpPr>
          <p:nvPr>
            <p:ph type="body" sz="half" idx="1"/>
          </p:nvPr>
        </p:nvSpPr>
        <p:spPr/>
        <p:txBody>
          <a:bodyPr/>
          <a:lstStyle/>
          <a:p>
            <a:r>
              <a:rPr lang="en-US" sz="2800"/>
              <a:t>Similarly, stars are burning gas balls like our sun.</a:t>
            </a:r>
          </a:p>
          <a:p>
            <a:r>
              <a:rPr lang="en-US" sz="2800"/>
              <a:t>Comets are large, dirty snowballs.</a:t>
            </a:r>
          </a:p>
          <a:p>
            <a:r>
              <a:rPr lang="en-US" sz="2800"/>
              <a:t>These discoveries require (at least) a large adjustment in astrology.</a:t>
            </a:r>
          </a:p>
        </p:txBody>
      </p:sp>
      <p:pic>
        <p:nvPicPr>
          <p:cNvPr id="46086" name="Picture 6" descr="halleyscomet"/>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648200" y="2662238"/>
            <a:ext cx="3810000" cy="29035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8485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6086"/>
                                        </p:tgtEl>
                                        <p:attrNameLst>
                                          <p:attrName>style.visibility</p:attrName>
                                        </p:attrNameLst>
                                      </p:cBhvr>
                                      <p:to>
                                        <p:strVal val="visible"/>
                                      </p:to>
                                    </p:set>
                                    <p:animEffect transition="in" filter="checkerboard(across)">
                                      <p:cBhvr>
                                        <p:cTn id="7" dur="500"/>
                                        <p:tgtEl>
                                          <p:spTgt spid="460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6083">
                                            <p:txEl>
                                              <p:pRg st="0" end="0"/>
                                            </p:txEl>
                                          </p:spTgt>
                                        </p:tgtEl>
                                        <p:attrNameLst>
                                          <p:attrName>style.visibility</p:attrName>
                                        </p:attrNameLst>
                                      </p:cBhvr>
                                      <p:to>
                                        <p:strVal val="visible"/>
                                      </p:to>
                                    </p:set>
                                    <p:anim calcmode="lin" valueType="num">
                                      <p:cBhvr additive="base">
                                        <p:cTn id="12" dur="500" fill="hold"/>
                                        <p:tgtEl>
                                          <p:spTgt spid="4608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4608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46083">
                                            <p:txEl>
                                              <p:pRg st="1" end="1"/>
                                            </p:txEl>
                                          </p:spTgt>
                                        </p:tgtEl>
                                        <p:attrNameLst>
                                          <p:attrName>style.visibility</p:attrName>
                                        </p:attrNameLst>
                                      </p:cBhvr>
                                      <p:to>
                                        <p:strVal val="visible"/>
                                      </p:to>
                                    </p:set>
                                    <p:anim calcmode="lin" valueType="num">
                                      <p:cBhvr additive="base">
                                        <p:cTn id="18" dur="500" fill="hold"/>
                                        <p:tgtEl>
                                          <p:spTgt spid="46083">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4608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46083">
                                            <p:txEl>
                                              <p:pRg st="2" end="2"/>
                                            </p:txEl>
                                          </p:spTgt>
                                        </p:tgtEl>
                                        <p:attrNameLst>
                                          <p:attrName>style.visibility</p:attrName>
                                        </p:attrNameLst>
                                      </p:cBhvr>
                                      <p:to>
                                        <p:strVal val="visible"/>
                                      </p:to>
                                    </p:set>
                                    <p:anim calcmode="lin" valueType="num">
                                      <p:cBhvr additive="base">
                                        <p:cTn id="24" dur="500" fill="hold"/>
                                        <p:tgtEl>
                                          <p:spTgt spid="46083">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4608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t>Geocentrism</a:t>
            </a:r>
          </a:p>
        </p:txBody>
      </p:sp>
      <p:sp>
        <p:nvSpPr>
          <p:cNvPr id="47107" name="Rectangle 3"/>
          <p:cNvSpPr>
            <a:spLocks noGrp="1" noChangeArrowheads="1"/>
          </p:cNvSpPr>
          <p:nvPr>
            <p:ph type="body" idx="1"/>
          </p:nvPr>
        </p:nvSpPr>
        <p:spPr/>
        <p:txBody>
          <a:bodyPr/>
          <a:lstStyle/>
          <a:p>
            <a:pPr>
              <a:lnSpc>
                <a:spcPct val="90000"/>
              </a:lnSpc>
            </a:pPr>
            <a:r>
              <a:rPr lang="en-US"/>
              <a:t>Ancient astrology was founded on geocentrism, that the Earth is the center around which the heavenly bodies move.</a:t>
            </a:r>
          </a:p>
          <a:p>
            <a:pPr>
              <a:lnSpc>
                <a:spcPct val="90000"/>
              </a:lnSpc>
            </a:pPr>
            <a:r>
              <a:rPr lang="en-US"/>
              <a:t>Copernicus (~1540) showed a great simplification was possible if the sun were in the center instead.</a:t>
            </a:r>
          </a:p>
          <a:p>
            <a:pPr>
              <a:lnSpc>
                <a:spcPct val="90000"/>
              </a:lnSpc>
            </a:pPr>
            <a:r>
              <a:rPr lang="en-US"/>
              <a:t>This was eventually shown to fit the observations far better.</a:t>
            </a:r>
          </a:p>
        </p:txBody>
      </p:sp>
    </p:spTree>
    <p:custDataLst>
      <p:tags r:id="rId1"/>
    </p:custDataLst>
  </p:cSld>
  <p:clrMapOvr>
    <a:masterClrMapping/>
  </p:clrMapOvr>
  <p:transition advTm="9784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 calcmode="lin" valueType="num">
                                      <p:cBhvr additive="base">
                                        <p:cTn id="7" dur="500" fill="hold"/>
                                        <p:tgtEl>
                                          <p:spTgt spid="4710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710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7107">
                                            <p:txEl>
                                              <p:pRg st="1" end="1"/>
                                            </p:txEl>
                                          </p:spTgt>
                                        </p:tgtEl>
                                        <p:attrNameLst>
                                          <p:attrName>style.visibility</p:attrName>
                                        </p:attrNameLst>
                                      </p:cBhvr>
                                      <p:to>
                                        <p:strVal val="visible"/>
                                      </p:to>
                                    </p:set>
                                    <p:anim calcmode="lin" valueType="num">
                                      <p:cBhvr additive="base">
                                        <p:cTn id="13" dur="500" fill="hold"/>
                                        <p:tgtEl>
                                          <p:spTgt spid="4710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710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7107">
                                            <p:txEl>
                                              <p:pRg st="2" end="2"/>
                                            </p:txEl>
                                          </p:spTgt>
                                        </p:tgtEl>
                                        <p:attrNameLst>
                                          <p:attrName>style.visibility</p:attrName>
                                        </p:attrNameLst>
                                      </p:cBhvr>
                                      <p:to>
                                        <p:strVal val="visible"/>
                                      </p:to>
                                    </p:set>
                                    <p:anim calcmode="lin" valueType="num">
                                      <p:cBhvr additive="base">
                                        <p:cTn id="19" dur="500" fill="hold"/>
                                        <p:tgtEl>
                                          <p:spTgt spid="4710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710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t>Stars &amp; Constellations</a:t>
            </a:r>
          </a:p>
        </p:txBody>
      </p:sp>
      <p:sp>
        <p:nvSpPr>
          <p:cNvPr id="48131" name="Rectangle 3"/>
          <p:cNvSpPr>
            <a:spLocks noGrp="1" noChangeArrowheads="1"/>
          </p:cNvSpPr>
          <p:nvPr>
            <p:ph type="body" sz="half" idx="1"/>
          </p:nvPr>
        </p:nvSpPr>
        <p:spPr/>
        <p:txBody>
          <a:bodyPr/>
          <a:lstStyle/>
          <a:p>
            <a:pPr>
              <a:lnSpc>
                <a:spcPct val="90000"/>
              </a:lnSpc>
            </a:pPr>
            <a:r>
              <a:rPr lang="en-US" sz="2400"/>
              <a:t>Using parallax, we now realize that the stars are very distant.</a:t>
            </a:r>
          </a:p>
          <a:p>
            <a:pPr>
              <a:lnSpc>
                <a:spcPct val="90000"/>
              </a:lnSpc>
            </a:pPr>
            <a:r>
              <a:rPr lang="en-US" sz="2400"/>
              <a:t>Using telescopes, that the stars are very numerous.</a:t>
            </a:r>
          </a:p>
          <a:p>
            <a:pPr>
              <a:lnSpc>
                <a:spcPct val="90000"/>
              </a:lnSpc>
            </a:pPr>
            <a:r>
              <a:rPr lang="en-US" sz="2400"/>
              <a:t>The constellations disappear when dimmer stars are taken into account.</a:t>
            </a:r>
          </a:p>
          <a:p>
            <a:pPr>
              <a:lnSpc>
                <a:spcPct val="90000"/>
              </a:lnSpc>
            </a:pPr>
            <a:r>
              <a:rPr lang="en-US" sz="2400"/>
              <a:t>The constellations are also just the result of local perspective.</a:t>
            </a:r>
          </a:p>
        </p:txBody>
      </p:sp>
      <p:pic>
        <p:nvPicPr>
          <p:cNvPr id="48136" name="Picture 8" descr="StarsCygnus"/>
          <p:cNvPicPr>
            <a:picLocks noGrp="1" noChangeAspect="1" noChangeArrowheads="1"/>
          </p:cNvPicPr>
          <p:nvPr>
            <p:ph sz="half" idx="2"/>
          </p:nvPr>
        </p:nvPicPr>
        <p:blipFill>
          <a:blip r:embed="rId3">
            <a:lum bright="-12000"/>
            <a:extLst>
              <a:ext uri="{28A0092B-C50C-407E-A947-70E740481C1C}">
                <a14:useLocalDpi xmlns:a14="http://schemas.microsoft.com/office/drawing/2010/main" val="0"/>
              </a:ext>
            </a:extLst>
          </a:blip>
          <a:srcRect/>
          <a:stretch>
            <a:fillRect/>
          </a:stretch>
        </p:blipFill>
        <p:spPr>
          <a:xfrm>
            <a:off x="5205413" y="2057400"/>
            <a:ext cx="2693987"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8764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8136"/>
                                        </p:tgtEl>
                                        <p:attrNameLst>
                                          <p:attrName>style.visibility</p:attrName>
                                        </p:attrNameLst>
                                      </p:cBhvr>
                                      <p:to>
                                        <p:strVal val="visible"/>
                                      </p:to>
                                    </p:set>
                                    <p:animEffect transition="in" filter="checkerboard(across)">
                                      <p:cBhvr>
                                        <p:cTn id="7" dur="500"/>
                                        <p:tgtEl>
                                          <p:spTgt spid="481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8131">
                                            <p:txEl>
                                              <p:pRg st="0" end="0"/>
                                            </p:txEl>
                                          </p:spTgt>
                                        </p:tgtEl>
                                        <p:attrNameLst>
                                          <p:attrName>style.visibility</p:attrName>
                                        </p:attrNameLst>
                                      </p:cBhvr>
                                      <p:to>
                                        <p:strVal val="visible"/>
                                      </p:to>
                                    </p:set>
                                    <p:anim calcmode="lin" valueType="num">
                                      <p:cBhvr additive="base">
                                        <p:cTn id="12" dur="500" fill="hold"/>
                                        <p:tgtEl>
                                          <p:spTgt spid="48131">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481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48131">
                                            <p:txEl>
                                              <p:pRg st="1" end="1"/>
                                            </p:txEl>
                                          </p:spTgt>
                                        </p:tgtEl>
                                        <p:attrNameLst>
                                          <p:attrName>style.visibility</p:attrName>
                                        </p:attrNameLst>
                                      </p:cBhvr>
                                      <p:to>
                                        <p:strVal val="visible"/>
                                      </p:to>
                                    </p:set>
                                    <p:anim calcmode="lin" valueType="num">
                                      <p:cBhvr additive="base">
                                        <p:cTn id="18" dur="500" fill="hold"/>
                                        <p:tgtEl>
                                          <p:spTgt spid="48131">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4813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48131">
                                            <p:txEl>
                                              <p:pRg st="2" end="2"/>
                                            </p:txEl>
                                          </p:spTgt>
                                        </p:tgtEl>
                                        <p:attrNameLst>
                                          <p:attrName>style.visibility</p:attrName>
                                        </p:attrNameLst>
                                      </p:cBhvr>
                                      <p:to>
                                        <p:strVal val="visible"/>
                                      </p:to>
                                    </p:set>
                                    <p:anim calcmode="lin" valueType="num">
                                      <p:cBhvr additive="base">
                                        <p:cTn id="24" dur="500" fill="hold"/>
                                        <p:tgtEl>
                                          <p:spTgt spid="48131">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4813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48131">
                                            <p:txEl>
                                              <p:pRg st="3" end="3"/>
                                            </p:txEl>
                                          </p:spTgt>
                                        </p:tgtEl>
                                        <p:attrNameLst>
                                          <p:attrName>style.visibility</p:attrName>
                                        </p:attrNameLst>
                                      </p:cBhvr>
                                      <p:to>
                                        <p:strVal val="visible"/>
                                      </p:to>
                                    </p:set>
                                    <p:anim calcmode="lin" valueType="num">
                                      <p:cBhvr additive="base">
                                        <p:cTn id="30" dur="500" fill="hold"/>
                                        <p:tgtEl>
                                          <p:spTgt spid="48131">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4813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t>Stellar Influence</a:t>
            </a:r>
          </a:p>
        </p:txBody>
      </p:sp>
      <p:sp>
        <p:nvSpPr>
          <p:cNvPr id="49155" name="Rectangle 3"/>
          <p:cNvSpPr>
            <a:spLocks noGrp="1" noChangeArrowheads="1"/>
          </p:cNvSpPr>
          <p:nvPr>
            <p:ph type="body" idx="1"/>
          </p:nvPr>
        </p:nvSpPr>
        <p:spPr/>
        <p:txBody>
          <a:bodyPr/>
          <a:lstStyle/>
          <a:p>
            <a:pPr>
              <a:lnSpc>
                <a:spcPct val="90000"/>
              </a:lnSpc>
            </a:pPr>
            <a:r>
              <a:rPr lang="en-US" sz="2800"/>
              <a:t>We do not claim that the sun and moon have no effect on earth:</a:t>
            </a:r>
          </a:p>
          <a:p>
            <a:pPr lvl="1">
              <a:lnSpc>
                <a:spcPct val="90000"/>
              </a:lnSpc>
            </a:pPr>
            <a:r>
              <a:rPr lang="en-US" sz="2400"/>
              <a:t>Light, heat, tides</a:t>
            </a:r>
          </a:p>
          <a:p>
            <a:pPr>
              <a:lnSpc>
                <a:spcPct val="90000"/>
              </a:lnSpc>
            </a:pPr>
            <a:r>
              <a:rPr lang="en-US" sz="2800"/>
              <a:t>But planets &amp; stars exert negligible forces at a person’s birth:</a:t>
            </a:r>
          </a:p>
          <a:p>
            <a:pPr lvl="1">
              <a:lnSpc>
                <a:spcPct val="90000"/>
              </a:lnSpc>
            </a:pPr>
            <a:r>
              <a:rPr lang="en-US" sz="2400"/>
              <a:t>Compared to gravity of mother, doctor, hospital</a:t>
            </a:r>
          </a:p>
          <a:p>
            <a:pPr lvl="1">
              <a:lnSpc>
                <a:spcPct val="90000"/>
              </a:lnSpc>
            </a:pPr>
            <a:r>
              <a:rPr lang="en-US" sz="2400"/>
              <a:t>Compared to radiation from room lamps</a:t>
            </a:r>
          </a:p>
          <a:p>
            <a:pPr>
              <a:lnSpc>
                <a:spcPct val="90000"/>
              </a:lnSpc>
            </a:pPr>
            <a:r>
              <a:rPr lang="en-US" sz="2800"/>
              <a:t>Astrological successes are probably a combination of luck, fraud, and the occult.</a:t>
            </a:r>
          </a:p>
        </p:txBody>
      </p:sp>
    </p:spTree>
    <p:custDataLst>
      <p:tags r:id="rId1"/>
    </p:custDataLst>
  </p:cSld>
  <p:clrMapOvr>
    <a:masterClrMapping/>
  </p:clrMapOvr>
  <p:transition advTm="15652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calcmode="lin" valueType="num">
                                      <p:cBhvr additive="base">
                                        <p:cTn id="7" dur="500" fill="hold"/>
                                        <p:tgtEl>
                                          <p:spTgt spid="4915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915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9155">
                                            <p:txEl>
                                              <p:pRg st="1" end="1"/>
                                            </p:txEl>
                                          </p:spTgt>
                                        </p:tgtEl>
                                        <p:attrNameLst>
                                          <p:attrName>style.visibility</p:attrName>
                                        </p:attrNameLst>
                                      </p:cBhvr>
                                      <p:to>
                                        <p:strVal val="visible"/>
                                      </p:to>
                                    </p:set>
                                    <p:anim calcmode="lin" valueType="num">
                                      <p:cBhvr additive="base">
                                        <p:cTn id="13" dur="500" fill="hold"/>
                                        <p:tgtEl>
                                          <p:spTgt spid="4915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915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9155">
                                            <p:txEl>
                                              <p:pRg st="2" end="2"/>
                                            </p:txEl>
                                          </p:spTgt>
                                        </p:tgtEl>
                                        <p:attrNameLst>
                                          <p:attrName>style.visibility</p:attrName>
                                        </p:attrNameLst>
                                      </p:cBhvr>
                                      <p:to>
                                        <p:strVal val="visible"/>
                                      </p:to>
                                    </p:set>
                                    <p:anim calcmode="lin" valueType="num">
                                      <p:cBhvr additive="base">
                                        <p:cTn id="19" dur="500" fill="hold"/>
                                        <p:tgtEl>
                                          <p:spTgt spid="4915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915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9155">
                                            <p:txEl>
                                              <p:pRg st="3" end="3"/>
                                            </p:txEl>
                                          </p:spTgt>
                                        </p:tgtEl>
                                        <p:attrNameLst>
                                          <p:attrName>style.visibility</p:attrName>
                                        </p:attrNameLst>
                                      </p:cBhvr>
                                      <p:to>
                                        <p:strVal val="visible"/>
                                      </p:to>
                                    </p:set>
                                    <p:anim calcmode="lin" valueType="num">
                                      <p:cBhvr additive="base">
                                        <p:cTn id="25" dur="500" fill="hold"/>
                                        <p:tgtEl>
                                          <p:spTgt spid="4915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915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9155">
                                            <p:txEl>
                                              <p:pRg st="4" end="4"/>
                                            </p:txEl>
                                          </p:spTgt>
                                        </p:tgtEl>
                                        <p:attrNameLst>
                                          <p:attrName>style.visibility</p:attrName>
                                        </p:attrNameLst>
                                      </p:cBhvr>
                                      <p:to>
                                        <p:strVal val="visible"/>
                                      </p:to>
                                    </p:set>
                                    <p:anim calcmode="lin" valueType="num">
                                      <p:cBhvr additive="base">
                                        <p:cTn id="31" dur="500" fill="hold"/>
                                        <p:tgtEl>
                                          <p:spTgt spid="4915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915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9155">
                                            <p:txEl>
                                              <p:pRg st="5" end="5"/>
                                            </p:txEl>
                                          </p:spTgt>
                                        </p:tgtEl>
                                        <p:attrNameLst>
                                          <p:attrName>style.visibility</p:attrName>
                                        </p:attrNameLst>
                                      </p:cBhvr>
                                      <p:to>
                                        <p:strVal val="visible"/>
                                      </p:to>
                                    </p:set>
                                    <p:anim calcmode="lin" valueType="num">
                                      <p:cBhvr additive="base">
                                        <p:cTn id="37" dur="500" fill="hold"/>
                                        <p:tgtEl>
                                          <p:spTgt spid="4915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915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bldLvl="2"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t>New Planets</a:t>
            </a:r>
          </a:p>
        </p:txBody>
      </p:sp>
      <p:sp>
        <p:nvSpPr>
          <p:cNvPr id="50179" name="Rectangle 3"/>
          <p:cNvSpPr>
            <a:spLocks noGrp="1" noChangeArrowheads="1"/>
          </p:cNvSpPr>
          <p:nvPr>
            <p:ph type="body" sz="half" idx="1"/>
          </p:nvPr>
        </p:nvSpPr>
        <p:spPr/>
        <p:txBody>
          <a:bodyPr/>
          <a:lstStyle/>
          <a:p>
            <a:pPr>
              <a:lnSpc>
                <a:spcPct val="90000"/>
              </a:lnSpc>
            </a:pPr>
            <a:r>
              <a:rPr lang="en-US" sz="2800"/>
              <a:t>Discovery of Uranus, Neptune &amp; Pluto since 1700s</a:t>
            </a:r>
          </a:p>
          <a:p>
            <a:pPr>
              <a:lnSpc>
                <a:spcPct val="90000"/>
              </a:lnSpc>
            </a:pPr>
            <a:r>
              <a:rPr lang="en-US" sz="2800"/>
              <a:t>How are these taken into account by astrologers?</a:t>
            </a:r>
          </a:p>
          <a:p>
            <a:pPr lvl="1">
              <a:lnSpc>
                <a:spcPct val="90000"/>
              </a:lnSpc>
            </a:pPr>
            <a:r>
              <a:rPr lang="en-US" sz="2400"/>
              <a:t>Most ignore them</a:t>
            </a:r>
          </a:p>
          <a:p>
            <a:pPr lvl="1">
              <a:lnSpc>
                <a:spcPct val="90000"/>
              </a:lnSpc>
            </a:pPr>
            <a:r>
              <a:rPr lang="en-US" sz="2400"/>
              <a:t>A few include them</a:t>
            </a:r>
          </a:p>
          <a:p>
            <a:pPr lvl="1">
              <a:lnSpc>
                <a:spcPct val="90000"/>
              </a:lnSpc>
            </a:pPr>
            <a:r>
              <a:rPr lang="en-US" sz="2400"/>
              <a:t>No evidence the latter have better results</a:t>
            </a:r>
          </a:p>
        </p:txBody>
      </p:sp>
      <p:pic>
        <p:nvPicPr>
          <p:cNvPr id="50182" name="Picture 6" descr="outerplanets"/>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648200" y="2895600"/>
            <a:ext cx="3810000" cy="2436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183" name="Oval 7"/>
          <p:cNvSpPr>
            <a:spLocks noChangeArrowheads="1"/>
          </p:cNvSpPr>
          <p:nvPr/>
        </p:nvSpPr>
        <p:spPr bwMode="auto">
          <a:xfrm>
            <a:off x="4648200" y="3581400"/>
            <a:ext cx="1371600" cy="1295400"/>
          </a:xfrm>
          <a:prstGeom prst="ellipse">
            <a:avLst/>
          </a:prstGeom>
          <a:noFill/>
          <a:ln w="38100">
            <a:solidFill>
              <a:schemeClr val="accent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ustDataLst>
      <p:tags r:id="rId1"/>
    </p:custDataLst>
  </p:cSld>
  <p:clrMapOvr>
    <a:masterClrMapping/>
  </p:clrMapOvr>
  <p:transition advTm="4747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0182"/>
                                        </p:tgtEl>
                                        <p:attrNameLst>
                                          <p:attrName>style.visibility</p:attrName>
                                        </p:attrNameLst>
                                      </p:cBhvr>
                                      <p:to>
                                        <p:strVal val="visible"/>
                                      </p:to>
                                    </p:set>
                                    <p:animEffect transition="in" filter="checkerboard(across)">
                                      <p:cBhvr>
                                        <p:cTn id="7" dur="500"/>
                                        <p:tgtEl>
                                          <p:spTgt spid="501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0179">
                                            <p:txEl>
                                              <p:pRg st="0" end="0"/>
                                            </p:txEl>
                                          </p:spTgt>
                                        </p:tgtEl>
                                        <p:attrNameLst>
                                          <p:attrName>style.visibility</p:attrName>
                                        </p:attrNameLst>
                                      </p:cBhvr>
                                      <p:to>
                                        <p:strVal val="visible"/>
                                      </p:to>
                                    </p:set>
                                    <p:anim calcmode="lin" valueType="num">
                                      <p:cBhvr additive="base">
                                        <p:cTn id="12" dur="500" fill="hold"/>
                                        <p:tgtEl>
                                          <p:spTgt spid="50179">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01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50183"/>
                                        </p:tgtEl>
                                        <p:attrNameLst>
                                          <p:attrName>style.visibility</p:attrName>
                                        </p:attrNameLst>
                                      </p:cBhvr>
                                      <p:to>
                                        <p:strVal val="visible"/>
                                      </p:to>
                                    </p:set>
                                    <p:anim calcmode="lin" valueType="num">
                                      <p:cBhvr additive="base">
                                        <p:cTn id="18" dur="500" fill="hold"/>
                                        <p:tgtEl>
                                          <p:spTgt spid="50183"/>
                                        </p:tgtEl>
                                        <p:attrNameLst>
                                          <p:attrName>ppt_x</p:attrName>
                                        </p:attrNameLst>
                                      </p:cBhvr>
                                      <p:tavLst>
                                        <p:tav tm="0">
                                          <p:val>
                                            <p:strVal val="1+#ppt_w/2"/>
                                          </p:val>
                                        </p:tav>
                                        <p:tav tm="100000">
                                          <p:val>
                                            <p:strVal val="#ppt_x"/>
                                          </p:val>
                                        </p:tav>
                                      </p:tavLst>
                                    </p:anim>
                                    <p:anim calcmode="lin" valueType="num">
                                      <p:cBhvr additive="base">
                                        <p:cTn id="19" dur="500" fill="hold"/>
                                        <p:tgtEl>
                                          <p:spTgt spid="50183"/>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50179">
                                            <p:txEl>
                                              <p:pRg st="1" end="1"/>
                                            </p:txEl>
                                          </p:spTgt>
                                        </p:tgtEl>
                                        <p:attrNameLst>
                                          <p:attrName>style.visibility</p:attrName>
                                        </p:attrNameLst>
                                      </p:cBhvr>
                                      <p:to>
                                        <p:strVal val="visible"/>
                                      </p:to>
                                    </p:set>
                                    <p:anim calcmode="lin" valueType="num">
                                      <p:cBhvr additive="base">
                                        <p:cTn id="24" dur="500" fill="hold"/>
                                        <p:tgtEl>
                                          <p:spTgt spid="50179">
                                            <p:txEl>
                                              <p:pRg st="1" end="1"/>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501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50179">
                                            <p:txEl>
                                              <p:pRg st="2" end="2"/>
                                            </p:txEl>
                                          </p:spTgt>
                                        </p:tgtEl>
                                        <p:attrNameLst>
                                          <p:attrName>style.visibility</p:attrName>
                                        </p:attrNameLst>
                                      </p:cBhvr>
                                      <p:to>
                                        <p:strVal val="visible"/>
                                      </p:to>
                                    </p:set>
                                    <p:anim calcmode="lin" valueType="num">
                                      <p:cBhvr additive="base">
                                        <p:cTn id="30" dur="500" fill="hold"/>
                                        <p:tgtEl>
                                          <p:spTgt spid="50179">
                                            <p:txEl>
                                              <p:pRg st="2" end="2"/>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501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50179">
                                            <p:txEl>
                                              <p:pRg st="3" end="3"/>
                                            </p:txEl>
                                          </p:spTgt>
                                        </p:tgtEl>
                                        <p:attrNameLst>
                                          <p:attrName>style.visibility</p:attrName>
                                        </p:attrNameLst>
                                      </p:cBhvr>
                                      <p:to>
                                        <p:strVal val="visible"/>
                                      </p:to>
                                    </p:set>
                                    <p:anim calcmode="lin" valueType="num">
                                      <p:cBhvr additive="base">
                                        <p:cTn id="36" dur="500" fill="hold"/>
                                        <p:tgtEl>
                                          <p:spTgt spid="50179">
                                            <p:txEl>
                                              <p:pRg st="3" end="3"/>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5017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50179">
                                            <p:txEl>
                                              <p:pRg st="4" end="4"/>
                                            </p:txEl>
                                          </p:spTgt>
                                        </p:tgtEl>
                                        <p:attrNameLst>
                                          <p:attrName>style.visibility</p:attrName>
                                        </p:attrNameLst>
                                      </p:cBhvr>
                                      <p:to>
                                        <p:strVal val="visible"/>
                                      </p:to>
                                    </p:set>
                                    <p:anim calcmode="lin" valueType="num">
                                      <p:cBhvr additive="base">
                                        <p:cTn id="42" dur="500" fill="hold"/>
                                        <p:tgtEl>
                                          <p:spTgt spid="50179">
                                            <p:txEl>
                                              <p:pRg st="4" end="4"/>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5017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uiExpand="1" build="p" bldLvl="2" autoUpdateAnimBg="0"/>
      <p:bldP spid="50183"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t>Shift of the Equinox</a:t>
            </a:r>
          </a:p>
        </p:txBody>
      </p:sp>
      <p:sp>
        <p:nvSpPr>
          <p:cNvPr id="51203" name="Rectangle 3"/>
          <p:cNvSpPr>
            <a:spLocks noGrp="1" noChangeArrowheads="1"/>
          </p:cNvSpPr>
          <p:nvPr>
            <p:ph type="body" sz="half" idx="1"/>
          </p:nvPr>
        </p:nvSpPr>
        <p:spPr/>
        <p:txBody>
          <a:bodyPr/>
          <a:lstStyle/>
          <a:p>
            <a:pPr>
              <a:lnSpc>
                <a:spcPct val="90000"/>
              </a:lnSpc>
            </a:pPr>
            <a:r>
              <a:rPr lang="en-US" sz="2400"/>
              <a:t>Movement of the earth</a:t>
            </a:r>
            <a:r>
              <a:rPr lang="en-US" sz="2400">
                <a:cs typeface="Times New Roman" pitchFamily="18" charset="0"/>
              </a:rPr>
              <a:t>'</a:t>
            </a:r>
            <a:r>
              <a:rPr lang="en-US" sz="2400"/>
              <a:t>s axis (with a period of 24,000 years) has gradually shifted which sign of the Zodiac the sun is in each month.</a:t>
            </a:r>
          </a:p>
          <a:p>
            <a:pPr>
              <a:lnSpc>
                <a:spcPct val="90000"/>
              </a:lnSpc>
            </a:pPr>
            <a:r>
              <a:rPr lang="en-US" sz="2400"/>
              <a:t>Today the sun is in Pisces from March 5 to April 10.</a:t>
            </a:r>
          </a:p>
          <a:p>
            <a:pPr>
              <a:lnSpc>
                <a:spcPct val="90000"/>
              </a:lnSpc>
            </a:pPr>
            <a:r>
              <a:rPr lang="en-US" sz="2400"/>
              <a:t>But modern astrology columns still give its location 2000 years ago, February 19 to March 20.</a:t>
            </a:r>
          </a:p>
        </p:txBody>
      </p:sp>
      <p:pic>
        <p:nvPicPr>
          <p:cNvPr id="51206" name="Picture 6" descr="Pisces"/>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4724400" y="2514600"/>
            <a:ext cx="3810000" cy="163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07" name="Picture 7" descr="Pisces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4191000"/>
            <a:ext cx="3246438" cy="1993900"/>
          </a:xfrm>
          <a:prstGeom prst="rect">
            <a:avLst/>
          </a:prstGeom>
          <a:noFill/>
          <a:extLst>
            <a:ext uri="{909E8E84-426E-40DD-AFC4-6F175D3DCCD1}">
              <a14:hiddenFill xmlns:a14="http://schemas.microsoft.com/office/drawing/2010/main">
                <a:solidFill>
                  <a:srgbClr val="FFFFFF"/>
                </a:solidFill>
              </a14:hiddenFill>
            </a:ext>
          </a:extLst>
        </p:spPr>
      </p:pic>
      <p:sp>
        <p:nvSpPr>
          <p:cNvPr id="51208" name="Oval 8"/>
          <p:cNvSpPr>
            <a:spLocks noChangeArrowheads="1"/>
          </p:cNvSpPr>
          <p:nvPr/>
        </p:nvSpPr>
        <p:spPr bwMode="auto">
          <a:xfrm>
            <a:off x="5105400" y="3581400"/>
            <a:ext cx="3048000" cy="381000"/>
          </a:xfrm>
          <a:prstGeom prst="ellipse">
            <a:avLst/>
          </a:prstGeom>
          <a:noFill/>
          <a:ln w="38100">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ustDataLst>
      <p:tags r:id="rId1"/>
    </p:custDataLst>
  </p:cSld>
  <p:clrMapOvr>
    <a:masterClrMapping/>
  </p:clrMapOvr>
  <p:transition advTm="9221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1206"/>
                                        </p:tgtEl>
                                        <p:attrNameLst>
                                          <p:attrName>style.visibility</p:attrName>
                                        </p:attrNameLst>
                                      </p:cBhvr>
                                      <p:to>
                                        <p:strVal val="visible"/>
                                      </p:to>
                                    </p:set>
                                    <p:animEffect transition="in" filter="checkerboard(across)">
                                      <p:cBhvr>
                                        <p:cTn id="7" dur="500"/>
                                        <p:tgtEl>
                                          <p:spTgt spid="512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1203">
                                            <p:txEl>
                                              <p:pRg st="0" end="0"/>
                                            </p:txEl>
                                          </p:spTgt>
                                        </p:tgtEl>
                                        <p:attrNameLst>
                                          <p:attrName>style.visibility</p:attrName>
                                        </p:attrNameLst>
                                      </p:cBhvr>
                                      <p:to>
                                        <p:strVal val="visible"/>
                                      </p:to>
                                    </p:set>
                                    <p:anim calcmode="lin" valueType="num">
                                      <p:cBhvr additive="base">
                                        <p:cTn id="12" dur="500" fill="hold"/>
                                        <p:tgtEl>
                                          <p:spTgt spid="5120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12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51203">
                                            <p:txEl>
                                              <p:pRg st="1" end="1"/>
                                            </p:txEl>
                                          </p:spTgt>
                                        </p:tgtEl>
                                        <p:attrNameLst>
                                          <p:attrName>style.visibility</p:attrName>
                                        </p:attrNameLst>
                                      </p:cBhvr>
                                      <p:to>
                                        <p:strVal val="visible"/>
                                      </p:to>
                                    </p:set>
                                    <p:anim calcmode="lin" valueType="num">
                                      <p:cBhvr additive="base">
                                        <p:cTn id="18" dur="500" fill="hold"/>
                                        <p:tgtEl>
                                          <p:spTgt spid="51203">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5120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51208"/>
                                        </p:tgtEl>
                                        <p:attrNameLst>
                                          <p:attrName>style.visibility</p:attrName>
                                        </p:attrNameLst>
                                      </p:cBhvr>
                                      <p:to>
                                        <p:strVal val="visible"/>
                                      </p:to>
                                    </p:set>
                                    <p:anim calcmode="lin" valueType="num">
                                      <p:cBhvr additive="base">
                                        <p:cTn id="24" dur="500" fill="hold"/>
                                        <p:tgtEl>
                                          <p:spTgt spid="51208"/>
                                        </p:tgtEl>
                                        <p:attrNameLst>
                                          <p:attrName>ppt_x</p:attrName>
                                        </p:attrNameLst>
                                      </p:cBhvr>
                                      <p:tavLst>
                                        <p:tav tm="0">
                                          <p:val>
                                            <p:strVal val="1+#ppt_w/2"/>
                                          </p:val>
                                        </p:tav>
                                        <p:tav tm="100000">
                                          <p:val>
                                            <p:strVal val="#ppt_x"/>
                                          </p:val>
                                        </p:tav>
                                      </p:tavLst>
                                    </p:anim>
                                    <p:anim calcmode="lin" valueType="num">
                                      <p:cBhvr additive="base">
                                        <p:cTn id="25" dur="500" fill="hold"/>
                                        <p:tgtEl>
                                          <p:spTgt spid="51208"/>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51203">
                                            <p:txEl>
                                              <p:pRg st="2" end="2"/>
                                            </p:txEl>
                                          </p:spTgt>
                                        </p:tgtEl>
                                        <p:attrNameLst>
                                          <p:attrName>style.visibility</p:attrName>
                                        </p:attrNameLst>
                                      </p:cBhvr>
                                      <p:to>
                                        <p:strVal val="visible"/>
                                      </p:to>
                                    </p:set>
                                    <p:anim calcmode="lin" valueType="num">
                                      <p:cBhvr additive="base">
                                        <p:cTn id="30" dur="500" fill="hold"/>
                                        <p:tgtEl>
                                          <p:spTgt spid="51203">
                                            <p:txEl>
                                              <p:pRg st="2" end="2"/>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5120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5" presetClass="entr" presetSubtype="10" fill="hold" nodeType="clickEffect">
                                  <p:stCondLst>
                                    <p:cond delay="0"/>
                                  </p:stCondLst>
                                  <p:childTnLst>
                                    <p:set>
                                      <p:cBhvr>
                                        <p:cTn id="35" dur="1" fill="hold">
                                          <p:stCondLst>
                                            <p:cond delay="0"/>
                                          </p:stCondLst>
                                        </p:cTn>
                                        <p:tgtEl>
                                          <p:spTgt spid="51207"/>
                                        </p:tgtEl>
                                        <p:attrNameLst>
                                          <p:attrName>style.visibility</p:attrName>
                                        </p:attrNameLst>
                                      </p:cBhvr>
                                      <p:to>
                                        <p:strVal val="visible"/>
                                      </p:to>
                                    </p:set>
                                    <p:animEffect transition="in" filter="checkerboard(across)">
                                      <p:cBhvr>
                                        <p:cTn id="36" dur="500"/>
                                        <p:tgtEl>
                                          <p:spTgt spid="51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uiExpand="1" build="p" autoUpdateAnimBg="0"/>
      <p:bldP spid="51208"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t>Shift of the Equinox</a:t>
            </a:r>
          </a:p>
        </p:txBody>
      </p:sp>
      <p:sp>
        <p:nvSpPr>
          <p:cNvPr id="52227" name="Rectangle 3"/>
          <p:cNvSpPr>
            <a:spLocks noGrp="1" noChangeArrowheads="1"/>
          </p:cNvSpPr>
          <p:nvPr>
            <p:ph type="body" idx="1"/>
          </p:nvPr>
        </p:nvSpPr>
        <p:spPr/>
        <p:txBody>
          <a:bodyPr/>
          <a:lstStyle/>
          <a:p>
            <a:r>
              <a:rPr lang="en-US"/>
              <a:t>Thus modern newspaper astrology columns are about one sign (a month) off from where the sun actually is!</a:t>
            </a:r>
          </a:p>
          <a:p>
            <a:r>
              <a:rPr lang="en-US"/>
              <a:t>So you</a:t>
            </a:r>
            <a:r>
              <a:rPr lang="en-US">
                <a:cs typeface="Times New Roman" pitchFamily="18" charset="0"/>
              </a:rPr>
              <a:t>'</a:t>
            </a:r>
            <a:r>
              <a:rPr lang="en-US"/>
              <a:t>ve been reading the wrong sign for years!</a:t>
            </a:r>
          </a:p>
          <a:p>
            <a:r>
              <a:rPr lang="en-US"/>
              <a:t>Astrologers who adjust for this seem to have no better success than those who don</a:t>
            </a:r>
            <a:r>
              <a:rPr lang="en-US">
                <a:cs typeface="Times New Roman" pitchFamily="18" charset="0"/>
              </a:rPr>
              <a:t>'</a:t>
            </a:r>
            <a:r>
              <a:rPr lang="en-US"/>
              <a:t>t.</a:t>
            </a:r>
          </a:p>
        </p:txBody>
      </p:sp>
    </p:spTree>
    <p:custDataLst>
      <p:tags r:id="rId1"/>
    </p:custDataLst>
  </p:cSld>
  <p:clrMapOvr>
    <a:masterClrMapping/>
  </p:clrMapOvr>
  <p:transition advTm="2823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 calcmode="lin" valueType="num">
                                      <p:cBhvr additive="base">
                                        <p:cTn id="7" dur="500" fill="hold"/>
                                        <p:tgtEl>
                                          <p:spTgt spid="522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22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2227">
                                            <p:txEl>
                                              <p:pRg st="1" end="1"/>
                                            </p:txEl>
                                          </p:spTgt>
                                        </p:tgtEl>
                                        <p:attrNameLst>
                                          <p:attrName>style.visibility</p:attrName>
                                        </p:attrNameLst>
                                      </p:cBhvr>
                                      <p:to>
                                        <p:strVal val="visible"/>
                                      </p:to>
                                    </p:set>
                                    <p:anim calcmode="lin" valueType="num">
                                      <p:cBhvr additive="base">
                                        <p:cTn id="13" dur="500" fill="hold"/>
                                        <p:tgtEl>
                                          <p:spTgt spid="5222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22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2227">
                                            <p:txEl>
                                              <p:pRg st="2" end="2"/>
                                            </p:txEl>
                                          </p:spTgt>
                                        </p:tgtEl>
                                        <p:attrNameLst>
                                          <p:attrName>style.visibility</p:attrName>
                                        </p:attrNameLst>
                                      </p:cBhvr>
                                      <p:to>
                                        <p:strVal val="visible"/>
                                      </p:to>
                                    </p:set>
                                    <p:anim calcmode="lin" valueType="num">
                                      <p:cBhvr additive="base">
                                        <p:cTn id="19" dur="500" fill="hold"/>
                                        <p:tgtEl>
                                          <p:spTgt spid="5222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222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p:txBody>
          <a:bodyPr/>
          <a:lstStyle/>
          <a:p>
            <a:pPr algn="l"/>
            <a:r>
              <a:rPr lang="en-US"/>
              <a:t>Looking at Astrology</a:t>
            </a:r>
          </a:p>
        </p:txBody>
      </p:sp>
      <p:pic>
        <p:nvPicPr>
          <p:cNvPr id="25609" name="Picture 1033" descr="PE07677_"/>
          <p:cNvPicPr>
            <a:picLocks noGrp="1" noChangeAspect="1" noChangeArrowheads="1"/>
          </p:cNvPicPr>
          <p:nvPr>
            <p:ph type="clipArt" sz="half" idx="1"/>
          </p:nvPr>
        </p:nvPicPr>
        <p:blipFill>
          <a:blip r:embed="rId3" cstate="print">
            <a:extLst>
              <a:ext uri="{28A0092B-C50C-407E-A947-70E740481C1C}">
                <a14:useLocalDpi xmlns:a14="http://schemas.microsoft.com/office/drawing/2010/main" val="0"/>
              </a:ext>
            </a:extLst>
          </a:blip>
          <a:srcRect/>
          <a:stretch>
            <a:fillRect/>
          </a:stretch>
        </p:blipFill>
        <p:spPr>
          <a:xfrm>
            <a:off x="685800" y="2895600"/>
            <a:ext cx="3033713" cy="3276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3" name="Rectangle 1027"/>
          <p:cNvSpPr>
            <a:spLocks noGrp="1" noChangeArrowheads="1"/>
          </p:cNvSpPr>
          <p:nvPr>
            <p:ph type="body" sz="half" idx="2"/>
          </p:nvPr>
        </p:nvSpPr>
        <p:spPr/>
        <p:txBody>
          <a:bodyPr/>
          <a:lstStyle/>
          <a:p>
            <a:pPr>
              <a:lnSpc>
                <a:spcPct val="90000"/>
              </a:lnSpc>
              <a:buFontTx/>
              <a:buNone/>
            </a:pPr>
            <a:r>
              <a:rPr lang="en-US" sz="2800">
                <a:solidFill>
                  <a:schemeClr val="accent1"/>
                </a:solidFill>
              </a:rPr>
              <a:t>We want to think about several topics related to the subject:</a:t>
            </a:r>
          </a:p>
          <a:p>
            <a:pPr>
              <a:lnSpc>
                <a:spcPct val="90000"/>
              </a:lnSpc>
            </a:pPr>
            <a:r>
              <a:rPr lang="en-US" sz="2800"/>
              <a:t>The history of astrology</a:t>
            </a:r>
          </a:p>
          <a:p>
            <a:pPr>
              <a:lnSpc>
                <a:spcPct val="90000"/>
              </a:lnSpc>
            </a:pPr>
            <a:r>
              <a:rPr lang="en-US" sz="2800"/>
              <a:t>Scientific problems for astrology</a:t>
            </a:r>
          </a:p>
          <a:p>
            <a:pPr>
              <a:lnSpc>
                <a:spcPct val="90000"/>
              </a:lnSpc>
            </a:pPr>
            <a:r>
              <a:rPr lang="en-US" sz="2800"/>
              <a:t>What the Bible has to say about astrology</a:t>
            </a:r>
          </a:p>
        </p:txBody>
      </p:sp>
    </p:spTree>
    <p:custDataLst>
      <p:tags r:id="rId1"/>
    </p:custDataLst>
  </p:cSld>
  <p:clrMapOvr>
    <a:masterClrMapping/>
  </p:clrMapOvr>
  <p:transition advTm="2889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5609"/>
                                        </p:tgtEl>
                                        <p:attrNameLst>
                                          <p:attrName>style.visibility</p:attrName>
                                        </p:attrNameLst>
                                      </p:cBhvr>
                                      <p:to>
                                        <p:strVal val="visible"/>
                                      </p:to>
                                    </p:set>
                                    <p:animEffect transition="in" filter="checkerboard(across)">
                                      <p:cBhvr>
                                        <p:cTn id="7" dur="500"/>
                                        <p:tgtEl>
                                          <p:spTgt spid="256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25603">
                                            <p:txEl>
                                              <p:pRg st="0" end="0"/>
                                            </p:txEl>
                                          </p:spTgt>
                                        </p:tgtEl>
                                        <p:attrNameLst>
                                          <p:attrName>style.visibility</p:attrName>
                                        </p:attrNameLst>
                                      </p:cBhvr>
                                      <p:to>
                                        <p:strVal val="visible"/>
                                      </p:to>
                                    </p:set>
                                    <p:anim calcmode="lin" valueType="num">
                                      <p:cBhvr additive="base">
                                        <p:cTn id="12" dur="500" fill="hold"/>
                                        <p:tgtEl>
                                          <p:spTgt spid="25603">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256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25603">
                                            <p:txEl>
                                              <p:pRg st="1" end="1"/>
                                            </p:txEl>
                                          </p:spTgt>
                                        </p:tgtEl>
                                        <p:attrNameLst>
                                          <p:attrName>style.visibility</p:attrName>
                                        </p:attrNameLst>
                                      </p:cBhvr>
                                      <p:to>
                                        <p:strVal val="visible"/>
                                      </p:to>
                                    </p:set>
                                    <p:anim calcmode="lin" valueType="num">
                                      <p:cBhvr additive="base">
                                        <p:cTn id="18" dur="500" fill="hold"/>
                                        <p:tgtEl>
                                          <p:spTgt spid="25603">
                                            <p:txEl>
                                              <p:pRg st="1" end="1"/>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2560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25603">
                                            <p:txEl>
                                              <p:pRg st="2" end="2"/>
                                            </p:txEl>
                                          </p:spTgt>
                                        </p:tgtEl>
                                        <p:attrNameLst>
                                          <p:attrName>style.visibility</p:attrName>
                                        </p:attrNameLst>
                                      </p:cBhvr>
                                      <p:to>
                                        <p:strVal val="visible"/>
                                      </p:to>
                                    </p:set>
                                    <p:anim calcmode="lin" valueType="num">
                                      <p:cBhvr additive="base">
                                        <p:cTn id="24" dur="500" fill="hold"/>
                                        <p:tgtEl>
                                          <p:spTgt spid="25603">
                                            <p:txEl>
                                              <p:pRg st="2" end="2"/>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2560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25603">
                                            <p:txEl>
                                              <p:pRg st="3" end="3"/>
                                            </p:txEl>
                                          </p:spTgt>
                                        </p:tgtEl>
                                        <p:attrNameLst>
                                          <p:attrName>style.visibility</p:attrName>
                                        </p:attrNameLst>
                                      </p:cBhvr>
                                      <p:to>
                                        <p:strVal val="visible"/>
                                      </p:to>
                                    </p:set>
                                    <p:anim calcmode="lin" valueType="num">
                                      <p:cBhvr additive="base">
                                        <p:cTn id="30" dur="500" fill="hold"/>
                                        <p:tgtEl>
                                          <p:spTgt spid="25603">
                                            <p:txEl>
                                              <p:pRg st="3" end="3"/>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2560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bldLvl="2"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a:t>The Twin Problem</a:t>
            </a:r>
          </a:p>
        </p:txBody>
      </p:sp>
      <p:sp>
        <p:nvSpPr>
          <p:cNvPr id="53251" name="Rectangle 3"/>
          <p:cNvSpPr>
            <a:spLocks noGrp="1" noChangeArrowheads="1"/>
          </p:cNvSpPr>
          <p:nvPr>
            <p:ph type="body" sz="half" idx="1"/>
          </p:nvPr>
        </p:nvSpPr>
        <p:spPr>
          <a:xfrm>
            <a:off x="685800" y="1905000"/>
            <a:ext cx="3810000" cy="4267200"/>
          </a:xfrm>
        </p:spPr>
        <p:txBody>
          <a:bodyPr/>
          <a:lstStyle/>
          <a:p>
            <a:pPr>
              <a:lnSpc>
                <a:spcPct val="90000"/>
              </a:lnSpc>
            </a:pPr>
            <a:r>
              <a:rPr lang="en-US" sz="2400"/>
              <a:t>Astrological horoscopes are based on the position of the planets &amp; Zodiac at a person’s birth.</a:t>
            </a:r>
          </a:p>
          <a:p>
            <a:pPr>
              <a:lnSpc>
                <a:spcPct val="90000"/>
              </a:lnSpc>
            </a:pPr>
            <a:r>
              <a:rPr lang="en-US" sz="2400"/>
              <a:t>Though identical twins often have very similar character, they sometimes have very different lives.</a:t>
            </a:r>
          </a:p>
          <a:p>
            <a:pPr>
              <a:lnSpc>
                <a:spcPct val="90000"/>
              </a:lnSpc>
            </a:pPr>
            <a:r>
              <a:rPr lang="en-US" sz="2400"/>
              <a:t>Fraternal twins often have very different character.</a:t>
            </a:r>
          </a:p>
          <a:p>
            <a:pPr>
              <a:lnSpc>
                <a:spcPct val="90000"/>
              </a:lnSpc>
            </a:pPr>
            <a:r>
              <a:rPr lang="en-US" sz="2400">
                <a:cs typeface="Times New Roman" pitchFamily="18" charset="0"/>
              </a:rPr>
              <a:t>"</a:t>
            </a:r>
            <a:r>
              <a:rPr lang="en-US" sz="2400"/>
              <a:t>Time twins</a:t>
            </a:r>
            <a:r>
              <a:rPr lang="en-US" sz="2400">
                <a:cs typeface="Times New Roman" pitchFamily="18" charset="0"/>
              </a:rPr>
              <a:t>"</a:t>
            </a:r>
            <a:r>
              <a:rPr lang="en-US" sz="2400"/>
              <a:t> have very few similarities.</a:t>
            </a:r>
          </a:p>
        </p:txBody>
      </p:sp>
      <p:pic>
        <p:nvPicPr>
          <p:cNvPr id="53254" name="Picture 6" descr="PE00531_"/>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4648200" y="2649538"/>
            <a:ext cx="3810000" cy="2930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10332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3254"/>
                                        </p:tgtEl>
                                        <p:attrNameLst>
                                          <p:attrName>style.visibility</p:attrName>
                                        </p:attrNameLst>
                                      </p:cBhvr>
                                      <p:to>
                                        <p:strVal val="visible"/>
                                      </p:to>
                                    </p:set>
                                    <p:animEffect transition="in" filter="checkerboard(across)">
                                      <p:cBhvr>
                                        <p:cTn id="7" dur="500"/>
                                        <p:tgtEl>
                                          <p:spTgt spid="532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3251">
                                            <p:txEl>
                                              <p:pRg st="0" end="0"/>
                                            </p:txEl>
                                          </p:spTgt>
                                        </p:tgtEl>
                                        <p:attrNameLst>
                                          <p:attrName>style.visibility</p:attrName>
                                        </p:attrNameLst>
                                      </p:cBhvr>
                                      <p:to>
                                        <p:strVal val="visible"/>
                                      </p:to>
                                    </p:set>
                                    <p:anim calcmode="lin" valueType="num">
                                      <p:cBhvr additive="base">
                                        <p:cTn id="12" dur="500" fill="hold"/>
                                        <p:tgtEl>
                                          <p:spTgt spid="53251">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32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53251">
                                            <p:txEl>
                                              <p:pRg st="1" end="1"/>
                                            </p:txEl>
                                          </p:spTgt>
                                        </p:tgtEl>
                                        <p:attrNameLst>
                                          <p:attrName>style.visibility</p:attrName>
                                        </p:attrNameLst>
                                      </p:cBhvr>
                                      <p:to>
                                        <p:strVal val="visible"/>
                                      </p:to>
                                    </p:set>
                                    <p:anim calcmode="lin" valueType="num">
                                      <p:cBhvr additive="base">
                                        <p:cTn id="18" dur="500" fill="hold"/>
                                        <p:tgtEl>
                                          <p:spTgt spid="53251">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532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53251">
                                            <p:txEl>
                                              <p:pRg st="2" end="2"/>
                                            </p:txEl>
                                          </p:spTgt>
                                        </p:tgtEl>
                                        <p:attrNameLst>
                                          <p:attrName>style.visibility</p:attrName>
                                        </p:attrNameLst>
                                      </p:cBhvr>
                                      <p:to>
                                        <p:strVal val="visible"/>
                                      </p:to>
                                    </p:set>
                                    <p:anim calcmode="lin" valueType="num">
                                      <p:cBhvr additive="base">
                                        <p:cTn id="24" dur="500" fill="hold"/>
                                        <p:tgtEl>
                                          <p:spTgt spid="53251">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5325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53251">
                                            <p:txEl>
                                              <p:pRg st="3" end="3"/>
                                            </p:txEl>
                                          </p:spTgt>
                                        </p:tgtEl>
                                        <p:attrNameLst>
                                          <p:attrName>style.visibility</p:attrName>
                                        </p:attrNameLst>
                                      </p:cBhvr>
                                      <p:to>
                                        <p:strVal val="visible"/>
                                      </p:to>
                                    </p:set>
                                    <p:anim calcmode="lin" valueType="num">
                                      <p:cBhvr additive="base">
                                        <p:cTn id="30" dur="500" fill="hold"/>
                                        <p:tgtEl>
                                          <p:spTgt spid="53251">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5325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a:t>Testing Astrology</a:t>
            </a:r>
          </a:p>
        </p:txBody>
      </p:sp>
      <p:sp>
        <p:nvSpPr>
          <p:cNvPr id="56323" name="Rectangle 3"/>
          <p:cNvSpPr>
            <a:spLocks noGrp="1" noChangeArrowheads="1"/>
          </p:cNvSpPr>
          <p:nvPr>
            <p:ph type="body" idx="1"/>
          </p:nvPr>
        </p:nvSpPr>
        <p:spPr/>
        <p:txBody>
          <a:bodyPr/>
          <a:lstStyle/>
          <a:p>
            <a:r>
              <a:rPr lang="en-US"/>
              <a:t>See Culver and Ianna, </a:t>
            </a:r>
            <a:r>
              <a:rPr lang="en-US" i="1"/>
              <a:t>The Gemini Syndrome,</a:t>
            </a:r>
            <a:r>
              <a:rPr lang="en-US"/>
              <a:t> for lots of examples.</a:t>
            </a:r>
          </a:p>
          <a:p>
            <a:r>
              <a:rPr lang="en-US"/>
              <a:t>No real correlation between sun-sign and people</a:t>
            </a:r>
            <a:r>
              <a:rPr lang="en-US">
                <a:cs typeface="Times New Roman" pitchFamily="18" charset="0"/>
              </a:rPr>
              <a:t>'</a:t>
            </a:r>
            <a:r>
              <a:rPr lang="en-US"/>
              <a:t>s talents or occupations.</a:t>
            </a:r>
          </a:p>
          <a:p>
            <a:r>
              <a:rPr lang="en-US"/>
              <a:t>Consider marital compatibility charts:</a:t>
            </a:r>
          </a:p>
          <a:p>
            <a:pPr lvl="1"/>
            <a:r>
              <a:rPr lang="en-US"/>
              <a:t>Compare those of Teri King, Sydney Omarr, and Carroll Righter.</a:t>
            </a:r>
          </a:p>
        </p:txBody>
      </p:sp>
    </p:spTree>
    <p:custDataLst>
      <p:tags r:id="rId1"/>
    </p:custDataLst>
  </p:cSld>
  <p:clrMapOvr>
    <a:masterClrMapping/>
  </p:clrMapOvr>
  <p:transition advTm="5102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anim calcmode="lin" valueType="num">
                                      <p:cBhvr additive="base">
                                        <p:cTn id="7" dur="500" fill="hold"/>
                                        <p:tgtEl>
                                          <p:spTgt spid="563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63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6323">
                                            <p:txEl>
                                              <p:pRg st="1" end="1"/>
                                            </p:txEl>
                                          </p:spTgt>
                                        </p:tgtEl>
                                        <p:attrNameLst>
                                          <p:attrName>style.visibility</p:attrName>
                                        </p:attrNameLst>
                                      </p:cBhvr>
                                      <p:to>
                                        <p:strVal val="visible"/>
                                      </p:to>
                                    </p:set>
                                    <p:anim calcmode="lin" valueType="num">
                                      <p:cBhvr additive="base">
                                        <p:cTn id="13" dur="500" fill="hold"/>
                                        <p:tgtEl>
                                          <p:spTgt spid="5632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63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6323">
                                            <p:txEl>
                                              <p:pRg st="2" end="2"/>
                                            </p:txEl>
                                          </p:spTgt>
                                        </p:tgtEl>
                                        <p:attrNameLst>
                                          <p:attrName>style.visibility</p:attrName>
                                        </p:attrNameLst>
                                      </p:cBhvr>
                                      <p:to>
                                        <p:strVal val="visible"/>
                                      </p:to>
                                    </p:set>
                                    <p:anim calcmode="lin" valueType="num">
                                      <p:cBhvr additive="base">
                                        <p:cTn id="19" dur="500" fill="hold"/>
                                        <p:tgtEl>
                                          <p:spTgt spid="5632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63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6323">
                                            <p:txEl>
                                              <p:pRg st="3" end="3"/>
                                            </p:txEl>
                                          </p:spTgt>
                                        </p:tgtEl>
                                        <p:attrNameLst>
                                          <p:attrName>style.visibility</p:attrName>
                                        </p:attrNameLst>
                                      </p:cBhvr>
                                      <p:to>
                                        <p:strVal val="visible"/>
                                      </p:to>
                                    </p:set>
                                    <p:anim calcmode="lin" valueType="num">
                                      <p:cBhvr additive="base">
                                        <p:cTn id="25" dur="500" fill="hold"/>
                                        <p:tgtEl>
                                          <p:spTgt spid="5632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632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bldLvl="2"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a:t>Testing Astrology</a:t>
            </a:r>
          </a:p>
        </p:txBody>
      </p:sp>
      <p:pic>
        <p:nvPicPr>
          <p:cNvPr id="57347" name="Picture 3" descr="MCK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990600"/>
            <a:ext cx="2914650" cy="3243263"/>
          </a:xfrm>
          <a:prstGeom prst="rect">
            <a:avLst/>
          </a:prstGeom>
          <a:noFill/>
          <a:extLst>
            <a:ext uri="{909E8E84-426E-40DD-AFC4-6F175D3DCCD1}">
              <a14:hiddenFill xmlns:a14="http://schemas.microsoft.com/office/drawing/2010/main">
                <a:solidFill>
                  <a:srgbClr val="FFFFFF"/>
                </a:solidFill>
              </a14:hiddenFill>
            </a:ext>
          </a:extLst>
        </p:spPr>
      </p:pic>
      <p:pic>
        <p:nvPicPr>
          <p:cNvPr id="57348" name="Picture 4" descr="MCOmar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2362200"/>
            <a:ext cx="3165475" cy="3257550"/>
          </a:xfrm>
          <a:prstGeom prst="rect">
            <a:avLst/>
          </a:prstGeom>
          <a:noFill/>
          <a:extLst>
            <a:ext uri="{909E8E84-426E-40DD-AFC4-6F175D3DCCD1}">
              <a14:hiddenFill xmlns:a14="http://schemas.microsoft.com/office/drawing/2010/main">
                <a:solidFill>
                  <a:srgbClr val="FFFFFF"/>
                </a:solidFill>
              </a14:hiddenFill>
            </a:ext>
          </a:extLst>
        </p:spPr>
      </p:pic>
      <p:pic>
        <p:nvPicPr>
          <p:cNvPr id="57349" name="Picture 5" descr="MCRigh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3276600"/>
            <a:ext cx="3043238" cy="32432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6425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7347"/>
                                        </p:tgtEl>
                                        <p:attrNameLst>
                                          <p:attrName>style.visibility</p:attrName>
                                        </p:attrNameLst>
                                      </p:cBhvr>
                                      <p:to>
                                        <p:strVal val="visible"/>
                                      </p:to>
                                    </p:set>
                                    <p:animEffect transition="in" filter="checkerboard(across)">
                                      <p:cBhvr>
                                        <p:cTn id="7" dur="500"/>
                                        <p:tgtEl>
                                          <p:spTgt spid="573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57348"/>
                                        </p:tgtEl>
                                        <p:attrNameLst>
                                          <p:attrName>style.visibility</p:attrName>
                                        </p:attrNameLst>
                                      </p:cBhvr>
                                      <p:to>
                                        <p:strVal val="visible"/>
                                      </p:to>
                                    </p:set>
                                    <p:animEffect transition="in" filter="checkerboard(across)">
                                      <p:cBhvr>
                                        <p:cTn id="12" dur="500"/>
                                        <p:tgtEl>
                                          <p:spTgt spid="5734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57349"/>
                                        </p:tgtEl>
                                        <p:attrNameLst>
                                          <p:attrName>style.visibility</p:attrName>
                                        </p:attrNameLst>
                                      </p:cBhvr>
                                      <p:to>
                                        <p:strVal val="visible"/>
                                      </p:to>
                                    </p:set>
                                    <p:animEffect transition="in" filter="checkerboard(across)">
                                      <p:cBhvr>
                                        <p:cTn id="17" dur="500"/>
                                        <p:tgtEl>
                                          <p:spTgt spid="57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a:t>Biblical Problems with Astrology</a:t>
            </a:r>
          </a:p>
        </p:txBody>
      </p:sp>
      <p:pic>
        <p:nvPicPr>
          <p:cNvPr id="58371" name="Picture 3" descr="Abrah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362200"/>
            <a:ext cx="5181600" cy="39100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2358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8371"/>
                                        </p:tgtEl>
                                        <p:attrNameLst>
                                          <p:attrName>style.visibility</p:attrName>
                                        </p:attrNameLst>
                                      </p:cBhvr>
                                      <p:to>
                                        <p:strVal val="visible"/>
                                      </p:to>
                                    </p:set>
                                    <p:animEffect transition="in" filter="checkerboard(across)">
                                      <p:cBhvr>
                                        <p:cTn id="7" dur="500"/>
                                        <p:tgtEl>
                                          <p:spTgt spid="583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t>God forbids divination</a:t>
            </a:r>
          </a:p>
        </p:txBody>
      </p:sp>
      <p:sp>
        <p:nvSpPr>
          <p:cNvPr id="59395" name="Text Box 3"/>
          <p:cNvSpPr txBox="1">
            <a:spLocks noChangeArrowheads="1"/>
          </p:cNvSpPr>
          <p:nvPr/>
        </p:nvSpPr>
        <p:spPr bwMode="auto">
          <a:xfrm>
            <a:off x="990600" y="2590800"/>
            <a:ext cx="7086600" cy="350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a:t>When you enter the land the LORD your God is giving you, do not learn to imitate the detestable ways of the nations there.  Let no one be found among you who sacrifices his son or daughter in the fire, who practices divination or sorcery, interprets omens, engages in witchcraft, or casts spells, or who is a medium or spiritist or who consults the dead (Deuteronomy 18:9-11).</a:t>
            </a:r>
          </a:p>
        </p:txBody>
      </p:sp>
    </p:spTree>
    <p:custDataLst>
      <p:tags r:id="rId1"/>
    </p:custDataLst>
  </p:cSld>
  <p:clrMapOvr>
    <a:masterClrMapping/>
  </p:clrMapOvr>
  <p:transition advTm="4643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9395"/>
                                        </p:tgtEl>
                                        <p:attrNameLst>
                                          <p:attrName>style.visibility</p:attrName>
                                        </p:attrNameLst>
                                      </p:cBhvr>
                                      <p:to>
                                        <p:strVal val="visible"/>
                                      </p:to>
                                    </p:set>
                                    <p:animEffect transition="in" filter="checkerboard(across)">
                                      <p:cBhvr>
                                        <p:cTn id="7" dur="500"/>
                                        <p:tgtEl>
                                          <p:spTgt spid="59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a:t>It won’t work against God</a:t>
            </a:r>
          </a:p>
        </p:txBody>
      </p:sp>
      <p:sp>
        <p:nvSpPr>
          <p:cNvPr id="60419" name="Text Box 3"/>
          <p:cNvSpPr txBox="1">
            <a:spLocks noChangeArrowheads="1"/>
          </p:cNvSpPr>
          <p:nvPr/>
        </p:nvSpPr>
        <p:spPr bwMode="auto">
          <a:xfrm>
            <a:off x="914400" y="2438400"/>
            <a:ext cx="7315200" cy="350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a:t>All the counsel you have received has only worn you out!  Let your astrologers come forward, those stargazers who make predictions month by month, let them save you from what is coming upon you.   Surely they are like stubble; the fire will burn them up.  They cannot even save themselves from the power of the flame  (Isaiah 47:13-14).</a:t>
            </a:r>
          </a:p>
        </p:txBody>
      </p:sp>
    </p:spTree>
    <p:custDataLst>
      <p:tags r:id="rId1"/>
    </p:custDataLst>
  </p:cSld>
  <p:clrMapOvr>
    <a:masterClrMapping/>
  </p:clrMapOvr>
  <p:transition advTm="4194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0419"/>
                                        </p:tgtEl>
                                        <p:attrNameLst>
                                          <p:attrName>style.visibility</p:attrName>
                                        </p:attrNameLst>
                                      </p:cBhvr>
                                      <p:to>
                                        <p:strVal val="visible"/>
                                      </p:to>
                                    </p:set>
                                    <p:animEffect transition="in" filter="checkerboard(across)">
                                      <p:cBhvr>
                                        <p:cTn id="7" dur="500"/>
                                        <p:tgtEl>
                                          <p:spTgt spid="60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t>An occult connection</a:t>
            </a:r>
          </a:p>
        </p:txBody>
      </p:sp>
      <p:sp>
        <p:nvSpPr>
          <p:cNvPr id="61443" name="Text Box 3"/>
          <p:cNvSpPr txBox="1">
            <a:spLocks noChangeArrowheads="1"/>
          </p:cNvSpPr>
          <p:nvPr/>
        </p:nvSpPr>
        <p:spPr bwMode="auto">
          <a:xfrm>
            <a:off x="914400" y="2667000"/>
            <a:ext cx="7315200" cy="30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a:t>When men tell you to consult mediums and spiritists, who whisper and mutter, should not a people inquire of their God?  Why consult the dead on behalf of the living?  To the law and to the testimony!  If they do not speak according to this word, they have no light of dawn  (Isaiah 8:19-20).</a:t>
            </a:r>
          </a:p>
        </p:txBody>
      </p:sp>
    </p:spTree>
    <p:custDataLst>
      <p:tags r:id="rId1"/>
    </p:custDataLst>
  </p:cSld>
  <p:clrMapOvr>
    <a:masterClrMapping/>
  </p:clrMapOvr>
  <p:transition advTm="5324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1443"/>
                                        </p:tgtEl>
                                        <p:attrNameLst>
                                          <p:attrName>style.visibility</p:attrName>
                                        </p:attrNameLst>
                                      </p:cBhvr>
                                      <p:to>
                                        <p:strVal val="visible"/>
                                      </p:to>
                                    </p:set>
                                    <p:animEffect transition="in" filter="checkerboard(across)">
                                      <p:cBhvr>
                                        <p:cTn id="7" dur="500"/>
                                        <p:tgtEl>
                                          <p:spTgt spid="61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t>God controls the universe</a:t>
            </a:r>
          </a:p>
        </p:txBody>
      </p:sp>
      <p:sp>
        <p:nvSpPr>
          <p:cNvPr id="62467" name="Text Box 3"/>
          <p:cNvSpPr txBox="1">
            <a:spLocks noChangeArrowheads="1"/>
          </p:cNvSpPr>
          <p:nvPr/>
        </p:nvSpPr>
        <p:spPr bwMode="auto">
          <a:xfrm>
            <a:off x="990600" y="2514600"/>
            <a:ext cx="7315200"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a:t>Hear what the LORD says to you, O house of Israel.  This is what the LORD says, </a:t>
            </a:r>
            <a:r>
              <a:rPr lang="en-US" sz="2800">
                <a:cs typeface="Times New Roman" pitchFamily="18" charset="0"/>
              </a:rPr>
              <a:t>"</a:t>
            </a:r>
            <a:r>
              <a:rPr lang="en-US" sz="2800"/>
              <a:t>Do not learn the ways of the nations or be terrified by signs in the sky, though the nations are terrified by them.  The customs of the people are worthless</a:t>
            </a:r>
            <a:r>
              <a:rPr lang="en-US" sz="2800">
                <a:cs typeface="Times New Roman" pitchFamily="18" charset="0"/>
              </a:rPr>
              <a:t>"</a:t>
            </a:r>
            <a:r>
              <a:rPr lang="en-US" sz="2800"/>
              <a:t>  (Jeremiah 10:1-3).</a:t>
            </a:r>
          </a:p>
        </p:txBody>
      </p:sp>
    </p:spTree>
    <p:custDataLst>
      <p:tags r:id="rId1"/>
    </p:custDataLst>
  </p:cSld>
  <p:clrMapOvr>
    <a:masterClrMapping/>
  </p:clrMapOvr>
  <p:transition advTm="3757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2467"/>
                                        </p:tgtEl>
                                        <p:attrNameLst>
                                          <p:attrName>style.visibility</p:attrName>
                                        </p:attrNameLst>
                                      </p:cBhvr>
                                      <p:to>
                                        <p:strVal val="visible"/>
                                      </p:to>
                                    </p:set>
                                    <p:animEffect transition="in" filter="checkerboard(across)">
                                      <p:cBhvr>
                                        <p:cTn id="7" dur="500"/>
                                        <p:tgtEl>
                                          <p:spTgt spid="62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a:t>Biblical Problems for Astrology</a:t>
            </a:r>
          </a:p>
        </p:txBody>
      </p:sp>
      <p:sp>
        <p:nvSpPr>
          <p:cNvPr id="63491" name="Rectangle 3"/>
          <p:cNvSpPr>
            <a:spLocks noGrp="1" noChangeArrowheads="1"/>
          </p:cNvSpPr>
          <p:nvPr>
            <p:ph type="body" sz="half" idx="1"/>
          </p:nvPr>
        </p:nvSpPr>
        <p:spPr/>
        <p:txBody>
          <a:bodyPr/>
          <a:lstStyle/>
          <a:p>
            <a:r>
              <a:rPr lang="en-US" sz="2800"/>
              <a:t>God forbids divination.</a:t>
            </a:r>
          </a:p>
          <a:p>
            <a:r>
              <a:rPr lang="en-US" sz="2800"/>
              <a:t>It won</a:t>
            </a:r>
            <a:r>
              <a:rPr lang="en-US" sz="2800">
                <a:cs typeface="Times New Roman" pitchFamily="18" charset="0"/>
              </a:rPr>
              <a:t>'</a:t>
            </a:r>
            <a:r>
              <a:rPr lang="en-US" sz="2800"/>
              <a:t>t work against God anyway.</a:t>
            </a:r>
          </a:p>
          <a:p>
            <a:r>
              <a:rPr lang="en-US" sz="2800"/>
              <a:t>It has an occult connection.</a:t>
            </a:r>
          </a:p>
          <a:p>
            <a:r>
              <a:rPr lang="en-US" sz="2800"/>
              <a:t>The God of the Bible controls the universe.</a:t>
            </a:r>
          </a:p>
        </p:txBody>
      </p:sp>
      <p:sp>
        <p:nvSpPr>
          <p:cNvPr id="63492" name="Rectangle 4"/>
          <p:cNvSpPr>
            <a:spLocks noGrp="1" noChangeArrowheads="1"/>
          </p:cNvSpPr>
          <p:nvPr>
            <p:ph sz="half" idx="2"/>
          </p:nvPr>
        </p:nvSpPr>
        <p:spPr/>
        <p:txBody>
          <a:bodyPr/>
          <a:lstStyle/>
          <a:p>
            <a:endParaRPr lang="en-US" sz="2800"/>
          </a:p>
        </p:txBody>
      </p:sp>
      <p:pic>
        <p:nvPicPr>
          <p:cNvPr id="63493" name="Picture 5" descr="faith0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8500" y="2768600"/>
            <a:ext cx="4029075"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advTm="1415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3493"/>
                                        </p:tgtEl>
                                        <p:attrNameLst>
                                          <p:attrName>style.visibility</p:attrName>
                                        </p:attrNameLst>
                                      </p:cBhvr>
                                      <p:to>
                                        <p:strVal val="visible"/>
                                      </p:to>
                                    </p:set>
                                    <p:animEffect transition="in" filter="checkerboard(across)">
                                      <p:cBhvr>
                                        <p:cTn id="7" dur="500"/>
                                        <p:tgtEl>
                                          <p:spTgt spid="634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3491">
                                            <p:txEl>
                                              <p:pRg st="0" end="0"/>
                                            </p:txEl>
                                          </p:spTgt>
                                        </p:tgtEl>
                                        <p:attrNameLst>
                                          <p:attrName>style.visibility</p:attrName>
                                        </p:attrNameLst>
                                      </p:cBhvr>
                                      <p:to>
                                        <p:strVal val="visible"/>
                                      </p:to>
                                    </p:set>
                                    <p:anim calcmode="lin" valueType="num">
                                      <p:cBhvr additive="base">
                                        <p:cTn id="12" dur="500" fill="hold"/>
                                        <p:tgtEl>
                                          <p:spTgt spid="63491">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634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63491">
                                            <p:txEl>
                                              <p:pRg st="1" end="1"/>
                                            </p:txEl>
                                          </p:spTgt>
                                        </p:tgtEl>
                                        <p:attrNameLst>
                                          <p:attrName>style.visibility</p:attrName>
                                        </p:attrNameLst>
                                      </p:cBhvr>
                                      <p:to>
                                        <p:strVal val="visible"/>
                                      </p:to>
                                    </p:set>
                                    <p:anim calcmode="lin" valueType="num">
                                      <p:cBhvr additive="base">
                                        <p:cTn id="18" dur="500" fill="hold"/>
                                        <p:tgtEl>
                                          <p:spTgt spid="63491">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634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63491">
                                            <p:txEl>
                                              <p:pRg st="2" end="2"/>
                                            </p:txEl>
                                          </p:spTgt>
                                        </p:tgtEl>
                                        <p:attrNameLst>
                                          <p:attrName>style.visibility</p:attrName>
                                        </p:attrNameLst>
                                      </p:cBhvr>
                                      <p:to>
                                        <p:strVal val="visible"/>
                                      </p:to>
                                    </p:set>
                                    <p:anim calcmode="lin" valueType="num">
                                      <p:cBhvr additive="base">
                                        <p:cTn id="24" dur="500" fill="hold"/>
                                        <p:tgtEl>
                                          <p:spTgt spid="63491">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6349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63491">
                                            <p:txEl>
                                              <p:pRg st="3" end="3"/>
                                            </p:txEl>
                                          </p:spTgt>
                                        </p:tgtEl>
                                        <p:attrNameLst>
                                          <p:attrName>style.visibility</p:attrName>
                                        </p:attrNameLst>
                                      </p:cBhvr>
                                      <p:to>
                                        <p:strVal val="visible"/>
                                      </p:to>
                                    </p:set>
                                    <p:anim calcmode="lin" valueType="num">
                                      <p:cBhvr additive="base">
                                        <p:cTn id="30" dur="500" fill="hold"/>
                                        <p:tgtEl>
                                          <p:spTgt spid="63491">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6349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t>Summary on Astrology</a:t>
            </a:r>
          </a:p>
        </p:txBody>
      </p:sp>
      <p:sp>
        <p:nvSpPr>
          <p:cNvPr id="64515" name="Rectangle 3"/>
          <p:cNvSpPr>
            <a:spLocks noGrp="1" noChangeArrowheads="1"/>
          </p:cNvSpPr>
          <p:nvPr>
            <p:ph type="body" idx="1"/>
          </p:nvPr>
        </p:nvSpPr>
        <p:spPr/>
        <p:txBody>
          <a:bodyPr/>
          <a:lstStyle/>
          <a:p>
            <a:r>
              <a:rPr lang="en-US"/>
              <a:t>Astrology is historically connected with paganism, polytheism and idolatry.</a:t>
            </a:r>
          </a:p>
          <a:p>
            <a:r>
              <a:rPr lang="en-US"/>
              <a:t>Astrology is not supported by scientific evidence and is quite arbitrary.</a:t>
            </a:r>
          </a:p>
          <a:p>
            <a:r>
              <a:rPr lang="en-US"/>
              <a:t>Astrology is condemned by the Bible as an attempt to live without dependence on God.</a:t>
            </a:r>
          </a:p>
        </p:txBody>
      </p:sp>
    </p:spTree>
    <p:custDataLst>
      <p:tags r:id="rId1"/>
    </p:custDataLst>
  </p:cSld>
  <p:clrMapOvr>
    <a:masterClrMapping/>
  </p:clrMapOvr>
  <p:transition advTm="3769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anim calcmode="lin" valueType="num">
                                      <p:cBhvr additive="base">
                                        <p:cTn id="7" dur="500" fill="hold"/>
                                        <p:tgtEl>
                                          <p:spTgt spid="645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45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4515">
                                            <p:txEl>
                                              <p:pRg st="1" end="1"/>
                                            </p:txEl>
                                          </p:spTgt>
                                        </p:tgtEl>
                                        <p:attrNameLst>
                                          <p:attrName>style.visibility</p:attrName>
                                        </p:attrNameLst>
                                      </p:cBhvr>
                                      <p:to>
                                        <p:strVal val="visible"/>
                                      </p:to>
                                    </p:set>
                                    <p:anim calcmode="lin" valueType="num">
                                      <p:cBhvr additive="base">
                                        <p:cTn id="13" dur="500" fill="hold"/>
                                        <p:tgtEl>
                                          <p:spTgt spid="6451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45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4515">
                                            <p:txEl>
                                              <p:pRg st="2" end="2"/>
                                            </p:txEl>
                                          </p:spTgt>
                                        </p:tgtEl>
                                        <p:attrNameLst>
                                          <p:attrName>style.visibility</p:attrName>
                                        </p:attrNameLst>
                                      </p:cBhvr>
                                      <p:to>
                                        <p:strVal val="visible"/>
                                      </p:to>
                                    </p:set>
                                    <p:anim calcmode="lin" valueType="num">
                                      <p:cBhvr additive="base">
                                        <p:cTn id="19" dur="500" fill="hold"/>
                                        <p:tgtEl>
                                          <p:spTgt spid="6451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451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t>The History of Astrology</a:t>
            </a:r>
          </a:p>
        </p:txBody>
      </p:sp>
      <p:pic>
        <p:nvPicPr>
          <p:cNvPr id="26627" name="Picture 3" descr="Stele2"/>
          <p:cNvPicPr>
            <a:picLocks noChangeAspect="1" noChangeArrowheads="1"/>
          </p:cNvPicPr>
          <p:nvPr/>
        </p:nvPicPr>
        <p:blipFill>
          <a:blip r:embed="rId3">
            <a:extLst>
              <a:ext uri="{28A0092B-C50C-407E-A947-70E740481C1C}">
                <a14:useLocalDpi xmlns:a14="http://schemas.microsoft.com/office/drawing/2010/main" val="0"/>
              </a:ext>
            </a:extLst>
          </a:blip>
          <a:srcRect l="3162"/>
          <a:stretch>
            <a:fillRect/>
          </a:stretch>
        </p:blipFill>
        <p:spPr bwMode="auto">
          <a:xfrm>
            <a:off x="2286000" y="2438400"/>
            <a:ext cx="4667250" cy="40227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526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checkerboard(across)">
                                      <p:cBhvr>
                                        <p:cTn id="7" dur="500"/>
                                        <p:tgtEl>
                                          <p:spTgt spid="266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26626"/>
                                        </p:tgtEl>
                                        <p:attrNameLst>
                                          <p:attrName>style.visibility</p:attrName>
                                        </p:attrNameLst>
                                      </p:cBhvr>
                                      <p:to>
                                        <p:strVal val="visible"/>
                                      </p:to>
                                    </p:set>
                                    <p:anim calcmode="lin" valueType="num">
                                      <p:cBhvr>
                                        <p:cTn id="12" dur="500" fill="hold"/>
                                        <p:tgtEl>
                                          <p:spTgt spid="26626"/>
                                        </p:tgtEl>
                                        <p:attrNameLst>
                                          <p:attrName>ppt_w</p:attrName>
                                        </p:attrNameLst>
                                      </p:cBhvr>
                                      <p:tavLst>
                                        <p:tav tm="0">
                                          <p:val>
                                            <p:fltVal val="0"/>
                                          </p:val>
                                        </p:tav>
                                        <p:tav tm="100000">
                                          <p:val>
                                            <p:strVal val="#ppt_w"/>
                                          </p:val>
                                        </p:tav>
                                      </p:tavLst>
                                    </p:anim>
                                    <p:anim calcmode="lin" valueType="num">
                                      <p:cBhvr>
                                        <p:cTn id="13" dur="500" fill="hold"/>
                                        <p:tgtEl>
                                          <p:spTgt spid="266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2"/>
          <p:cNvSpPr>
            <a:spLocks noGrp="1" noChangeArrowheads="1"/>
          </p:cNvSpPr>
          <p:nvPr>
            <p:ph type="ctrTitle"/>
          </p:nvPr>
        </p:nvSpPr>
        <p:spPr/>
        <p:txBody>
          <a:bodyPr/>
          <a:lstStyle/>
          <a:p>
            <a:r>
              <a:rPr lang="en-US"/>
              <a:t>The End</a:t>
            </a:r>
          </a:p>
        </p:txBody>
      </p:sp>
      <p:sp>
        <p:nvSpPr>
          <p:cNvPr id="68611" name="Rectangle 3"/>
          <p:cNvSpPr>
            <a:spLocks noGrp="1" noChangeArrowheads="1"/>
          </p:cNvSpPr>
          <p:nvPr>
            <p:ph type="subTitle" idx="1"/>
          </p:nvPr>
        </p:nvSpPr>
        <p:spPr>
          <a:xfrm>
            <a:off x="1371600" y="4724400"/>
            <a:ext cx="6400800" cy="762000"/>
          </a:xfrm>
        </p:spPr>
        <p:txBody>
          <a:bodyPr/>
          <a:lstStyle/>
          <a:p>
            <a:r>
              <a:rPr lang="en-US"/>
              <a:t>Don</a:t>
            </a:r>
            <a:r>
              <a:rPr lang="en-US">
                <a:cs typeface="Times New Roman" pitchFamily="18" charset="0"/>
              </a:rPr>
              <a:t>'</a:t>
            </a:r>
            <a:r>
              <a:rPr lang="en-US"/>
              <a:t>t be misled by astrology!</a:t>
            </a:r>
          </a:p>
        </p:txBody>
      </p:sp>
      <p:pic>
        <p:nvPicPr>
          <p:cNvPr id="68612" name="Picture 4" descr="astrology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1000"/>
            <a:ext cx="3594100" cy="32893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2494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8612"/>
                                        </p:tgtEl>
                                        <p:attrNameLst>
                                          <p:attrName>style.visibility</p:attrName>
                                        </p:attrNameLst>
                                      </p:cBhvr>
                                      <p:to>
                                        <p:strVal val="visible"/>
                                      </p:to>
                                    </p:set>
                                    <p:animEffect transition="in" filter="checkerboard(across)">
                                      <p:cBhvr>
                                        <p:cTn id="7" dur="500"/>
                                        <p:tgtEl>
                                          <p:spTgt spid="686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68611">
                                            <p:txEl>
                                              <p:pRg st="0" end="0"/>
                                            </p:txEl>
                                          </p:spTgt>
                                        </p:tgtEl>
                                        <p:attrNameLst>
                                          <p:attrName>style.visibility</p:attrName>
                                        </p:attrNameLst>
                                      </p:cBhvr>
                                      <p:to>
                                        <p:strVal val="visible"/>
                                      </p:to>
                                    </p:set>
                                    <p:anim calcmode="lin" valueType="num">
                                      <p:cBhvr>
                                        <p:cTn id="12" dur="500" fill="hold"/>
                                        <p:tgtEl>
                                          <p:spTgt spid="68611">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68611">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t>Origins of Astrology</a:t>
            </a:r>
          </a:p>
        </p:txBody>
      </p:sp>
      <p:sp>
        <p:nvSpPr>
          <p:cNvPr id="27651" name="Rectangle 3"/>
          <p:cNvSpPr>
            <a:spLocks noGrp="1" noChangeArrowheads="1"/>
          </p:cNvSpPr>
          <p:nvPr>
            <p:ph type="body" sz="half" idx="1"/>
          </p:nvPr>
        </p:nvSpPr>
        <p:spPr/>
        <p:txBody>
          <a:bodyPr/>
          <a:lstStyle/>
          <a:p>
            <a:pPr>
              <a:lnSpc>
                <a:spcPct val="90000"/>
              </a:lnSpc>
            </a:pPr>
            <a:r>
              <a:rPr lang="en-US" sz="2800"/>
              <a:t>Lost in antiquity</a:t>
            </a:r>
          </a:p>
          <a:p>
            <a:pPr>
              <a:lnSpc>
                <a:spcPct val="90000"/>
              </a:lnSpc>
            </a:pPr>
            <a:r>
              <a:rPr lang="en-US" sz="2800"/>
              <a:t>Perhaps originally related to planting at right season</a:t>
            </a:r>
          </a:p>
          <a:p>
            <a:pPr>
              <a:lnSpc>
                <a:spcPct val="90000"/>
              </a:lnSpc>
            </a:pPr>
            <a:r>
              <a:rPr lang="en-US" sz="2800"/>
              <a:t>Hints of astrology in early civilizations:</a:t>
            </a:r>
          </a:p>
          <a:p>
            <a:pPr lvl="1">
              <a:lnSpc>
                <a:spcPct val="90000"/>
              </a:lnSpc>
            </a:pPr>
            <a:r>
              <a:rPr lang="en-US" sz="2400"/>
              <a:t>Newgrange, Ireland</a:t>
            </a:r>
          </a:p>
          <a:p>
            <a:pPr lvl="2">
              <a:lnSpc>
                <a:spcPct val="90000"/>
              </a:lnSpc>
            </a:pPr>
            <a:r>
              <a:rPr lang="en-US" sz="2000"/>
              <a:t>~3000 BC</a:t>
            </a:r>
          </a:p>
          <a:p>
            <a:pPr lvl="1">
              <a:lnSpc>
                <a:spcPct val="90000"/>
              </a:lnSpc>
            </a:pPr>
            <a:r>
              <a:rPr lang="en-US" sz="2400"/>
              <a:t>Stonehenge, England</a:t>
            </a:r>
          </a:p>
          <a:p>
            <a:pPr lvl="2">
              <a:lnSpc>
                <a:spcPct val="90000"/>
              </a:lnSpc>
            </a:pPr>
            <a:r>
              <a:rPr lang="en-US" sz="2000"/>
              <a:t>2500-1500 BC</a:t>
            </a:r>
          </a:p>
        </p:txBody>
      </p:sp>
      <p:pic>
        <p:nvPicPr>
          <p:cNvPr id="27654" name="Picture 6" descr="Stonehenge2"/>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648200" y="2676525"/>
            <a:ext cx="3810000" cy="2876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4644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7654"/>
                                        </p:tgtEl>
                                        <p:attrNameLst>
                                          <p:attrName>style.visibility</p:attrName>
                                        </p:attrNameLst>
                                      </p:cBhvr>
                                      <p:to>
                                        <p:strVal val="visible"/>
                                      </p:to>
                                    </p:set>
                                    <p:animEffect transition="in" filter="checkerboard(across)">
                                      <p:cBhvr>
                                        <p:cTn id="7" dur="500"/>
                                        <p:tgtEl>
                                          <p:spTgt spid="276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7651">
                                            <p:txEl>
                                              <p:pRg st="0" end="0"/>
                                            </p:txEl>
                                          </p:spTgt>
                                        </p:tgtEl>
                                        <p:attrNameLst>
                                          <p:attrName>style.visibility</p:attrName>
                                        </p:attrNameLst>
                                      </p:cBhvr>
                                      <p:to>
                                        <p:strVal val="visible"/>
                                      </p:to>
                                    </p:set>
                                    <p:anim calcmode="lin" valueType="num">
                                      <p:cBhvr additive="base">
                                        <p:cTn id="12" dur="500" fill="hold"/>
                                        <p:tgtEl>
                                          <p:spTgt spid="27651">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76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7651">
                                            <p:txEl>
                                              <p:pRg st="1" end="1"/>
                                            </p:txEl>
                                          </p:spTgt>
                                        </p:tgtEl>
                                        <p:attrNameLst>
                                          <p:attrName>style.visibility</p:attrName>
                                        </p:attrNameLst>
                                      </p:cBhvr>
                                      <p:to>
                                        <p:strVal val="visible"/>
                                      </p:to>
                                    </p:set>
                                    <p:anim calcmode="lin" valueType="num">
                                      <p:cBhvr additive="base">
                                        <p:cTn id="18" dur="500" fill="hold"/>
                                        <p:tgtEl>
                                          <p:spTgt spid="27651">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276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27651">
                                            <p:txEl>
                                              <p:pRg st="2" end="2"/>
                                            </p:txEl>
                                          </p:spTgt>
                                        </p:tgtEl>
                                        <p:attrNameLst>
                                          <p:attrName>style.visibility</p:attrName>
                                        </p:attrNameLst>
                                      </p:cBhvr>
                                      <p:to>
                                        <p:strVal val="visible"/>
                                      </p:to>
                                    </p:set>
                                    <p:anim calcmode="lin" valueType="num">
                                      <p:cBhvr additive="base">
                                        <p:cTn id="24" dur="500" fill="hold"/>
                                        <p:tgtEl>
                                          <p:spTgt spid="27651">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2765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7651">
                                            <p:txEl>
                                              <p:pRg st="3" end="3"/>
                                            </p:txEl>
                                          </p:spTgt>
                                        </p:tgtEl>
                                        <p:attrNameLst>
                                          <p:attrName>style.visibility</p:attrName>
                                        </p:attrNameLst>
                                      </p:cBhvr>
                                      <p:to>
                                        <p:strVal val="visible"/>
                                      </p:to>
                                    </p:set>
                                    <p:anim calcmode="lin" valueType="num">
                                      <p:cBhvr additive="base">
                                        <p:cTn id="30" dur="500" fill="hold"/>
                                        <p:tgtEl>
                                          <p:spTgt spid="27651">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2765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27651">
                                            <p:txEl>
                                              <p:pRg st="4" end="4"/>
                                            </p:txEl>
                                          </p:spTgt>
                                        </p:tgtEl>
                                        <p:attrNameLst>
                                          <p:attrName>style.visibility</p:attrName>
                                        </p:attrNameLst>
                                      </p:cBhvr>
                                      <p:to>
                                        <p:strVal val="visible"/>
                                      </p:to>
                                    </p:set>
                                    <p:anim calcmode="lin" valueType="num">
                                      <p:cBhvr additive="base">
                                        <p:cTn id="36" dur="500" fill="hold"/>
                                        <p:tgtEl>
                                          <p:spTgt spid="27651">
                                            <p:txEl>
                                              <p:pRg st="4" end="4"/>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2765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27651">
                                            <p:txEl>
                                              <p:pRg st="5" end="5"/>
                                            </p:txEl>
                                          </p:spTgt>
                                        </p:tgtEl>
                                        <p:attrNameLst>
                                          <p:attrName>style.visibility</p:attrName>
                                        </p:attrNameLst>
                                      </p:cBhvr>
                                      <p:to>
                                        <p:strVal val="visible"/>
                                      </p:to>
                                    </p:set>
                                    <p:anim calcmode="lin" valueType="num">
                                      <p:cBhvr additive="base">
                                        <p:cTn id="42" dur="500" fill="hold"/>
                                        <p:tgtEl>
                                          <p:spTgt spid="27651">
                                            <p:txEl>
                                              <p:pRg st="5" end="5"/>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2765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27651">
                                            <p:txEl>
                                              <p:pRg st="6" end="6"/>
                                            </p:txEl>
                                          </p:spTgt>
                                        </p:tgtEl>
                                        <p:attrNameLst>
                                          <p:attrName>style.visibility</p:attrName>
                                        </p:attrNameLst>
                                      </p:cBhvr>
                                      <p:to>
                                        <p:strVal val="visible"/>
                                      </p:to>
                                    </p:set>
                                    <p:anim calcmode="lin" valueType="num">
                                      <p:cBhvr additive="base">
                                        <p:cTn id="48" dur="500" fill="hold"/>
                                        <p:tgtEl>
                                          <p:spTgt spid="27651">
                                            <p:txEl>
                                              <p:pRg st="6" end="6"/>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27651">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bldLvl="3"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a:t>Newgrange, Ireland</a:t>
            </a:r>
          </a:p>
        </p:txBody>
      </p:sp>
      <p:sp>
        <p:nvSpPr>
          <p:cNvPr id="66563" name="Rectangle 3"/>
          <p:cNvSpPr>
            <a:spLocks noGrp="1" noChangeArrowheads="1"/>
          </p:cNvSpPr>
          <p:nvPr>
            <p:ph type="body" sz="half" idx="1"/>
          </p:nvPr>
        </p:nvSpPr>
        <p:spPr/>
        <p:txBody>
          <a:bodyPr/>
          <a:lstStyle/>
          <a:p>
            <a:pPr>
              <a:lnSpc>
                <a:spcPct val="90000"/>
              </a:lnSpc>
            </a:pPr>
            <a:r>
              <a:rPr lang="en-US" sz="2800"/>
              <a:t>A passage grave inside a mound some 35 feet high and nearly 300 feet across.</a:t>
            </a:r>
          </a:p>
          <a:p>
            <a:pPr>
              <a:lnSpc>
                <a:spcPct val="90000"/>
              </a:lnSpc>
            </a:pPr>
            <a:r>
              <a:rPr lang="en-US" sz="2800"/>
              <a:t>The tunnel &amp; inner chamber total about 75 feet long.</a:t>
            </a:r>
          </a:p>
          <a:p>
            <a:pPr>
              <a:lnSpc>
                <a:spcPct val="90000"/>
              </a:lnSpc>
            </a:pPr>
            <a:r>
              <a:rPr lang="en-US" sz="2800"/>
              <a:t>The inner chamber is illumined by the sun only at winter solstice.</a:t>
            </a:r>
          </a:p>
        </p:txBody>
      </p:sp>
      <p:pic>
        <p:nvPicPr>
          <p:cNvPr id="66569" name="Picture 9" descr="newgrange2"/>
          <p:cNvPicPr>
            <a:picLocks noGrp="1" noChangeAspect="1" noChangeArrowheads="1"/>
          </p:cNvPicPr>
          <p:nvPr>
            <p:ph type="clipArt" sz="half" idx="2"/>
          </p:nvPr>
        </p:nvPicPr>
        <p:blipFill>
          <a:blip r:embed="rId3" cstate="print">
            <a:lum bright="-18000"/>
            <a:extLst>
              <a:ext uri="{28A0092B-C50C-407E-A947-70E740481C1C}">
                <a14:useLocalDpi xmlns:a14="http://schemas.microsoft.com/office/drawing/2010/main" val="0"/>
              </a:ext>
            </a:extLst>
          </a:blip>
          <a:srcRect/>
          <a:stretch>
            <a:fillRect/>
          </a:stretch>
        </p:blipFill>
        <p:spPr>
          <a:xfrm>
            <a:off x="4648200" y="2800350"/>
            <a:ext cx="3810000" cy="2627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5425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6569"/>
                                        </p:tgtEl>
                                        <p:attrNameLst>
                                          <p:attrName>style.visibility</p:attrName>
                                        </p:attrNameLst>
                                      </p:cBhvr>
                                      <p:to>
                                        <p:strVal val="visible"/>
                                      </p:to>
                                    </p:set>
                                    <p:animEffect transition="in" filter="checkerboard(across)">
                                      <p:cBhvr>
                                        <p:cTn id="7" dur="500"/>
                                        <p:tgtEl>
                                          <p:spTgt spid="665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6563">
                                            <p:txEl>
                                              <p:pRg st="0" end="0"/>
                                            </p:txEl>
                                          </p:spTgt>
                                        </p:tgtEl>
                                        <p:attrNameLst>
                                          <p:attrName>style.visibility</p:attrName>
                                        </p:attrNameLst>
                                      </p:cBhvr>
                                      <p:to>
                                        <p:strVal val="visible"/>
                                      </p:to>
                                    </p:set>
                                    <p:anim calcmode="lin" valueType="num">
                                      <p:cBhvr additive="base">
                                        <p:cTn id="12" dur="500" fill="hold"/>
                                        <p:tgtEl>
                                          <p:spTgt spid="6656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665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66563">
                                            <p:txEl>
                                              <p:pRg st="1" end="1"/>
                                            </p:txEl>
                                          </p:spTgt>
                                        </p:tgtEl>
                                        <p:attrNameLst>
                                          <p:attrName>style.visibility</p:attrName>
                                        </p:attrNameLst>
                                      </p:cBhvr>
                                      <p:to>
                                        <p:strVal val="visible"/>
                                      </p:to>
                                    </p:set>
                                    <p:anim calcmode="lin" valueType="num">
                                      <p:cBhvr additive="base">
                                        <p:cTn id="18" dur="500" fill="hold"/>
                                        <p:tgtEl>
                                          <p:spTgt spid="66563">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6656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66563">
                                            <p:txEl>
                                              <p:pRg st="2" end="2"/>
                                            </p:txEl>
                                          </p:spTgt>
                                        </p:tgtEl>
                                        <p:attrNameLst>
                                          <p:attrName>style.visibility</p:attrName>
                                        </p:attrNameLst>
                                      </p:cBhvr>
                                      <p:to>
                                        <p:strVal val="visible"/>
                                      </p:to>
                                    </p:set>
                                    <p:anim calcmode="lin" valueType="num">
                                      <p:cBhvr additive="base">
                                        <p:cTn id="24" dur="500" fill="hold"/>
                                        <p:tgtEl>
                                          <p:spTgt spid="66563">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6656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build="p"/>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a:t>Stonehenge, England</a:t>
            </a:r>
          </a:p>
        </p:txBody>
      </p:sp>
      <p:sp>
        <p:nvSpPr>
          <p:cNvPr id="67587" name="Rectangle 3"/>
          <p:cNvSpPr>
            <a:spLocks noGrp="1" noChangeArrowheads="1"/>
          </p:cNvSpPr>
          <p:nvPr>
            <p:ph type="body" sz="half" idx="1"/>
          </p:nvPr>
        </p:nvSpPr>
        <p:spPr/>
        <p:txBody>
          <a:bodyPr/>
          <a:lstStyle/>
          <a:p>
            <a:r>
              <a:rPr lang="en-US" sz="2800"/>
              <a:t>A circle of large upright stones, completed about 1500 BC.</a:t>
            </a:r>
          </a:p>
          <a:p>
            <a:r>
              <a:rPr lang="en-US" sz="2800"/>
              <a:t>Major sight lines mark the sun’s position at the solstices, and the moon at its extreme risings &amp; settings.</a:t>
            </a:r>
          </a:p>
        </p:txBody>
      </p:sp>
      <p:pic>
        <p:nvPicPr>
          <p:cNvPr id="67593" name="Picture 9" descr="stonehengeair"/>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l="2000"/>
          <a:stretch>
            <a:fillRect/>
          </a:stretch>
        </p:blipFill>
        <p:spPr>
          <a:xfrm>
            <a:off x="4724400" y="2882900"/>
            <a:ext cx="3733800" cy="2462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3540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7593"/>
                                        </p:tgtEl>
                                        <p:attrNameLst>
                                          <p:attrName>style.visibility</p:attrName>
                                        </p:attrNameLst>
                                      </p:cBhvr>
                                      <p:to>
                                        <p:strVal val="visible"/>
                                      </p:to>
                                    </p:set>
                                    <p:animEffect transition="in" filter="checkerboard(across)">
                                      <p:cBhvr>
                                        <p:cTn id="7" dur="500"/>
                                        <p:tgtEl>
                                          <p:spTgt spid="675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7587">
                                            <p:txEl>
                                              <p:pRg st="0" end="0"/>
                                            </p:txEl>
                                          </p:spTgt>
                                        </p:tgtEl>
                                        <p:attrNameLst>
                                          <p:attrName>style.visibility</p:attrName>
                                        </p:attrNameLst>
                                      </p:cBhvr>
                                      <p:to>
                                        <p:strVal val="visible"/>
                                      </p:to>
                                    </p:set>
                                    <p:anim calcmode="lin" valueType="num">
                                      <p:cBhvr additive="base">
                                        <p:cTn id="12" dur="500" fill="hold"/>
                                        <p:tgtEl>
                                          <p:spTgt spid="67587">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675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67587">
                                            <p:txEl>
                                              <p:pRg st="1" end="1"/>
                                            </p:txEl>
                                          </p:spTgt>
                                        </p:tgtEl>
                                        <p:attrNameLst>
                                          <p:attrName>style.visibility</p:attrName>
                                        </p:attrNameLst>
                                      </p:cBhvr>
                                      <p:to>
                                        <p:strVal val="visible"/>
                                      </p:to>
                                    </p:set>
                                    <p:anim calcmode="lin" valueType="num">
                                      <p:cBhvr additive="base">
                                        <p:cTn id="18" dur="500" fill="hold"/>
                                        <p:tgtEl>
                                          <p:spTgt spid="67587">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67587">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t>Origins of Astrology</a:t>
            </a:r>
          </a:p>
        </p:txBody>
      </p:sp>
      <p:sp>
        <p:nvSpPr>
          <p:cNvPr id="28675" name="Rectangle 3"/>
          <p:cNvSpPr>
            <a:spLocks noGrp="1" noChangeArrowheads="1"/>
          </p:cNvSpPr>
          <p:nvPr>
            <p:ph type="body" sz="half" idx="1"/>
          </p:nvPr>
        </p:nvSpPr>
        <p:spPr/>
        <p:txBody>
          <a:bodyPr/>
          <a:lstStyle/>
          <a:p>
            <a:r>
              <a:rPr lang="en-US" sz="2400"/>
              <a:t>The positions of stars relative to the sun </a:t>
            </a:r>
            <a:r>
              <a:rPr lang="en-US" sz="2400">
                <a:cs typeface="Times New Roman" pitchFamily="18" charset="0"/>
              </a:rPr>
              <a:t>"</a:t>
            </a:r>
            <a:r>
              <a:rPr lang="en-US" sz="2400"/>
              <a:t>predict</a:t>
            </a:r>
            <a:r>
              <a:rPr lang="en-US" sz="2400">
                <a:cs typeface="Times New Roman" pitchFamily="18" charset="0"/>
              </a:rPr>
              <a:t>"</a:t>
            </a:r>
            <a:r>
              <a:rPr lang="en-US" sz="2400"/>
              <a:t> the agricultural seasons.</a:t>
            </a:r>
          </a:p>
          <a:p>
            <a:r>
              <a:rPr lang="en-US" sz="2400"/>
              <a:t>The positions of stars can be used to tell time at night.</a:t>
            </a:r>
          </a:p>
          <a:p>
            <a:r>
              <a:rPr lang="en-US" sz="2400"/>
              <a:t>The Babylonians and Egyptians early developed techniques for doing this.</a:t>
            </a:r>
          </a:p>
        </p:txBody>
      </p:sp>
      <p:pic>
        <p:nvPicPr>
          <p:cNvPr id="28678" name="Picture 6" descr="skyfeb2001"/>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4648200" y="2824163"/>
            <a:ext cx="3810000" cy="25796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1115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8678"/>
                                        </p:tgtEl>
                                        <p:attrNameLst>
                                          <p:attrName>style.visibility</p:attrName>
                                        </p:attrNameLst>
                                      </p:cBhvr>
                                      <p:to>
                                        <p:strVal val="visible"/>
                                      </p:to>
                                    </p:set>
                                    <p:animEffect transition="in" filter="checkerboard(across)">
                                      <p:cBhvr>
                                        <p:cTn id="7" dur="500"/>
                                        <p:tgtEl>
                                          <p:spTgt spid="286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8675">
                                            <p:txEl>
                                              <p:pRg st="0" end="0"/>
                                            </p:txEl>
                                          </p:spTgt>
                                        </p:tgtEl>
                                        <p:attrNameLst>
                                          <p:attrName>style.visibility</p:attrName>
                                        </p:attrNameLst>
                                      </p:cBhvr>
                                      <p:to>
                                        <p:strVal val="visible"/>
                                      </p:to>
                                    </p:set>
                                    <p:anim calcmode="lin" valueType="num">
                                      <p:cBhvr additive="base">
                                        <p:cTn id="12" dur="500" fill="hold"/>
                                        <p:tgtEl>
                                          <p:spTgt spid="28675">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86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8675">
                                            <p:txEl>
                                              <p:pRg st="1" end="1"/>
                                            </p:txEl>
                                          </p:spTgt>
                                        </p:tgtEl>
                                        <p:attrNameLst>
                                          <p:attrName>style.visibility</p:attrName>
                                        </p:attrNameLst>
                                      </p:cBhvr>
                                      <p:to>
                                        <p:strVal val="visible"/>
                                      </p:to>
                                    </p:set>
                                    <p:anim calcmode="lin" valueType="num">
                                      <p:cBhvr additive="base">
                                        <p:cTn id="18" dur="500" fill="hold"/>
                                        <p:tgtEl>
                                          <p:spTgt spid="28675">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286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28675">
                                            <p:txEl>
                                              <p:pRg st="2" end="2"/>
                                            </p:txEl>
                                          </p:spTgt>
                                        </p:tgtEl>
                                        <p:attrNameLst>
                                          <p:attrName>style.visibility</p:attrName>
                                        </p:attrNameLst>
                                      </p:cBhvr>
                                      <p:to>
                                        <p:strVal val="visible"/>
                                      </p:to>
                                    </p:set>
                                    <p:anim calcmode="lin" valueType="num">
                                      <p:cBhvr additive="base">
                                        <p:cTn id="24" dur="500" fill="hold"/>
                                        <p:tgtEl>
                                          <p:spTgt spid="28675">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2867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t>Origins of Astrology</a:t>
            </a:r>
          </a:p>
        </p:txBody>
      </p:sp>
      <p:sp>
        <p:nvSpPr>
          <p:cNvPr id="30723" name="Rectangle 3"/>
          <p:cNvSpPr>
            <a:spLocks noGrp="1" noChangeArrowheads="1"/>
          </p:cNvSpPr>
          <p:nvPr>
            <p:ph type="body" sz="half" idx="1"/>
          </p:nvPr>
        </p:nvSpPr>
        <p:spPr/>
        <p:txBody>
          <a:bodyPr/>
          <a:lstStyle/>
          <a:p>
            <a:r>
              <a:rPr lang="en-US" sz="2400"/>
              <a:t>First clear evidence in Babylonian civilization</a:t>
            </a:r>
          </a:p>
          <a:p>
            <a:r>
              <a:rPr lang="en-US" sz="2400"/>
              <a:t>Astrology used to tell future, together with other forms of divination, such as liver-looking</a:t>
            </a:r>
          </a:p>
          <a:p>
            <a:r>
              <a:rPr lang="en-US" sz="2400"/>
              <a:t>Idea:  gods communicate, if humans use the right techniques</a:t>
            </a:r>
          </a:p>
        </p:txBody>
      </p:sp>
      <p:pic>
        <p:nvPicPr>
          <p:cNvPr id="30726" name="Picture 6" descr="LivrLkr"/>
          <p:cNvPicPr>
            <a:picLocks noGrp="1" noChangeAspect="1" noChangeArrowheads="1"/>
          </p:cNvPicPr>
          <p:nvPr>
            <p:ph type="clipArt" sz="half" idx="2"/>
          </p:nvPr>
        </p:nvPicPr>
        <p:blipFill>
          <a:blip r:embed="rId3">
            <a:lum bright="12000"/>
            <a:extLst>
              <a:ext uri="{28A0092B-C50C-407E-A947-70E740481C1C}">
                <a14:useLocalDpi xmlns:a14="http://schemas.microsoft.com/office/drawing/2010/main" val="0"/>
              </a:ext>
            </a:extLst>
          </a:blip>
          <a:srcRect/>
          <a:stretch>
            <a:fillRect/>
          </a:stretch>
        </p:blipFill>
        <p:spPr>
          <a:xfrm>
            <a:off x="4648200" y="2625725"/>
            <a:ext cx="3810000" cy="2976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8006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0726"/>
                                        </p:tgtEl>
                                        <p:attrNameLst>
                                          <p:attrName>style.visibility</p:attrName>
                                        </p:attrNameLst>
                                      </p:cBhvr>
                                      <p:to>
                                        <p:strVal val="visible"/>
                                      </p:to>
                                    </p:set>
                                    <p:animEffect transition="in" filter="checkerboard(across)">
                                      <p:cBhvr>
                                        <p:cTn id="7" dur="500"/>
                                        <p:tgtEl>
                                          <p:spTgt spid="307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0723">
                                            <p:txEl>
                                              <p:pRg st="0" end="0"/>
                                            </p:txEl>
                                          </p:spTgt>
                                        </p:tgtEl>
                                        <p:attrNameLst>
                                          <p:attrName>style.visibility</p:attrName>
                                        </p:attrNameLst>
                                      </p:cBhvr>
                                      <p:to>
                                        <p:strVal val="visible"/>
                                      </p:to>
                                    </p:set>
                                    <p:anim calcmode="lin" valueType="num">
                                      <p:cBhvr additive="base">
                                        <p:cTn id="12" dur="500" fill="hold"/>
                                        <p:tgtEl>
                                          <p:spTgt spid="3072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07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0723">
                                            <p:txEl>
                                              <p:pRg st="1" end="1"/>
                                            </p:txEl>
                                          </p:spTgt>
                                        </p:tgtEl>
                                        <p:attrNameLst>
                                          <p:attrName>style.visibility</p:attrName>
                                        </p:attrNameLst>
                                      </p:cBhvr>
                                      <p:to>
                                        <p:strVal val="visible"/>
                                      </p:to>
                                    </p:set>
                                    <p:anim calcmode="lin" valueType="num">
                                      <p:cBhvr additive="base">
                                        <p:cTn id="18" dur="500" fill="hold"/>
                                        <p:tgtEl>
                                          <p:spTgt spid="30723">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07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30723">
                                            <p:txEl>
                                              <p:pRg st="2" end="2"/>
                                            </p:txEl>
                                          </p:spTgt>
                                        </p:tgtEl>
                                        <p:attrNameLst>
                                          <p:attrName>style.visibility</p:attrName>
                                        </p:attrNameLst>
                                      </p:cBhvr>
                                      <p:to>
                                        <p:strVal val="visible"/>
                                      </p:to>
                                    </p:set>
                                    <p:anim calcmode="lin" valueType="num">
                                      <p:cBhvr additive="base">
                                        <p:cTn id="24" dur="500" fill="hold"/>
                                        <p:tgtEl>
                                          <p:spTgt spid="30723">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3072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2|2.2|1.8|10.9"/>
</p:tagLst>
</file>

<file path=ppt/tags/tag10.xml><?xml version="1.0" encoding="utf-8"?>
<p:tagLst xmlns:a="http://schemas.openxmlformats.org/drawingml/2006/main" xmlns:r="http://schemas.openxmlformats.org/officeDocument/2006/relationships" xmlns:p="http://schemas.openxmlformats.org/presentationml/2006/main">
  <p:tag name="TIMING" val="|0.9|6.2|32.9|13.7"/>
</p:tagLst>
</file>

<file path=ppt/tags/tag11.xml><?xml version="1.0" encoding="utf-8"?>
<p:tagLst xmlns:a="http://schemas.openxmlformats.org/drawingml/2006/main" xmlns:r="http://schemas.openxmlformats.org/officeDocument/2006/relationships" xmlns:p="http://schemas.openxmlformats.org/presentationml/2006/main">
  <p:tag name="TIMING" val="|0.9|1.4|6.2|9"/>
</p:tagLst>
</file>

<file path=ppt/tags/tag12.xml><?xml version="1.0" encoding="utf-8"?>
<p:tagLst xmlns:a="http://schemas.openxmlformats.org/drawingml/2006/main" xmlns:r="http://schemas.openxmlformats.org/officeDocument/2006/relationships" xmlns:p="http://schemas.openxmlformats.org/presentationml/2006/main">
  <p:tag name="TIMING" val="|0.6|1.2|27"/>
</p:tagLst>
</file>

<file path=ppt/tags/tag13.xml><?xml version="1.0" encoding="utf-8"?>
<p:tagLst xmlns:a="http://schemas.openxmlformats.org/drawingml/2006/main" xmlns:r="http://schemas.openxmlformats.org/officeDocument/2006/relationships" xmlns:p="http://schemas.openxmlformats.org/presentationml/2006/main">
  <p:tag name="TIMING" val="|0.9|2.1|12.7|7.3|63.6"/>
</p:tagLst>
</file>

<file path=ppt/tags/tag14.xml><?xml version="1.0" encoding="utf-8"?>
<p:tagLst xmlns:a="http://schemas.openxmlformats.org/drawingml/2006/main" xmlns:r="http://schemas.openxmlformats.org/officeDocument/2006/relationships" xmlns:p="http://schemas.openxmlformats.org/presentationml/2006/main">
  <p:tag name="TIMING" val="|0.4|0.9|25.1|12.6"/>
</p:tagLst>
</file>

<file path=ppt/tags/tag15.xml><?xml version="1.0" encoding="utf-8"?>
<p:tagLst xmlns:a="http://schemas.openxmlformats.org/drawingml/2006/main" xmlns:r="http://schemas.openxmlformats.org/officeDocument/2006/relationships" xmlns:p="http://schemas.openxmlformats.org/presentationml/2006/main">
  <p:tag name="TIMING" val="|0.6|4.4|102.4|8.3|3.6|46.9|25.5|20|18.7|14.7"/>
</p:tagLst>
</file>

<file path=ppt/tags/tag16.xml><?xml version="1.0" encoding="utf-8"?>
<p:tagLst xmlns:a="http://schemas.openxmlformats.org/drawingml/2006/main" xmlns:r="http://schemas.openxmlformats.org/officeDocument/2006/relationships" xmlns:p="http://schemas.openxmlformats.org/presentationml/2006/main">
  <p:tag name="TIMING" val="|2.2|12.1"/>
</p:tagLst>
</file>

<file path=ppt/tags/tag17.xml><?xml version="1.0" encoding="utf-8"?>
<p:tagLst xmlns:a="http://schemas.openxmlformats.org/drawingml/2006/main" xmlns:r="http://schemas.openxmlformats.org/officeDocument/2006/relationships" xmlns:p="http://schemas.openxmlformats.org/presentationml/2006/main">
  <p:tag name="TIMING" val="|2.9|1|34.1|81.6"/>
</p:tagLst>
</file>

<file path=ppt/tags/tag18.xml><?xml version="1.0" encoding="utf-8"?>
<p:tagLst xmlns:a="http://schemas.openxmlformats.org/drawingml/2006/main" xmlns:r="http://schemas.openxmlformats.org/officeDocument/2006/relationships" xmlns:p="http://schemas.openxmlformats.org/presentationml/2006/main">
  <p:tag name="TIMING" val="|1.6|4.5|19.2|11.4|29.5"/>
</p:tagLst>
</file>

<file path=ppt/tags/tag19.xml><?xml version="1.0" encoding="utf-8"?>
<p:tagLst xmlns:a="http://schemas.openxmlformats.org/drawingml/2006/main" xmlns:r="http://schemas.openxmlformats.org/officeDocument/2006/relationships" xmlns:p="http://schemas.openxmlformats.org/presentationml/2006/main">
  <p:tag name="TIMING" val="|1.8|5.1|6.4|3.7|5|3.6|7.2"/>
</p:tagLst>
</file>

<file path=ppt/tags/tag2.xml><?xml version="1.0" encoding="utf-8"?>
<p:tagLst xmlns:a="http://schemas.openxmlformats.org/drawingml/2006/main" xmlns:r="http://schemas.openxmlformats.org/officeDocument/2006/relationships" xmlns:p="http://schemas.openxmlformats.org/presentationml/2006/main">
  <p:tag name="TIMING" val="|0.6|5.6|3.3|4.9"/>
</p:tagLst>
</file>

<file path=ppt/tags/tag20.xml><?xml version="1.0" encoding="utf-8"?>
<p:tagLst xmlns:a="http://schemas.openxmlformats.org/drawingml/2006/main" xmlns:r="http://schemas.openxmlformats.org/officeDocument/2006/relationships" xmlns:p="http://schemas.openxmlformats.org/presentationml/2006/main">
  <p:tag name="TIMING" val="|1.8|7.6|13.1|7.1|19.7"/>
</p:tagLst>
</file>

<file path=ppt/tags/tag21.xml><?xml version="1.0" encoding="utf-8"?>
<p:tagLst xmlns:a="http://schemas.openxmlformats.org/drawingml/2006/main" xmlns:r="http://schemas.openxmlformats.org/officeDocument/2006/relationships" xmlns:p="http://schemas.openxmlformats.org/presentationml/2006/main">
  <p:tag name="TIMING" val="|2.5|6"/>
</p:tagLst>
</file>

<file path=ppt/tags/tag22.xml><?xml version="1.0" encoding="utf-8"?>
<p:tagLst xmlns:a="http://schemas.openxmlformats.org/drawingml/2006/main" xmlns:r="http://schemas.openxmlformats.org/officeDocument/2006/relationships" xmlns:p="http://schemas.openxmlformats.org/presentationml/2006/main">
  <p:tag name="TIMING" val="|3.4|1.2|10.6|25.8"/>
</p:tagLst>
</file>

<file path=ppt/tags/tag23.xml><?xml version="1.0" encoding="utf-8"?>
<p:tagLst xmlns:a="http://schemas.openxmlformats.org/drawingml/2006/main" xmlns:r="http://schemas.openxmlformats.org/officeDocument/2006/relationships" xmlns:p="http://schemas.openxmlformats.org/presentationml/2006/main">
  <p:tag name="TIMING" val="|0.4|3.9|25.1|34.7"/>
</p:tagLst>
</file>

<file path=ppt/tags/tag24.xml><?xml version="1.0" encoding="utf-8"?>
<p:tagLst xmlns:a="http://schemas.openxmlformats.org/drawingml/2006/main" xmlns:r="http://schemas.openxmlformats.org/officeDocument/2006/relationships" xmlns:p="http://schemas.openxmlformats.org/presentationml/2006/main">
  <p:tag name="TIMING" val="|1.9|37.4|33.1"/>
</p:tagLst>
</file>

<file path=ppt/tags/tag25.xml><?xml version="1.0" encoding="utf-8"?>
<p:tagLst xmlns:a="http://schemas.openxmlformats.org/drawingml/2006/main" xmlns:r="http://schemas.openxmlformats.org/officeDocument/2006/relationships" xmlns:p="http://schemas.openxmlformats.org/presentationml/2006/main">
  <p:tag name="TIMING" val="|0.5|1.2|6.5|24.5|21.4"/>
</p:tagLst>
</file>

<file path=ppt/tags/tag26.xml><?xml version="1.0" encoding="utf-8"?>
<p:tagLst xmlns:a="http://schemas.openxmlformats.org/drawingml/2006/main" xmlns:r="http://schemas.openxmlformats.org/officeDocument/2006/relationships" xmlns:p="http://schemas.openxmlformats.org/presentationml/2006/main">
  <p:tag name="TIMING" val="|9.1|12.5|30.3|7.6|14.7|31.7"/>
</p:tagLst>
</file>

<file path=ppt/tags/tag27.xml><?xml version="1.0" encoding="utf-8"?>
<p:tagLst xmlns:a="http://schemas.openxmlformats.org/drawingml/2006/main" xmlns:r="http://schemas.openxmlformats.org/officeDocument/2006/relationships" xmlns:p="http://schemas.openxmlformats.org/presentationml/2006/main">
  <p:tag name="TIMING" val="|2.9|8.1|7.9|1.3|5.3|1.4|7.2"/>
</p:tagLst>
</file>

<file path=ppt/tags/tag28.xml><?xml version="1.0" encoding="utf-8"?>
<p:tagLst xmlns:a="http://schemas.openxmlformats.org/drawingml/2006/main" xmlns:r="http://schemas.openxmlformats.org/officeDocument/2006/relationships" xmlns:p="http://schemas.openxmlformats.org/presentationml/2006/main">
  <p:tag name="TIMING" val="|19.2|1.9|14.7|11.6|1.4|6.8"/>
</p:tagLst>
</file>

<file path=ppt/tags/tag29.xml><?xml version="1.0" encoding="utf-8"?>
<p:tagLst xmlns:a="http://schemas.openxmlformats.org/drawingml/2006/main" xmlns:r="http://schemas.openxmlformats.org/officeDocument/2006/relationships" xmlns:p="http://schemas.openxmlformats.org/presentationml/2006/main">
  <p:tag name="TIMING" val="|0.6|5.8|6.9"/>
</p:tagLst>
</file>

<file path=ppt/tags/tag3.xml><?xml version="1.0" encoding="utf-8"?>
<p:tagLst xmlns:a="http://schemas.openxmlformats.org/drawingml/2006/main" xmlns:r="http://schemas.openxmlformats.org/officeDocument/2006/relationships" xmlns:p="http://schemas.openxmlformats.org/presentationml/2006/main">
  <p:tag name="TIMING" val="|1|3.1|4.2|5.3|9.5"/>
</p:tagLst>
</file>

<file path=ppt/tags/tag30.xml><?xml version="1.0" encoding="utf-8"?>
<p:tagLst xmlns:a="http://schemas.openxmlformats.org/drawingml/2006/main" xmlns:r="http://schemas.openxmlformats.org/officeDocument/2006/relationships" xmlns:p="http://schemas.openxmlformats.org/presentationml/2006/main">
  <p:tag name="TIMING" val="|2.3|1.9|7.8|27.5|28.7"/>
</p:tagLst>
</file>

<file path=ppt/tags/tag31.xml><?xml version="1.0" encoding="utf-8"?>
<p:tagLst xmlns:a="http://schemas.openxmlformats.org/drawingml/2006/main" xmlns:r="http://schemas.openxmlformats.org/officeDocument/2006/relationships" xmlns:p="http://schemas.openxmlformats.org/presentationml/2006/main">
  <p:tag name="TIMING" val="|2.2|4.7|13.9|18.2"/>
</p:tagLst>
</file>

<file path=ppt/tags/tag32.xml><?xml version="1.0" encoding="utf-8"?>
<p:tagLst xmlns:a="http://schemas.openxmlformats.org/drawingml/2006/main" xmlns:r="http://schemas.openxmlformats.org/officeDocument/2006/relationships" xmlns:p="http://schemas.openxmlformats.org/presentationml/2006/main">
  <p:tag name="TIMING" val="|0.5|30.6|7.1"/>
</p:tagLst>
</file>

<file path=ppt/tags/tag33.xml><?xml version="1.0" encoding="utf-8"?>
<p:tagLst xmlns:a="http://schemas.openxmlformats.org/drawingml/2006/main" xmlns:r="http://schemas.openxmlformats.org/officeDocument/2006/relationships" xmlns:p="http://schemas.openxmlformats.org/presentationml/2006/main">
  <p:tag name="TIMING" val="|2.2"/>
</p:tagLst>
</file>

<file path=ppt/tags/tag34.xml><?xml version="1.0" encoding="utf-8"?>
<p:tagLst xmlns:a="http://schemas.openxmlformats.org/drawingml/2006/main" xmlns:r="http://schemas.openxmlformats.org/officeDocument/2006/relationships" xmlns:p="http://schemas.openxmlformats.org/presentationml/2006/main">
  <p:tag name="TIMING" val="|8.1"/>
</p:tagLst>
</file>

<file path=ppt/tags/tag35.xml><?xml version="1.0" encoding="utf-8"?>
<p:tagLst xmlns:a="http://schemas.openxmlformats.org/drawingml/2006/main" xmlns:r="http://schemas.openxmlformats.org/officeDocument/2006/relationships" xmlns:p="http://schemas.openxmlformats.org/presentationml/2006/main">
  <p:tag name="TIMING" val="|11.7"/>
</p:tagLst>
</file>

<file path=ppt/tags/tag36.xml><?xml version="1.0" encoding="utf-8"?>
<p:tagLst xmlns:a="http://schemas.openxmlformats.org/drawingml/2006/main" xmlns:r="http://schemas.openxmlformats.org/officeDocument/2006/relationships" xmlns:p="http://schemas.openxmlformats.org/presentationml/2006/main">
  <p:tag name="TIMING" val="|5.7"/>
</p:tagLst>
</file>

<file path=ppt/tags/tag37.xml><?xml version="1.0" encoding="utf-8"?>
<p:tagLst xmlns:a="http://schemas.openxmlformats.org/drawingml/2006/main" xmlns:r="http://schemas.openxmlformats.org/officeDocument/2006/relationships" xmlns:p="http://schemas.openxmlformats.org/presentationml/2006/main">
  <p:tag name="TIMING" val="|7.8"/>
</p:tagLst>
</file>

<file path=ppt/tags/tag38.xml><?xml version="1.0" encoding="utf-8"?>
<p:tagLst xmlns:a="http://schemas.openxmlformats.org/drawingml/2006/main" xmlns:r="http://schemas.openxmlformats.org/officeDocument/2006/relationships" xmlns:p="http://schemas.openxmlformats.org/presentationml/2006/main">
  <p:tag name="TIMING" val="|0.9|0.9|0.9|1.7|2.4"/>
</p:tagLst>
</file>

<file path=ppt/tags/tag39.xml><?xml version="1.0" encoding="utf-8"?>
<p:tagLst xmlns:a="http://schemas.openxmlformats.org/drawingml/2006/main" xmlns:r="http://schemas.openxmlformats.org/officeDocument/2006/relationships" xmlns:p="http://schemas.openxmlformats.org/presentationml/2006/main">
  <p:tag name="TIMING" val="|1.1|11.5|17"/>
</p:tagLst>
</file>

<file path=ppt/tags/tag4.xml><?xml version="1.0" encoding="utf-8"?>
<p:tagLst xmlns:a="http://schemas.openxmlformats.org/drawingml/2006/main" xmlns:r="http://schemas.openxmlformats.org/officeDocument/2006/relationships" xmlns:p="http://schemas.openxmlformats.org/presentationml/2006/main">
  <p:tag name="TIMING" val="|0.5|0.8"/>
</p:tagLst>
</file>

<file path=ppt/tags/tag40.xml><?xml version="1.0" encoding="utf-8"?>
<p:tagLst xmlns:a="http://schemas.openxmlformats.org/drawingml/2006/main" xmlns:r="http://schemas.openxmlformats.org/officeDocument/2006/relationships" xmlns:p="http://schemas.openxmlformats.org/presentationml/2006/main">
  <p:tag name="TIMING" val="|0.4|13.3"/>
</p:tagLst>
</file>

<file path=ppt/tags/tag5.xml><?xml version="1.0" encoding="utf-8"?>
<p:tagLst xmlns:a="http://schemas.openxmlformats.org/drawingml/2006/main" xmlns:r="http://schemas.openxmlformats.org/officeDocument/2006/relationships" xmlns:p="http://schemas.openxmlformats.org/presentationml/2006/main">
  <p:tag name="TIMING" val="|1.2|1|5.4|6.6|7.7|3.6|4.8|4.4"/>
</p:tagLst>
</file>

<file path=ppt/tags/tag6.xml><?xml version="1.0" encoding="utf-8"?>
<p:tagLst xmlns:a="http://schemas.openxmlformats.org/drawingml/2006/main" xmlns:r="http://schemas.openxmlformats.org/officeDocument/2006/relationships" xmlns:p="http://schemas.openxmlformats.org/presentationml/2006/main">
  <p:tag name="TIMING" val="|0.5|2.1|11.6|11.1"/>
</p:tagLst>
</file>

<file path=ppt/tags/tag7.xml><?xml version="1.0" encoding="utf-8"?>
<p:tagLst xmlns:a="http://schemas.openxmlformats.org/drawingml/2006/main" xmlns:r="http://schemas.openxmlformats.org/officeDocument/2006/relationships" xmlns:p="http://schemas.openxmlformats.org/presentationml/2006/main">
  <p:tag name="TIMING" val="|0.6|2.2|5.7"/>
</p:tagLst>
</file>

<file path=ppt/tags/tag8.xml><?xml version="1.0" encoding="utf-8"?>
<p:tagLst xmlns:a="http://schemas.openxmlformats.org/drawingml/2006/main" xmlns:r="http://schemas.openxmlformats.org/officeDocument/2006/relationships" xmlns:p="http://schemas.openxmlformats.org/presentationml/2006/main">
  <p:tag name="TIMING" val="|1.4|1.4|57.8|32.9"/>
</p:tagLst>
</file>

<file path=ppt/tags/tag9.xml><?xml version="1.0" encoding="utf-8"?>
<p:tagLst xmlns:a="http://schemas.openxmlformats.org/drawingml/2006/main" xmlns:r="http://schemas.openxmlformats.org/officeDocument/2006/relationships" xmlns:p="http://schemas.openxmlformats.org/presentationml/2006/main">
  <p:tag name="TIMING" val="|4.6|1.4|9.1|50.3"/>
</p:tagLst>
</file>

<file path=ppt/theme/theme1.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Designs\Fireball.pot</Template>
  <TotalTime>517</TotalTime>
  <Words>1609</Words>
  <Application>Microsoft Office PowerPoint</Application>
  <PresentationFormat>On-screen Show (4:3)</PresentationFormat>
  <Paragraphs>162</Paragraphs>
  <Slides>40</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40</vt:i4>
      </vt:variant>
    </vt:vector>
  </HeadingPairs>
  <TitlesOfParts>
    <vt:vector size="43" baseType="lpstr">
      <vt:lpstr>Arial</vt:lpstr>
      <vt:lpstr>Times New Roman</vt:lpstr>
      <vt:lpstr>Fireball</vt:lpstr>
      <vt:lpstr>Astrology:   Is Your Destiny in the Stars?</vt:lpstr>
      <vt:lpstr>Astrology is Very Popular</vt:lpstr>
      <vt:lpstr>Looking at Astrology</vt:lpstr>
      <vt:lpstr>The History of Astrology</vt:lpstr>
      <vt:lpstr>Origins of Astrology</vt:lpstr>
      <vt:lpstr>Newgrange, Ireland</vt:lpstr>
      <vt:lpstr>Stonehenge, England</vt:lpstr>
      <vt:lpstr>Origins of Astrology</vt:lpstr>
      <vt:lpstr>Origins of Astrology</vt:lpstr>
      <vt:lpstr>Babylonian Astrology</vt:lpstr>
      <vt:lpstr>Babylonian Menology</vt:lpstr>
      <vt:lpstr>Babylonian Astrology</vt:lpstr>
      <vt:lpstr>Greek Astrology</vt:lpstr>
      <vt:lpstr>Greek Astrology</vt:lpstr>
      <vt:lpstr>Classical  Greco-Roman Astrology</vt:lpstr>
      <vt:lpstr>A Sample Horoscope</vt:lpstr>
      <vt:lpstr>Astrology in  Judeo-Christian Circles</vt:lpstr>
      <vt:lpstr>The Renaissance</vt:lpstr>
      <vt:lpstr>Renaissance Astrology</vt:lpstr>
      <vt:lpstr>Astrology in the West</vt:lpstr>
      <vt:lpstr>Scientific Problems for Astrology</vt:lpstr>
      <vt:lpstr>What are Astronomical Objects?</vt:lpstr>
      <vt:lpstr>What are Astronomical Objects?</vt:lpstr>
      <vt:lpstr>Geocentrism</vt:lpstr>
      <vt:lpstr>Stars &amp; Constellations</vt:lpstr>
      <vt:lpstr>Stellar Influence</vt:lpstr>
      <vt:lpstr>New Planets</vt:lpstr>
      <vt:lpstr>Shift of the Equinox</vt:lpstr>
      <vt:lpstr>Shift of the Equinox</vt:lpstr>
      <vt:lpstr>The Twin Problem</vt:lpstr>
      <vt:lpstr>Testing Astrology</vt:lpstr>
      <vt:lpstr>Testing Astrology</vt:lpstr>
      <vt:lpstr>Biblical Problems with Astrology</vt:lpstr>
      <vt:lpstr>God forbids divination</vt:lpstr>
      <vt:lpstr>It won’t work against God</vt:lpstr>
      <vt:lpstr>An occult connection</vt:lpstr>
      <vt:lpstr>God controls the universe</vt:lpstr>
      <vt:lpstr>Biblical Problems for Astrology</vt:lpstr>
      <vt:lpstr>Summary on Astrology</vt:lpstr>
      <vt:lpstr>The End</vt:lpstr>
    </vt:vector>
  </TitlesOfParts>
  <Company>Biblical Theological Seminary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Astrology:   Is Your Destiny in the Stars?</dc:title>
  <dc:creator>RC Newman</dc:creator>
  <cp:lastModifiedBy>Newman</cp:lastModifiedBy>
  <cp:revision>249</cp:revision>
  <cp:lastPrinted>1601-01-01T00:00:00Z</cp:lastPrinted>
  <dcterms:created xsi:type="dcterms:W3CDTF">2002-10-22T15:59:52Z</dcterms:created>
  <dcterms:modified xsi:type="dcterms:W3CDTF">2015-07-02T21:58:35Z</dcterms:modified>
</cp:coreProperties>
</file>