
<file path=[Content_Types].xml><?xml version="1.0" encoding="utf-8"?>
<Types xmlns="http://schemas.openxmlformats.org/package/2006/content-types">
  <Default Extension="png" ContentType="image/png"/>
  <Default Extension="mp3" ContentType="audio/unknown"/>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CC"/>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6882" name="Group 18"/>
          <p:cNvGrpSpPr>
            <a:grpSpLocks/>
          </p:cNvGrpSpPr>
          <p:nvPr/>
        </p:nvGrpSpPr>
        <p:grpSpPr bwMode="auto">
          <a:xfrm>
            <a:off x="0" y="0"/>
            <a:ext cx="9144000" cy="3365500"/>
            <a:chOff x="0" y="0"/>
            <a:chExt cx="5760" cy="2120"/>
          </a:xfrm>
        </p:grpSpPr>
        <p:pic>
          <p:nvPicPr>
            <p:cNvPr id="36880" name="Picture 16" descr="ARTBANNA"/>
            <p:cNvPicPr>
              <a:picLocks noChangeAspect="1" noChangeArrowheads="1"/>
            </p:cNvPicPr>
            <p:nvPr userDrawn="1"/>
          </p:nvPicPr>
          <p:blipFill>
            <a:blip r:embed="rId2">
              <a:extLst>
                <a:ext uri="{28A0092B-C50C-407E-A947-70E740481C1C}">
                  <a14:useLocalDpi xmlns:a14="http://schemas.microsoft.com/office/drawing/2010/main" val="0"/>
                </a:ext>
              </a:extLst>
            </a:blip>
            <a:srcRect l="8125"/>
            <a:stretch>
              <a:fillRect/>
            </a:stretch>
          </p:blipFill>
          <p:spPr bwMode="invGray">
            <a:xfrm>
              <a:off x="0" y="0"/>
              <a:ext cx="5760" cy="576"/>
            </a:xfrm>
            <a:prstGeom prst="rect">
              <a:avLst/>
            </a:prstGeom>
            <a:noFill/>
            <a:extLst>
              <a:ext uri="{909E8E84-426E-40DD-AFC4-6F175D3DCCD1}">
                <a14:hiddenFill xmlns:a14="http://schemas.microsoft.com/office/drawing/2010/main">
                  <a:solidFill>
                    <a:srgbClr val="FFFFFF"/>
                  </a:solidFill>
                </a14:hiddenFill>
              </a:ext>
            </a:extLst>
          </p:spPr>
        </p:pic>
        <p:pic>
          <p:nvPicPr>
            <p:cNvPr id="36881" name="Picture 17" descr="Arthsep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8" y="2059"/>
              <a:ext cx="2832" cy="61"/>
            </a:xfrm>
            <a:prstGeom prst="rect">
              <a:avLst/>
            </a:prstGeom>
            <a:noFill/>
            <a:extLst>
              <a:ext uri="{909E8E84-426E-40DD-AFC4-6F175D3DCCD1}">
                <a14:hiddenFill xmlns:a14="http://schemas.microsoft.com/office/drawing/2010/main">
                  <a:solidFill>
                    <a:srgbClr val="FFFFFF"/>
                  </a:solidFill>
                </a14:hiddenFill>
              </a:ext>
            </a:extLst>
          </p:spPr>
        </p:pic>
      </p:grpSp>
      <p:sp>
        <p:nvSpPr>
          <p:cNvPr id="36869" name="Rectangle 5"/>
          <p:cNvSpPr>
            <a:spLocks noGrp="1" noChangeArrowheads="1"/>
          </p:cNvSpPr>
          <p:nvPr>
            <p:ph type="ctrTitle"/>
          </p:nvPr>
        </p:nvSpPr>
        <p:spPr>
          <a:xfrm>
            <a:off x="990600" y="1905000"/>
            <a:ext cx="7772400" cy="1143000"/>
          </a:xfrm>
        </p:spPr>
        <p:txBody>
          <a:bodyPr/>
          <a:lstStyle>
            <a:lvl1pPr algn="r">
              <a:defRPr/>
            </a:lvl1pPr>
          </a:lstStyle>
          <a:p>
            <a:pPr lvl="0"/>
            <a:r>
              <a:rPr lang="en-US" noProof="0" smtClean="0"/>
              <a:t>Click to edit Master title style</a:t>
            </a:r>
          </a:p>
        </p:txBody>
      </p:sp>
      <p:sp>
        <p:nvSpPr>
          <p:cNvPr id="36870"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pPr lvl="0"/>
            <a:r>
              <a:rPr lang="en-US" noProof="0" smtClean="0"/>
              <a:t>Click to edit Master subtitle style</a:t>
            </a:r>
          </a:p>
        </p:txBody>
      </p:sp>
      <p:sp>
        <p:nvSpPr>
          <p:cNvPr id="36871" name="Rectangle 7"/>
          <p:cNvSpPr>
            <a:spLocks noGrp="1" noChangeArrowheads="1"/>
          </p:cNvSpPr>
          <p:nvPr>
            <p:ph type="dt" sz="half" idx="2"/>
          </p:nvPr>
        </p:nvSpPr>
        <p:spPr>
          <a:xfrm>
            <a:off x="3359150" y="6343650"/>
            <a:ext cx="1905000" cy="457200"/>
          </a:xfrm>
        </p:spPr>
        <p:txBody>
          <a:bodyPr/>
          <a:lstStyle>
            <a:lvl1pPr>
              <a:defRPr/>
            </a:lvl1pPr>
          </a:lstStyle>
          <a:p>
            <a:endParaRPr lang="en-US"/>
          </a:p>
        </p:txBody>
      </p:sp>
      <p:sp>
        <p:nvSpPr>
          <p:cNvPr id="36872" name="Rectangle 8"/>
          <p:cNvSpPr>
            <a:spLocks noGrp="1" noChangeArrowheads="1"/>
          </p:cNvSpPr>
          <p:nvPr>
            <p:ph type="ftr" sz="quarter" idx="3"/>
          </p:nvPr>
        </p:nvSpPr>
        <p:spPr>
          <a:xfrm>
            <a:off x="6019800" y="6343650"/>
            <a:ext cx="2895600" cy="457200"/>
          </a:xfrm>
        </p:spPr>
        <p:txBody>
          <a:bodyPr/>
          <a:lstStyle>
            <a:lvl1pPr>
              <a:defRPr/>
            </a:lvl1pPr>
          </a:lstStyle>
          <a:p>
            <a:endParaRPr lang="en-US"/>
          </a:p>
        </p:txBody>
      </p:sp>
      <p:sp>
        <p:nvSpPr>
          <p:cNvPr id="36873" name="Rectangle 9"/>
          <p:cNvSpPr>
            <a:spLocks noGrp="1" noChangeArrowheads="1"/>
          </p:cNvSpPr>
          <p:nvPr>
            <p:ph type="sldNum" sz="quarter" idx="4"/>
          </p:nvPr>
        </p:nvSpPr>
        <p:spPr>
          <a:xfrm>
            <a:off x="125413" y="6361113"/>
            <a:ext cx="1905000" cy="457200"/>
          </a:xfrm>
        </p:spPr>
        <p:txBody>
          <a:bodyPr/>
          <a:lstStyle>
            <a:lvl1pPr>
              <a:defRPr/>
            </a:lvl1pPr>
          </a:lstStyle>
          <a:p>
            <a:fld id="{0E803347-FB5D-43DA-B469-BABDDB321EC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853D8A-4703-4C4C-B403-4EA4C5F49BDC}" type="slidenum">
              <a:rPr lang="en-US"/>
              <a:pPr/>
              <a:t>‹#›</a:t>
            </a:fld>
            <a:endParaRPr lang="en-US"/>
          </a:p>
        </p:txBody>
      </p:sp>
    </p:spTree>
    <p:extLst>
      <p:ext uri="{BB962C8B-B14F-4D97-AF65-F5344CB8AC3E}">
        <p14:creationId xmlns:p14="http://schemas.microsoft.com/office/powerpoint/2010/main" val="15985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722313"/>
            <a:ext cx="2159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722313"/>
            <a:ext cx="6326188"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1E6473-7BF7-487E-BE96-F26E2C0CF8F9}" type="slidenum">
              <a:rPr lang="en-US"/>
              <a:pPr/>
              <a:t>‹#›</a:t>
            </a:fld>
            <a:endParaRPr lang="en-US"/>
          </a:p>
        </p:txBody>
      </p:sp>
    </p:spTree>
    <p:extLst>
      <p:ext uri="{BB962C8B-B14F-4D97-AF65-F5344CB8AC3E}">
        <p14:creationId xmlns:p14="http://schemas.microsoft.com/office/powerpoint/2010/main" val="4064793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08500" y="1941513"/>
            <a:ext cx="4029075" cy="4114800"/>
          </a:xfrm>
        </p:spPr>
        <p:txBody>
          <a:bodyPr/>
          <a:lstStyle/>
          <a:p>
            <a:endParaRPr lang="en-US"/>
          </a:p>
        </p:txBody>
      </p:sp>
      <p:sp>
        <p:nvSpPr>
          <p:cNvPr id="5" name="Date Placeholder 4"/>
          <p:cNvSpPr>
            <a:spLocks noGrp="1"/>
          </p:cNvSpPr>
          <p:nvPr>
            <p:ph type="dt" sz="half" idx="10"/>
          </p:nvPr>
        </p:nvSpPr>
        <p:spPr>
          <a:xfrm>
            <a:off x="3433763" y="634365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6108700" y="634365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146050" y="6361113"/>
            <a:ext cx="1905000" cy="457200"/>
          </a:xfrm>
        </p:spPr>
        <p:txBody>
          <a:bodyPr/>
          <a:lstStyle>
            <a:lvl1pPr>
              <a:defRPr/>
            </a:lvl1pPr>
          </a:lstStyle>
          <a:p>
            <a:fld id="{98288D2C-4C6B-4B38-B445-93BC298B9175}" type="slidenum">
              <a:rPr lang="en-US"/>
              <a:pPr/>
              <a:t>‹#›</a:t>
            </a:fld>
            <a:endParaRPr lang="en-US"/>
          </a:p>
        </p:txBody>
      </p:sp>
    </p:spTree>
    <p:extLst>
      <p:ext uri="{BB962C8B-B14F-4D97-AF65-F5344CB8AC3E}">
        <p14:creationId xmlns:p14="http://schemas.microsoft.com/office/powerpoint/2010/main" val="355294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553C72-3971-4206-BE90-AD8665A3F666}" type="slidenum">
              <a:rPr lang="en-US"/>
              <a:pPr/>
              <a:t>‹#›</a:t>
            </a:fld>
            <a:endParaRPr lang="en-US"/>
          </a:p>
        </p:txBody>
      </p:sp>
    </p:spTree>
    <p:extLst>
      <p:ext uri="{BB962C8B-B14F-4D97-AF65-F5344CB8AC3E}">
        <p14:creationId xmlns:p14="http://schemas.microsoft.com/office/powerpoint/2010/main" val="25900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858EFC-8D89-41AE-B0AA-B73E425FF06C}" type="slidenum">
              <a:rPr lang="en-US"/>
              <a:pPr/>
              <a:t>‹#›</a:t>
            </a:fld>
            <a:endParaRPr lang="en-US"/>
          </a:p>
        </p:txBody>
      </p:sp>
    </p:spTree>
    <p:extLst>
      <p:ext uri="{BB962C8B-B14F-4D97-AF65-F5344CB8AC3E}">
        <p14:creationId xmlns:p14="http://schemas.microsoft.com/office/powerpoint/2010/main" val="242904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2A4464-25E5-453C-BE2E-F5D683849893}" type="slidenum">
              <a:rPr lang="en-US"/>
              <a:pPr/>
              <a:t>‹#›</a:t>
            </a:fld>
            <a:endParaRPr lang="en-US"/>
          </a:p>
        </p:txBody>
      </p:sp>
    </p:spTree>
    <p:extLst>
      <p:ext uri="{BB962C8B-B14F-4D97-AF65-F5344CB8AC3E}">
        <p14:creationId xmlns:p14="http://schemas.microsoft.com/office/powerpoint/2010/main" val="317380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2094DE0-F1E1-495E-AE1D-1AB29A068509}" type="slidenum">
              <a:rPr lang="en-US"/>
              <a:pPr/>
              <a:t>‹#›</a:t>
            </a:fld>
            <a:endParaRPr lang="en-US"/>
          </a:p>
        </p:txBody>
      </p:sp>
    </p:spTree>
    <p:extLst>
      <p:ext uri="{BB962C8B-B14F-4D97-AF65-F5344CB8AC3E}">
        <p14:creationId xmlns:p14="http://schemas.microsoft.com/office/powerpoint/2010/main" val="97822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D6B32C0-FE2F-44FF-9985-2AE25E9A7AFE}" type="slidenum">
              <a:rPr lang="en-US"/>
              <a:pPr/>
              <a:t>‹#›</a:t>
            </a:fld>
            <a:endParaRPr lang="en-US"/>
          </a:p>
        </p:txBody>
      </p:sp>
    </p:spTree>
    <p:extLst>
      <p:ext uri="{BB962C8B-B14F-4D97-AF65-F5344CB8AC3E}">
        <p14:creationId xmlns:p14="http://schemas.microsoft.com/office/powerpoint/2010/main" val="371952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593C84-3D6F-4326-A19A-65A80D71FB44}" type="slidenum">
              <a:rPr lang="en-US"/>
              <a:pPr/>
              <a:t>‹#›</a:t>
            </a:fld>
            <a:endParaRPr lang="en-US"/>
          </a:p>
        </p:txBody>
      </p:sp>
    </p:spTree>
    <p:extLst>
      <p:ext uri="{BB962C8B-B14F-4D97-AF65-F5344CB8AC3E}">
        <p14:creationId xmlns:p14="http://schemas.microsoft.com/office/powerpoint/2010/main" val="291555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FCEF9E-52A4-4D11-A0DB-6D0EC887DF02}" type="slidenum">
              <a:rPr lang="en-US"/>
              <a:pPr/>
              <a:t>‹#›</a:t>
            </a:fld>
            <a:endParaRPr lang="en-US"/>
          </a:p>
        </p:txBody>
      </p:sp>
    </p:spTree>
    <p:extLst>
      <p:ext uri="{BB962C8B-B14F-4D97-AF65-F5344CB8AC3E}">
        <p14:creationId xmlns:p14="http://schemas.microsoft.com/office/powerpoint/2010/main" val="387997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04F34D-B1F6-4027-903C-0792A6FBC95E}" type="slidenum">
              <a:rPr lang="en-US"/>
              <a:pPr/>
              <a:t>‹#›</a:t>
            </a:fld>
            <a:endParaRPr lang="en-US"/>
          </a:p>
        </p:txBody>
      </p:sp>
    </p:spTree>
    <p:extLst>
      <p:ext uri="{BB962C8B-B14F-4D97-AF65-F5344CB8AC3E}">
        <p14:creationId xmlns:p14="http://schemas.microsoft.com/office/powerpoint/2010/main" val="160869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grpSp>
        <p:nvGrpSpPr>
          <p:cNvPr id="5140" name="Group 20"/>
          <p:cNvGrpSpPr>
            <a:grpSpLocks/>
          </p:cNvGrpSpPr>
          <p:nvPr/>
        </p:nvGrpSpPr>
        <p:grpSpPr bwMode="auto">
          <a:xfrm>
            <a:off x="-7938" y="1636713"/>
            <a:ext cx="9148763" cy="4618037"/>
            <a:chOff x="-5" y="1031"/>
            <a:chExt cx="5763" cy="2909"/>
          </a:xfrm>
        </p:grpSpPr>
        <p:pic>
          <p:nvPicPr>
            <p:cNvPr id="5136" name="Picture 16" descr="ARTHSEP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3778" y="3893"/>
              <a:ext cx="1980" cy="47"/>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Arthsep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 y="1031"/>
              <a:ext cx="2832" cy="61"/>
            </a:xfrm>
            <a:prstGeom prst="rect">
              <a:avLst/>
            </a:prstGeom>
            <a:noFill/>
            <a:extLst>
              <a:ext uri="{909E8E84-426E-40DD-AFC4-6F175D3DCCD1}">
                <a14:hiddenFill xmlns:a14="http://schemas.microsoft.com/office/drawing/2010/main">
                  <a:solidFill>
                    <a:srgbClr val="FFFFFF"/>
                  </a:solidFill>
                </a14:hiddenFill>
              </a:ext>
            </a:extLst>
          </p:spPr>
        </p:pic>
      </p:grpSp>
      <p:sp>
        <p:nvSpPr>
          <p:cNvPr id="5126" name="Rectangle 6"/>
          <p:cNvSpPr>
            <a:spLocks noGrp="1" noChangeArrowheads="1"/>
          </p:cNvSpPr>
          <p:nvPr>
            <p:ph type="title"/>
          </p:nvPr>
        </p:nvSpPr>
        <p:spPr bwMode="auto">
          <a:xfrm>
            <a:off x="317500" y="722313"/>
            <a:ext cx="86375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5127" name="Rectangle 7"/>
          <p:cNvSpPr>
            <a:spLocks noGrp="1" noChangeArrowheads="1"/>
          </p:cNvSpPr>
          <p:nvPr>
            <p:ph type="body" idx="1"/>
          </p:nvPr>
        </p:nvSpPr>
        <p:spPr bwMode="auto">
          <a:xfrm>
            <a:off x="328613" y="1941513"/>
            <a:ext cx="82089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8"/>
          <p:cNvSpPr>
            <a:spLocks noGrp="1" noChangeArrowheads="1"/>
          </p:cNvSpPr>
          <p:nvPr>
            <p:ph type="dt" sz="half" idx="2"/>
          </p:nvPr>
        </p:nvSpPr>
        <p:spPr bwMode="auto">
          <a:xfrm>
            <a:off x="3433763" y="63436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5129" name="Rectangle 9"/>
          <p:cNvSpPr>
            <a:spLocks noGrp="1" noChangeArrowheads="1"/>
          </p:cNvSpPr>
          <p:nvPr>
            <p:ph type="ftr" sz="quarter" idx="3"/>
          </p:nvPr>
        </p:nvSpPr>
        <p:spPr bwMode="auto">
          <a:xfrm>
            <a:off x="6108700" y="63436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endParaRPr lang="en-US"/>
          </a:p>
        </p:txBody>
      </p:sp>
      <p:sp>
        <p:nvSpPr>
          <p:cNvPr id="5130" name="Rectangle 10"/>
          <p:cNvSpPr>
            <a:spLocks noGrp="1" noChangeArrowheads="1"/>
          </p:cNvSpPr>
          <p:nvPr>
            <p:ph type="sldNum" sz="quarter" idx="4"/>
          </p:nvPr>
        </p:nvSpPr>
        <p:spPr bwMode="auto">
          <a:xfrm>
            <a:off x="146050" y="6361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atin typeface="+mn-lt"/>
              </a:defRPr>
            </a:lvl1pPr>
          </a:lstStyle>
          <a:p>
            <a:fld id="{2D41C76F-5906-4CC0-A86F-D2717FAEB31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rgbClr val="CCFF33"/>
        </a:buClr>
        <a:buSzPct val="7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6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rgbClr val="0099CC"/>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en-US"/>
              <a:t>Astronomy &amp; the Bible</a:t>
            </a:r>
          </a:p>
        </p:txBody>
      </p:sp>
      <p:sp>
        <p:nvSpPr>
          <p:cNvPr id="64515" name="Rectangle 3"/>
          <p:cNvSpPr>
            <a:spLocks noGrp="1" noChangeArrowheads="1"/>
          </p:cNvSpPr>
          <p:nvPr>
            <p:ph type="subTitle" idx="1"/>
          </p:nvPr>
        </p:nvSpPr>
        <p:spPr/>
        <p:txBody>
          <a:bodyPr/>
          <a:lstStyle/>
          <a:p>
            <a:r>
              <a:rPr lang="en-US"/>
              <a:t>Robert C. Newman</a:t>
            </a:r>
          </a:p>
        </p:txBody>
      </p:sp>
      <p:pic>
        <p:nvPicPr>
          <p:cNvPr id="64516" name="Picture 4" descr="SHOOST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4343400"/>
            <a:ext cx="2836863" cy="1703388"/>
          </a:xfrm>
          <a:prstGeom prst="rect">
            <a:avLst/>
          </a:prstGeom>
          <a:noFill/>
          <a:extLst>
            <a:ext uri="{909E8E84-426E-40DD-AFC4-6F175D3DCCD1}">
              <a14:hiddenFill xmlns:a14="http://schemas.microsoft.com/office/drawing/2010/main">
                <a:solidFill>
                  <a:srgbClr val="FFFFFF"/>
                </a:solidFill>
              </a14:hiddenFill>
            </a:ext>
          </a:extLst>
        </p:spPr>
      </p:pic>
      <p:pic>
        <p:nvPicPr>
          <p:cNvPr id="2" name="AstrBibl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620000" y="5562600"/>
            <a:ext cx="609600" cy="609600"/>
          </a:xfrm>
          <a:prstGeom prst="rect">
            <a:avLst/>
          </a:prstGeom>
        </p:spPr>
      </p:pic>
    </p:spTree>
    <p:custDataLst>
      <p:tags r:id="rId1"/>
    </p:custDataLst>
  </p:cSld>
  <p:clrMapOvr>
    <a:masterClrMapping/>
  </p:clrMapOvr>
  <p:transition advClick="0" advTm="98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64514"/>
                                        </p:tgtEl>
                                        <p:attrNameLst>
                                          <p:attrName>style.visibility</p:attrName>
                                        </p:attrNameLst>
                                      </p:cBhvr>
                                      <p:to>
                                        <p:strVal val="visible"/>
                                      </p:to>
                                    </p:set>
                                    <p:anim calcmode="lin" valueType="num">
                                      <p:cBhvr>
                                        <p:cTn id="11" dur="500" fill="hold"/>
                                        <p:tgtEl>
                                          <p:spTgt spid="64514"/>
                                        </p:tgtEl>
                                        <p:attrNameLst>
                                          <p:attrName>ppt_w</p:attrName>
                                        </p:attrNameLst>
                                      </p:cBhvr>
                                      <p:tavLst>
                                        <p:tav tm="0">
                                          <p:val>
                                            <p:fltVal val="0"/>
                                          </p:val>
                                        </p:tav>
                                        <p:tav tm="100000">
                                          <p:val>
                                            <p:strVal val="#ppt_w"/>
                                          </p:val>
                                        </p:tav>
                                      </p:tavLst>
                                    </p:anim>
                                    <p:anim calcmode="lin" valueType="num">
                                      <p:cBhvr>
                                        <p:cTn id="12" dur="500" fill="hold"/>
                                        <p:tgtEl>
                                          <p:spTgt spid="6451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64516"/>
                                        </p:tgtEl>
                                        <p:attrNameLst>
                                          <p:attrName>style.visibility</p:attrName>
                                        </p:attrNameLst>
                                      </p:cBhvr>
                                      <p:to>
                                        <p:strVal val="visible"/>
                                      </p:to>
                                    </p:set>
                                    <p:anim calcmode="lin" valueType="num">
                                      <p:cBhvr additive="base">
                                        <p:cTn id="17" dur="500" fill="hold"/>
                                        <p:tgtEl>
                                          <p:spTgt spid="64516"/>
                                        </p:tgtEl>
                                        <p:attrNameLst>
                                          <p:attrName>ppt_x</p:attrName>
                                        </p:attrNameLst>
                                      </p:cBhvr>
                                      <p:tavLst>
                                        <p:tav tm="0">
                                          <p:val>
                                            <p:strVal val="1+#ppt_w/2"/>
                                          </p:val>
                                        </p:tav>
                                        <p:tav tm="100000">
                                          <p:val>
                                            <p:strVal val="#ppt_x"/>
                                          </p:val>
                                        </p:tav>
                                      </p:tavLst>
                                    </p:anim>
                                    <p:anim calcmode="lin" valueType="num">
                                      <p:cBhvr additive="base">
                                        <p:cTn id="18" dur="500" fill="hold"/>
                                        <p:tgtEl>
                                          <p:spTgt spid="6451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4515">
                                            <p:txEl>
                                              <p:pRg st="0" end="0"/>
                                            </p:txEl>
                                          </p:spTgt>
                                        </p:tgtEl>
                                        <p:attrNameLst>
                                          <p:attrName>style.visibility</p:attrName>
                                        </p:attrNameLst>
                                      </p:cBhvr>
                                      <p:to>
                                        <p:strVal val="visible"/>
                                      </p:to>
                                    </p:set>
                                    <p:anim calcmode="lin" valueType="num">
                                      <p:cBhvr additive="base">
                                        <p:cTn id="23" dur="500" fill="hold"/>
                                        <p:tgtEl>
                                          <p:spTgt spid="6451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5" fill="hold" display="0">
                  <p:stCondLst>
                    <p:cond delay="indefinite"/>
                  </p:stCondLst>
                  <p:endCondLst>
                    <p:cond evt="onStopAudio" delay="0">
                      <p:tgtEl>
                        <p:sldTgt/>
                      </p:tgtEl>
                    </p:cond>
                  </p:endCondLst>
                </p:cTn>
                <p:tgtEl>
                  <p:spTgt spid="2"/>
                </p:tgtEl>
              </p:cMediaNode>
            </p:audio>
          </p:childTnLst>
        </p:cTn>
      </p:par>
    </p:tnLst>
    <p:bldLst>
      <p:bldP spid="64514" grpId="0"/>
      <p:bldP spid="64515" grpId="0" build="p" autoUpdateAnimBg="0"/>
    </p:bldLst>
  </p:timing>
  <p:extLst mod="1">
    <p:ext uri="{E180D4A7-C9FB-4DFB-919C-405C955672EB}">
      <p14:showEvtLst xmlns:p14="http://schemas.microsoft.com/office/powerpoint/2010/main">
        <p14:playEvt time="0" objId="6451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Size according to Qur</a:t>
            </a:r>
            <a:r>
              <a:rPr lang="en-US">
                <a:cs typeface="Arial" charset="0"/>
              </a:rPr>
              <a:t>'</a:t>
            </a:r>
            <a:r>
              <a:rPr lang="en-US"/>
              <a:t>an 34:9</a:t>
            </a:r>
          </a:p>
        </p:txBody>
      </p:sp>
      <p:sp>
        <p:nvSpPr>
          <p:cNvPr id="73731" name="Text Box 3"/>
          <p:cNvSpPr txBox="1">
            <a:spLocks noChangeArrowheads="1"/>
          </p:cNvSpPr>
          <p:nvPr/>
        </p:nvSpPr>
        <p:spPr bwMode="auto">
          <a:xfrm>
            <a:off x="914400" y="2362200"/>
            <a:ext cx="7543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Truly, those who deny the life to come are doomed, for they have grossly erred.  Do they not see what is before them and behind them in heaven and earth?  If We will, We can cave in the earth under their feet or </a:t>
            </a:r>
            <a:r>
              <a:rPr lang="en-US" sz="2800">
                <a:solidFill>
                  <a:schemeClr val="tx2"/>
                </a:solidFill>
              </a:rPr>
              <a:t>let a part of heaven fall upon them</a:t>
            </a:r>
            <a:r>
              <a:rPr lang="en-US" sz="2800"/>
              <a:t>.  Surely there is a sign in this for every penitent man.</a:t>
            </a:r>
          </a:p>
        </p:txBody>
      </p:sp>
    </p:spTree>
    <p:custDataLst>
      <p:tags r:id="rId1"/>
    </p:custDataLst>
  </p:cSld>
  <p:clrMapOvr>
    <a:masterClrMapping/>
  </p:clrMapOvr>
  <p:transition advTm="260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checkerboard(across)">
                                      <p:cBhvr>
                                        <p:cTn id="7"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Size of the Universe</a:t>
            </a:r>
          </a:p>
        </p:txBody>
      </p:sp>
      <p:sp>
        <p:nvSpPr>
          <p:cNvPr id="74755" name="Rectangle 3"/>
          <p:cNvSpPr>
            <a:spLocks noGrp="1" noChangeArrowheads="1"/>
          </p:cNvSpPr>
          <p:nvPr>
            <p:ph type="body" sz="half" idx="1"/>
          </p:nvPr>
        </p:nvSpPr>
        <p:spPr/>
        <p:txBody>
          <a:bodyPr/>
          <a:lstStyle/>
          <a:p>
            <a:r>
              <a:rPr lang="en-US" sz="2800"/>
              <a:t>Bible:</a:t>
            </a:r>
          </a:p>
          <a:p>
            <a:pPr lvl="1"/>
            <a:r>
              <a:rPr lang="en-US" sz="2400"/>
              <a:t>Immeasurably large</a:t>
            </a:r>
          </a:p>
          <a:p>
            <a:pPr lvl="1"/>
            <a:r>
              <a:rPr lang="en-US" sz="2400"/>
              <a:t>Amazing that God cares about humans</a:t>
            </a:r>
          </a:p>
          <a:p>
            <a:r>
              <a:rPr lang="en-US" sz="2800"/>
              <a:t>Qur</a:t>
            </a:r>
            <a:r>
              <a:rPr lang="en-US" sz="2800">
                <a:cs typeface="Arial" charset="0"/>
              </a:rPr>
              <a:t>'</a:t>
            </a:r>
            <a:r>
              <a:rPr lang="en-US" sz="2800"/>
              <a:t>an</a:t>
            </a:r>
          </a:p>
          <a:p>
            <a:pPr lvl="1"/>
            <a:r>
              <a:rPr lang="en-US" sz="2400"/>
              <a:t>Dome sky, that might fall on people</a:t>
            </a:r>
          </a:p>
          <a:p>
            <a:pPr lvl="1"/>
            <a:r>
              <a:rPr lang="en-US" sz="2400"/>
              <a:t>A </a:t>
            </a:r>
            <a:r>
              <a:rPr lang="en-US" sz="2400">
                <a:cs typeface="Arial" charset="0"/>
              </a:rPr>
              <a:t>"</a:t>
            </a:r>
            <a:r>
              <a:rPr lang="en-US" sz="2400"/>
              <a:t>Chicken Little</a:t>
            </a:r>
            <a:r>
              <a:rPr lang="en-US" sz="2400">
                <a:cs typeface="Arial" charset="0"/>
              </a:rPr>
              <a:t>"</a:t>
            </a:r>
            <a:r>
              <a:rPr lang="en-US" sz="2400"/>
              <a:t> universe</a:t>
            </a:r>
          </a:p>
        </p:txBody>
      </p:sp>
      <p:pic>
        <p:nvPicPr>
          <p:cNvPr id="74758" name="Picture 6" descr="ChLittle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08500" y="2236788"/>
            <a:ext cx="4029075" cy="3522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99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755">
                                            <p:txEl>
                                              <p:pRg st="4" end="4"/>
                                            </p:txEl>
                                          </p:spTgt>
                                        </p:tgtEl>
                                        <p:attrNameLst>
                                          <p:attrName>style.visibility</p:attrName>
                                        </p:attrNameLst>
                                      </p:cBhvr>
                                      <p:to>
                                        <p:strVal val="visible"/>
                                      </p:to>
                                    </p:set>
                                    <p:anim calcmode="lin" valueType="num">
                                      <p:cBhvr additive="base">
                                        <p:cTn id="31" dur="500" fill="hold"/>
                                        <p:tgtEl>
                                          <p:spTgt spid="747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7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4755">
                                            <p:txEl>
                                              <p:pRg st="5" end="5"/>
                                            </p:txEl>
                                          </p:spTgt>
                                        </p:tgtEl>
                                        <p:attrNameLst>
                                          <p:attrName>style.visibility</p:attrName>
                                        </p:attrNameLst>
                                      </p:cBhvr>
                                      <p:to>
                                        <p:strVal val="visible"/>
                                      </p:to>
                                    </p:set>
                                    <p:anim calcmode="lin" valueType="num">
                                      <p:cBhvr additive="base">
                                        <p:cTn id="37" dur="500" fill="hold"/>
                                        <p:tgtEl>
                                          <p:spTgt spid="747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47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74758"/>
                                        </p:tgtEl>
                                        <p:attrNameLst>
                                          <p:attrName>style.visibility</p:attrName>
                                        </p:attrNameLst>
                                      </p:cBhvr>
                                      <p:to>
                                        <p:strVal val="visible"/>
                                      </p:to>
                                    </p:set>
                                    <p:animEffect transition="in" filter="checkerboard(across)">
                                      <p:cBhvr>
                                        <p:cTn id="43"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Size of the Universe</a:t>
            </a:r>
          </a:p>
        </p:txBody>
      </p:sp>
      <p:sp>
        <p:nvSpPr>
          <p:cNvPr id="75779" name="Rectangle 3"/>
          <p:cNvSpPr>
            <a:spLocks noGrp="1" noChangeArrowheads="1"/>
          </p:cNvSpPr>
          <p:nvPr>
            <p:ph type="body" sz="half" idx="1"/>
          </p:nvPr>
        </p:nvSpPr>
        <p:spPr/>
        <p:txBody>
          <a:bodyPr/>
          <a:lstStyle/>
          <a:p>
            <a:pPr>
              <a:lnSpc>
                <a:spcPct val="90000"/>
              </a:lnSpc>
            </a:pPr>
            <a:r>
              <a:rPr lang="en-US" sz="2400"/>
              <a:t>More scientific is Anaximander of Miletus, in his work </a:t>
            </a:r>
            <a:r>
              <a:rPr lang="en-US" sz="2400" i="1"/>
              <a:t>About Nature</a:t>
            </a:r>
            <a:r>
              <a:rPr lang="en-US" sz="2400"/>
              <a:t> (c 600 BC).</a:t>
            </a:r>
          </a:p>
          <a:p>
            <a:pPr>
              <a:lnSpc>
                <a:spcPct val="90000"/>
              </a:lnSpc>
            </a:pPr>
            <a:r>
              <a:rPr lang="en-US" sz="2400"/>
              <a:t>Yet even he pictures a universe less than a hundred times larger than the earth.</a:t>
            </a:r>
          </a:p>
          <a:p>
            <a:pPr>
              <a:lnSpc>
                <a:spcPct val="90000"/>
              </a:lnSpc>
            </a:pPr>
            <a:r>
              <a:rPr lang="en-US" sz="2400"/>
              <a:t>Consider these quotations from his treatise </a:t>
            </a:r>
            <a:r>
              <a:rPr lang="en-US" sz="2400" i="1"/>
              <a:t>About Nature</a:t>
            </a:r>
            <a:r>
              <a:rPr lang="en-US" sz="2400"/>
              <a:t>:</a:t>
            </a:r>
          </a:p>
        </p:txBody>
      </p:sp>
      <p:pic>
        <p:nvPicPr>
          <p:cNvPr id="75786" name="Picture 10" descr="anaximanderbust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48188" y="1941513"/>
            <a:ext cx="39497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78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5786"/>
                                        </p:tgtEl>
                                        <p:attrNameLst>
                                          <p:attrName>style.visibility</p:attrName>
                                        </p:attrNameLst>
                                      </p:cBhvr>
                                      <p:to>
                                        <p:strVal val="visible"/>
                                      </p:to>
                                    </p:set>
                                    <p:animEffect transition="in" filter="checkerboard(across)">
                                      <p:cBhvr>
                                        <p:cTn id="7" dur="500"/>
                                        <p:tgtEl>
                                          <p:spTgt spid="75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5779">
                                            <p:txEl>
                                              <p:pRg st="0" end="0"/>
                                            </p:txEl>
                                          </p:spTgt>
                                        </p:tgtEl>
                                        <p:attrNameLst>
                                          <p:attrName>style.visibility</p:attrName>
                                        </p:attrNameLst>
                                      </p:cBhvr>
                                      <p:to>
                                        <p:strVal val="visible"/>
                                      </p:to>
                                    </p:set>
                                    <p:anim calcmode="lin" valueType="num">
                                      <p:cBhvr additive="base">
                                        <p:cTn id="12"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5779">
                                            <p:txEl>
                                              <p:pRg st="1" end="1"/>
                                            </p:txEl>
                                          </p:spTgt>
                                        </p:tgtEl>
                                        <p:attrNameLst>
                                          <p:attrName>style.visibility</p:attrName>
                                        </p:attrNameLst>
                                      </p:cBhvr>
                                      <p:to>
                                        <p:strVal val="visible"/>
                                      </p:to>
                                    </p:set>
                                    <p:anim calcmode="lin" valueType="num">
                                      <p:cBhvr additive="base">
                                        <p:cTn id="18"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5779">
                                            <p:txEl>
                                              <p:pRg st="2" end="2"/>
                                            </p:txEl>
                                          </p:spTgt>
                                        </p:tgtEl>
                                        <p:attrNameLst>
                                          <p:attrName>style.visibility</p:attrName>
                                        </p:attrNameLst>
                                      </p:cBhvr>
                                      <p:to>
                                        <p:strVal val="visible"/>
                                      </p:to>
                                    </p:set>
                                    <p:anim calcmode="lin" valueType="num">
                                      <p:cBhvr additive="base">
                                        <p:cTn id="24"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Size according to Anaximander</a:t>
            </a:r>
          </a:p>
        </p:txBody>
      </p:sp>
      <p:sp>
        <p:nvSpPr>
          <p:cNvPr id="76803" name="Text Box 3"/>
          <p:cNvSpPr txBox="1">
            <a:spLocks noChangeArrowheads="1"/>
          </p:cNvSpPr>
          <p:nvPr/>
        </p:nvSpPr>
        <p:spPr bwMode="auto">
          <a:xfrm>
            <a:off x="304800" y="1981200"/>
            <a:ext cx="4953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The stars are wheel-shaped masses of air, full of fire, breathing out flames from pores in different parts….  The sun has the highest position of all, the moon is next in order, and under it are the fixed stars and planets….  The circle of the sun is </a:t>
            </a:r>
            <a:r>
              <a:rPr lang="en-US">
                <a:solidFill>
                  <a:schemeClr val="tx2"/>
                </a:solidFill>
              </a:rPr>
              <a:t>28 times as large as the earth</a:t>
            </a:r>
            <a:r>
              <a:rPr lang="en-US"/>
              <a:t>, like a chariot wheel, having a hollow center and this full of fire, shining in every part, and sending out fire through a narrow opening like the air from a flute.</a:t>
            </a:r>
          </a:p>
        </p:txBody>
      </p:sp>
      <p:pic>
        <p:nvPicPr>
          <p:cNvPr id="76804" name="Picture 4" descr="anaximand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667000"/>
            <a:ext cx="349567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21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checkerboard(across)">
                                      <p:cBhvr>
                                        <p:cTn id="7" dur="500"/>
                                        <p:tgtEl>
                                          <p:spTgt spid="7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6803"/>
                                        </p:tgtEl>
                                        <p:attrNameLst>
                                          <p:attrName>style.visibility</p:attrName>
                                        </p:attrNameLst>
                                      </p:cBhvr>
                                      <p:to>
                                        <p:strVal val="visible"/>
                                      </p:to>
                                    </p:set>
                                    <p:animEffect transition="in" filter="checkerboard(across)">
                                      <p:cBhvr>
                                        <p:cTn id="12"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17500" y="52388"/>
            <a:ext cx="8637588" cy="1431925"/>
          </a:xfrm>
        </p:spPr>
        <p:txBody>
          <a:bodyPr/>
          <a:lstStyle/>
          <a:p>
            <a:r>
              <a:rPr lang="en-US"/>
              <a:t>Size according to </a:t>
            </a:r>
            <a:br>
              <a:rPr lang="en-US"/>
            </a:br>
            <a:r>
              <a:rPr lang="en-US"/>
              <a:t>Modern Science</a:t>
            </a:r>
          </a:p>
        </p:txBody>
      </p:sp>
      <p:sp>
        <p:nvSpPr>
          <p:cNvPr id="77827" name="Rectangle 3"/>
          <p:cNvSpPr>
            <a:spLocks noGrp="1" noChangeArrowheads="1"/>
          </p:cNvSpPr>
          <p:nvPr>
            <p:ph type="body" idx="1"/>
          </p:nvPr>
        </p:nvSpPr>
        <p:spPr/>
        <p:txBody>
          <a:bodyPr/>
          <a:lstStyle/>
          <a:p>
            <a:pPr>
              <a:lnSpc>
                <a:spcPct val="90000"/>
              </a:lnSpc>
            </a:pPr>
            <a:r>
              <a:rPr lang="en-US"/>
              <a:t>We still don</a:t>
            </a:r>
            <a:r>
              <a:rPr lang="en-US">
                <a:cs typeface="Arial" charset="0"/>
              </a:rPr>
              <a:t>'</a:t>
            </a:r>
            <a:r>
              <a:rPr lang="en-US"/>
              <a:t>t know how large the universe is, as we have not found any ends!</a:t>
            </a:r>
          </a:p>
          <a:p>
            <a:pPr>
              <a:lnSpc>
                <a:spcPct val="90000"/>
              </a:lnSpc>
            </a:pPr>
            <a:r>
              <a:rPr lang="en-US"/>
              <a:t>It is about 25 trillion miles (4 light-years) to the nearest star beyond the sun.</a:t>
            </a:r>
          </a:p>
          <a:p>
            <a:pPr>
              <a:lnSpc>
                <a:spcPct val="90000"/>
              </a:lnSpc>
            </a:pPr>
            <a:r>
              <a:rPr lang="en-US"/>
              <a:t>It is about 2 million light-years (12 quintillion miles) to the next large galaxy.</a:t>
            </a:r>
          </a:p>
          <a:p>
            <a:pPr>
              <a:lnSpc>
                <a:spcPct val="90000"/>
              </a:lnSpc>
            </a:pPr>
            <a:r>
              <a:rPr lang="en-US"/>
              <a:t>The most distant known objects are about 10 billion light-years  away.</a:t>
            </a:r>
          </a:p>
        </p:txBody>
      </p:sp>
    </p:spTree>
    <p:custDataLst>
      <p:tags r:id="rId1"/>
    </p:custDataLst>
  </p:cSld>
  <p:clrMapOvr>
    <a:masterClrMapping/>
  </p:clrMapOvr>
  <p:transition advTm="720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 calcmode="lin" valueType="num">
                                      <p:cBhvr additive="base">
                                        <p:cTn id="25" dur="500" fill="hold"/>
                                        <p:tgtEl>
                                          <p:spTgt spid="778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8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The Number of Stars</a:t>
            </a:r>
          </a:p>
        </p:txBody>
      </p:sp>
      <p:pic>
        <p:nvPicPr>
          <p:cNvPr id="78851" name="Picture 3" descr="M80glob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905000"/>
            <a:ext cx="3817938" cy="4000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78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checkerboard(across)">
                                      <p:cBhvr>
                                        <p:cTn id="7" dur="500"/>
                                        <p:tgtEl>
                                          <p:spTgt spid="788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8850"/>
                                        </p:tgtEl>
                                        <p:attrNameLst>
                                          <p:attrName>style.visibility</p:attrName>
                                        </p:attrNameLst>
                                      </p:cBhvr>
                                      <p:to>
                                        <p:strVal val="visible"/>
                                      </p:to>
                                    </p:set>
                                    <p:anim calcmode="lin" valueType="num">
                                      <p:cBhvr additive="base">
                                        <p:cTn id="12" dur="500" fill="hold"/>
                                        <p:tgtEl>
                                          <p:spTgt spid="78850"/>
                                        </p:tgtEl>
                                        <p:attrNameLst>
                                          <p:attrName>ppt_x</p:attrName>
                                        </p:attrNameLst>
                                      </p:cBhvr>
                                      <p:tavLst>
                                        <p:tav tm="0">
                                          <p:val>
                                            <p:strVal val="0-#ppt_w/2"/>
                                          </p:val>
                                        </p:tav>
                                        <p:tav tm="100000">
                                          <p:val>
                                            <p:strVal val="#ppt_x"/>
                                          </p:val>
                                        </p:tav>
                                      </p:tavLst>
                                    </p:anim>
                                    <p:anim calcmode="lin" valueType="num">
                                      <p:cBhvr additive="base">
                                        <p:cTn id="13" dur="500" fill="hold"/>
                                        <p:tgtEl>
                                          <p:spTgt spid="788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Number according to Genesis 15</a:t>
            </a:r>
          </a:p>
        </p:txBody>
      </p:sp>
      <p:sp>
        <p:nvSpPr>
          <p:cNvPr id="79875" name="Text Box 3"/>
          <p:cNvSpPr txBox="1">
            <a:spLocks noChangeArrowheads="1"/>
          </p:cNvSpPr>
          <p:nvPr/>
        </p:nvSpPr>
        <p:spPr bwMode="auto">
          <a:xfrm>
            <a:off x="685800" y="2438400"/>
            <a:ext cx="77724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[God] took [Abraham] outside and said, </a:t>
            </a:r>
            <a:r>
              <a:rPr lang="en-US" sz="2800">
                <a:cs typeface="Times New Roman" pitchFamily="18" charset="0"/>
              </a:rPr>
              <a:t>'</a:t>
            </a:r>
            <a:r>
              <a:rPr lang="en-US" sz="2800"/>
              <a:t>Look up at the heavens and </a:t>
            </a:r>
            <a:r>
              <a:rPr lang="en-US" sz="2800">
                <a:solidFill>
                  <a:schemeClr val="tx2"/>
                </a:solidFill>
              </a:rPr>
              <a:t>count the stars</a:t>
            </a:r>
            <a:r>
              <a:rPr lang="en-US" sz="2800"/>
              <a:t> – if indeed you can count them.</a:t>
            </a:r>
            <a:r>
              <a:rPr lang="en-US" sz="2800">
                <a:cs typeface="Times New Roman" pitchFamily="18" charset="0"/>
              </a:rPr>
              <a:t>'</a:t>
            </a:r>
            <a:r>
              <a:rPr lang="en-US" sz="2800"/>
              <a:t>  Then he said to him, </a:t>
            </a:r>
            <a:r>
              <a:rPr lang="en-US" sz="2800">
                <a:cs typeface="Times New Roman" pitchFamily="18" charset="0"/>
              </a:rPr>
              <a:t>'</a:t>
            </a:r>
            <a:r>
              <a:rPr lang="en-US" sz="2800"/>
              <a:t>So shall your offspring be.</a:t>
            </a:r>
            <a:r>
              <a:rPr lang="en-US" sz="2800">
                <a:cs typeface="Times New Roman" pitchFamily="18" charset="0"/>
              </a:rPr>
              <a:t>'</a:t>
            </a:r>
            <a:r>
              <a:rPr lang="en-US" sz="2800"/>
              <a:t>  Abraham believed the LORD, and he credited it to him as righteousness.</a:t>
            </a:r>
          </a:p>
        </p:txBody>
      </p:sp>
    </p:spTree>
    <p:custDataLst>
      <p:tags r:id="rId1"/>
    </p:custDataLst>
  </p:cSld>
  <p:clrMapOvr>
    <a:masterClrMapping/>
  </p:clrMapOvr>
  <p:transition advTm="149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checkerboard(across)">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Number according to Jeremiah 33</a:t>
            </a:r>
          </a:p>
        </p:txBody>
      </p:sp>
      <p:sp>
        <p:nvSpPr>
          <p:cNvPr id="80899" name="Text Box 3"/>
          <p:cNvSpPr txBox="1">
            <a:spLocks noChangeArrowheads="1"/>
          </p:cNvSpPr>
          <p:nvPr/>
        </p:nvSpPr>
        <p:spPr bwMode="auto">
          <a:xfrm>
            <a:off x="1524000" y="2362200"/>
            <a:ext cx="58674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I will make the descendants of David my servant and the Levites who minister before me as </a:t>
            </a:r>
            <a:r>
              <a:rPr lang="en-US" sz="2800">
                <a:solidFill>
                  <a:schemeClr val="tx2"/>
                </a:solidFill>
              </a:rPr>
              <a:t>countless as the stars of the sky</a:t>
            </a:r>
            <a:r>
              <a:rPr lang="en-US" sz="2800"/>
              <a:t> and as measureless as the sand on the seashore.</a:t>
            </a:r>
          </a:p>
        </p:txBody>
      </p:sp>
    </p:spTree>
    <p:custDataLst>
      <p:tags r:id="rId1"/>
    </p:custDataLst>
  </p:cSld>
  <p:clrMapOvr>
    <a:masterClrMapping/>
  </p:clrMapOvr>
  <p:transition advTm="326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checkerboard(across)">
                                      <p:cBhvr>
                                        <p:cTn id="7" dur="5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p:txBody>
          <a:bodyPr/>
          <a:lstStyle/>
          <a:p>
            <a:r>
              <a:rPr lang="en-US"/>
              <a:t>Number according to Genesis 22</a:t>
            </a:r>
          </a:p>
        </p:txBody>
      </p:sp>
      <p:sp>
        <p:nvSpPr>
          <p:cNvPr id="81923" name="Text Box 1027"/>
          <p:cNvSpPr txBox="1">
            <a:spLocks noChangeArrowheads="1"/>
          </p:cNvSpPr>
          <p:nvPr/>
        </p:nvSpPr>
        <p:spPr bwMode="auto">
          <a:xfrm>
            <a:off x="762000" y="2362200"/>
            <a:ext cx="7696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The angel of the LORD called to Abraham from heaven a second time and said, </a:t>
            </a:r>
            <a:r>
              <a:rPr lang="en-US" sz="2800">
                <a:cs typeface="Times New Roman" pitchFamily="18" charset="0"/>
              </a:rPr>
              <a:t>'</a:t>
            </a:r>
            <a:r>
              <a:rPr lang="en-US" sz="2800"/>
              <a:t>I swear by myself, declares the LORD, that because you have done this and have not withheld your son, your only son, I will surely bless you and make your descendants as </a:t>
            </a:r>
            <a:r>
              <a:rPr lang="en-US" sz="2800">
                <a:solidFill>
                  <a:schemeClr val="tx2"/>
                </a:solidFill>
              </a:rPr>
              <a:t>numerous as the stars in the sky</a:t>
            </a:r>
            <a:r>
              <a:rPr lang="en-US" sz="2800"/>
              <a:t> and as </a:t>
            </a:r>
            <a:r>
              <a:rPr lang="en-US" sz="2800">
                <a:solidFill>
                  <a:schemeClr val="accent2"/>
                </a:solidFill>
              </a:rPr>
              <a:t>the sand on the seashore</a:t>
            </a:r>
            <a:r>
              <a:rPr lang="en-US" sz="2800"/>
              <a:t>.</a:t>
            </a:r>
            <a:r>
              <a:rPr lang="en-US" sz="2800">
                <a:cs typeface="Times New Roman" pitchFamily="18" charset="0"/>
              </a:rPr>
              <a:t>'</a:t>
            </a:r>
          </a:p>
        </p:txBody>
      </p:sp>
    </p:spTree>
    <p:custDataLst>
      <p:tags r:id="rId1"/>
    </p:custDataLst>
  </p:cSld>
  <p:clrMapOvr>
    <a:masterClrMapping/>
  </p:clrMapOvr>
  <p:transition advTm="267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checkerboard(across)">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Number according to the Bible</a:t>
            </a:r>
          </a:p>
        </p:txBody>
      </p:sp>
      <p:sp>
        <p:nvSpPr>
          <p:cNvPr id="82947" name="Rectangle 3"/>
          <p:cNvSpPr>
            <a:spLocks noGrp="1" noChangeArrowheads="1"/>
          </p:cNvSpPr>
          <p:nvPr>
            <p:ph type="body" sz="half" idx="1"/>
          </p:nvPr>
        </p:nvSpPr>
        <p:spPr/>
        <p:txBody>
          <a:bodyPr/>
          <a:lstStyle/>
          <a:p>
            <a:pPr>
              <a:lnSpc>
                <a:spcPct val="90000"/>
              </a:lnSpc>
            </a:pPr>
            <a:r>
              <a:rPr lang="en-US" sz="2400"/>
              <a:t>This promise must have seemed strange to Abraham:</a:t>
            </a:r>
          </a:p>
          <a:p>
            <a:pPr lvl="1">
              <a:lnSpc>
                <a:spcPct val="90000"/>
              </a:lnSpc>
            </a:pPr>
            <a:r>
              <a:rPr lang="en-US" sz="2000"/>
              <a:t>He came from Ur, with a 100,000+ population.</a:t>
            </a:r>
          </a:p>
          <a:p>
            <a:pPr lvl="1">
              <a:lnSpc>
                <a:spcPct val="90000"/>
              </a:lnSpc>
            </a:pPr>
            <a:r>
              <a:rPr lang="en-US" sz="2000"/>
              <a:t>As a shepherd he probably spent hours looking at the stars above and the sand below.</a:t>
            </a:r>
          </a:p>
          <a:p>
            <a:pPr>
              <a:lnSpc>
                <a:spcPct val="90000"/>
              </a:lnSpc>
            </a:pPr>
            <a:r>
              <a:rPr lang="en-US" sz="2400"/>
              <a:t>He must have realized that he could only see a few thousand stars, less than a good handful of sand.</a:t>
            </a:r>
          </a:p>
        </p:txBody>
      </p:sp>
      <p:pic>
        <p:nvPicPr>
          <p:cNvPr id="82950" name="Picture 6" descr="Abraham"/>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08500" y="2478088"/>
            <a:ext cx="4029075" cy="3040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56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checkerboard(across)">
                                      <p:cBhvr>
                                        <p:cTn id="7" dur="500"/>
                                        <p:tgtEl>
                                          <p:spTgt spid="82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 calcmode="lin" valueType="num">
                                      <p:cBhvr additive="base">
                                        <p:cTn id="12"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2947">
                                            <p:txEl>
                                              <p:pRg st="1" end="1"/>
                                            </p:txEl>
                                          </p:spTgt>
                                        </p:tgtEl>
                                        <p:attrNameLst>
                                          <p:attrName>style.visibility</p:attrName>
                                        </p:attrNameLst>
                                      </p:cBhvr>
                                      <p:to>
                                        <p:strVal val="visible"/>
                                      </p:to>
                                    </p:set>
                                    <p:anim calcmode="lin" valueType="num">
                                      <p:cBhvr additive="base">
                                        <p:cTn id="18"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2947">
                                            <p:txEl>
                                              <p:pRg st="2" end="2"/>
                                            </p:txEl>
                                          </p:spTgt>
                                        </p:tgtEl>
                                        <p:attrNameLst>
                                          <p:attrName>style.visibility</p:attrName>
                                        </p:attrNameLst>
                                      </p:cBhvr>
                                      <p:to>
                                        <p:strVal val="visible"/>
                                      </p:to>
                                    </p:set>
                                    <p:anim calcmode="lin" valueType="num">
                                      <p:cBhvr additive="base">
                                        <p:cTn id="24"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2947">
                                            <p:txEl>
                                              <p:pRg st="3" end="3"/>
                                            </p:txEl>
                                          </p:spTgt>
                                        </p:tgtEl>
                                        <p:attrNameLst>
                                          <p:attrName>style.visibility</p:attrName>
                                        </p:attrNameLst>
                                      </p:cBhvr>
                                      <p:to>
                                        <p:strVal val="visible"/>
                                      </p:to>
                                    </p:set>
                                    <p:anim calcmode="lin" valueType="num">
                                      <p:cBhvr additive="base">
                                        <p:cTn id="30"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Is Religion a Matter of Taste?</a:t>
            </a:r>
          </a:p>
        </p:txBody>
      </p:sp>
      <p:sp>
        <p:nvSpPr>
          <p:cNvPr id="65539" name="Rectangle 3"/>
          <p:cNvSpPr>
            <a:spLocks noGrp="1" noChangeArrowheads="1"/>
          </p:cNvSpPr>
          <p:nvPr>
            <p:ph type="body" sz="half" idx="1"/>
          </p:nvPr>
        </p:nvSpPr>
        <p:spPr/>
        <p:txBody>
          <a:bodyPr/>
          <a:lstStyle/>
          <a:p>
            <a:pPr>
              <a:lnSpc>
                <a:spcPct val="90000"/>
              </a:lnSpc>
            </a:pPr>
            <a:r>
              <a:rPr lang="en-US" sz="2800"/>
              <a:t>Is religion like art, a matter of taste?</a:t>
            </a:r>
          </a:p>
          <a:p>
            <a:pPr>
              <a:lnSpc>
                <a:spcPct val="90000"/>
              </a:lnSpc>
            </a:pPr>
            <a:r>
              <a:rPr lang="en-US" sz="2800"/>
              <a:t>But each religion claims to tell us how things really are.</a:t>
            </a:r>
          </a:p>
          <a:p>
            <a:pPr>
              <a:lnSpc>
                <a:spcPct val="90000"/>
              </a:lnSpc>
            </a:pPr>
            <a:r>
              <a:rPr lang="en-US" sz="2800"/>
              <a:t>They make claims that are incompatible.</a:t>
            </a:r>
          </a:p>
          <a:p>
            <a:pPr>
              <a:lnSpc>
                <a:spcPct val="90000"/>
              </a:lnSpc>
            </a:pPr>
            <a:r>
              <a:rPr lang="en-US" sz="2800"/>
              <a:t>So they cannot all be right.</a:t>
            </a:r>
          </a:p>
        </p:txBody>
      </p:sp>
      <p:pic>
        <p:nvPicPr>
          <p:cNvPr id="65542" name="Picture 6" descr="ModArt"/>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r="13318"/>
          <a:stretch>
            <a:fillRect/>
          </a:stretch>
        </p:blipFill>
        <p:spPr>
          <a:xfrm>
            <a:off x="4508500" y="2620963"/>
            <a:ext cx="4102100" cy="3236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6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checkerboard(across)">
                                      <p:cBhvr>
                                        <p:cTn id="7" dur="500"/>
                                        <p:tgtEl>
                                          <p:spTgt spid="655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 calcmode="lin" valueType="num">
                                      <p:cBhvr additive="base">
                                        <p:cTn id="12"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5539">
                                            <p:txEl>
                                              <p:pRg st="1" end="1"/>
                                            </p:txEl>
                                          </p:spTgt>
                                        </p:tgtEl>
                                        <p:attrNameLst>
                                          <p:attrName>style.visibility</p:attrName>
                                        </p:attrNameLst>
                                      </p:cBhvr>
                                      <p:to>
                                        <p:strVal val="visible"/>
                                      </p:to>
                                    </p:set>
                                    <p:anim calcmode="lin" valueType="num">
                                      <p:cBhvr additive="base">
                                        <p:cTn id="18"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5539">
                                            <p:txEl>
                                              <p:pRg st="2" end="2"/>
                                            </p:txEl>
                                          </p:spTgt>
                                        </p:tgtEl>
                                        <p:attrNameLst>
                                          <p:attrName>style.visibility</p:attrName>
                                        </p:attrNameLst>
                                      </p:cBhvr>
                                      <p:to>
                                        <p:strVal val="visible"/>
                                      </p:to>
                                    </p:set>
                                    <p:anim calcmode="lin" valueType="num">
                                      <p:cBhvr additive="base">
                                        <p:cTn id="24"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5539">
                                            <p:txEl>
                                              <p:pRg st="3" end="3"/>
                                            </p:txEl>
                                          </p:spTgt>
                                        </p:tgtEl>
                                        <p:attrNameLst>
                                          <p:attrName>style.visibility</p:attrName>
                                        </p:attrNameLst>
                                      </p:cBhvr>
                                      <p:to>
                                        <p:strVal val="visible"/>
                                      </p:to>
                                    </p:set>
                                    <p:anim calcmode="lin" valueType="num">
                                      <p:cBhvr additive="base">
                                        <p:cTn id="30"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Number by Ancient Science</a:t>
            </a:r>
          </a:p>
        </p:txBody>
      </p:sp>
      <p:sp>
        <p:nvSpPr>
          <p:cNvPr id="83971" name="Rectangle 3"/>
          <p:cNvSpPr>
            <a:spLocks noGrp="1" noChangeArrowheads="1"/>
          </p:cNvSpPr>
          <p:nvPr>
            <p:ph type="body" idx="1"/>
          </p:nvPr>
        </p:nvSpPr>
        <p:spPr/>
        <p:txBody>
          <a:bodyPr/>
          <a:lstStyle/>
          <a:p>
            <a:r>
              <a:rPr lang="en-US"/>
              <a:t>Less than 6,000 stars are visible from earth without telescopes.</a:t>
            </a:r>
          </a:p>
          <a:p>
            <a:r>
              <a:rPr lang="en-US"/>
              <a:t>The ancient star catalogs of Hipparchus and Ptolemy listed only about 2,000.</a:t>
            </a:r>
          </a:p>
          <a:p>
            <a:r>
              <a:rPr lang="en-US"/>
              <a:t>So claims to an uncountable number of stars would be surprising unless one went beyond observation.</a:t>
            </a:r>
          </a:p>
        </p:txBody>
      </p:sp>
    </p:spTree>
    <p:custDataLst>
      <p:tags r:id="rId1"/>
    </p:custDataLst>
  </p:cSld>
  <p:clrMapOvr>
    <a:masterClrMapping/>
  </p:clrMapOvr>
  <p:transition advTm="42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Number according to Democritus</a:t>
            </a:r>
          </a:p>
        </p:txBody>
      </p:sp>
      <p:sp>
        <p:nvSpPr>
          <p:cNvPr id="84995" name="Text Box 3"/>
          <p:cNvSpPr txBox="1">
            <a:spLocks noChangeArrowheads="1"/>
          </p:cNvSpPr>
          <p:nvPr/>
        </p:nvSpPr>
        <p:spPr bwMode="auto">
          <a:xfrm>
            <a:off x="762000" y="2133600"/>
            <a:ext cx="7620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Democritus would say that there are an infinite number of worlds, differing in size; in some there is neither sun nor moon, in others they are larger than ours, and in others there are many suns and moons.  The distances between the worlds are unequal and in some quarters there are more worlds, and in others fewer…  in some quarters worlds are coming into being and in others they are ceasing to exist.</a:t>
            </a:r>
          </a:p>
        </p:txBody>
      </p:sp>
    </p:spTree>
    <p:custDataLst>
      <p:tags r:id="rId1"/>
    </p:custDataLst>
  </p:cSld>
  <p:clrMapOvr>
    <a:masterClrMapping/>
  </p:clrMapOvr>
  <p:transition advTm="238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checkerboard(across)">
                                      <p:cBhvr>
                                        <p:cTn id="7" dur="5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Number according to Democritus</a:t>
            </a:r>
          </a:p>
        </p:txBody>
      </p:sp>
      <p:sp>
        <p:nvSpPr>
          <p:cNvPr id="86019" name="Rectangle 3"/>
          <p:cNvSpPr>
            <a:spLocks noGrp="1" noChangeArrowheads="1"/>
          </p:cNvSpPr>
          <p:nvPr>
            <p:ph type="body" sz="half" idx="1"/>
          </p:nvPr>
        </p:nvSpPr>
        <p:spPr/>
        <p:txBody>
          <a:bodyPr/>
          <a:lstStyle/>
          <a:p>
            <a:pPr>
              <a:lnSpc>
                <a:spcPct val="90000"/>
              </a:lnSpc>
            </a:pPr>
            <a:r>
              <a:rPr lang="en-US" sz="2800"/>
              <a:t>This is the best guess from antiquity.</a:t>
            </a:r>
          </a:p>
          <a:p>
            <a:pPr>
              <a:lnSpc>
                <a:spcPct val="90000"/>
              </a:lnSpc>
            </a:pPr>
            <a:r>
              <a:rPr lang="en-US" sz="2800"/>
              <a:t>Yet Democritus means something a little different than we do when he speaks of a world.</a:t>
            </a:r>
          </a:p>
          <a:p>
            <a:pPr>
              <a:lnSpc>
                <a:spcPct val="90000"/>
              </a:lnSpc>
            </a:pPr>
            <a:r>
              <a:rPr lang="en-US" sz="2800"/>
              <a:t>His guess of infinity is probably way too high.</a:t>
            </a:r>
          </a:p>
        </p:txBody>
      </p:sp>
      <p:pic>
        <p:nvPicPr>
          <p:cNvPr id="86022" name="Picture 6" descr="Democritu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97413" y="1941513"/>
            <a:ext cx="364966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58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checkerboard(across)">
                                      <p:cBhvr>
                                        <p:cTn id="7" dur="500"/>
                                        <p:tgtEl>
                                          <p:spTgt spid="860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 calcmode="lin" valueType="num">
                                      <p:cBhvr additive="base">
                                        <p:cTn id="12"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6019">
                                            <p:txEl>
                                              <p:pRg st="1" end="1"/>
                                            </p:txEl>
                                          </p:spTgt>
                                        </p:tgtEl>
                                        <p:attrNameLst>
                                          <p:attrName>style.visibility</p:attrName>
                                        </p:attrNameLst>
                                      </p:cBhvr>
                                      <p:to>
                                        <p:strVal val="visible"/>
                                      </p:to>
                                    </p:set>
                                    <p:anim calcmode="lin" valueType="num">
                                      <p:cBhvr additive="base">
                                        <p:cTn id="18"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6019">
                                            <p:txEl>
                                              <p:pRg st="2" end="2"/>
                                            </p:txEl>
                                          </p:spTgt>
                                        </p:tgtEl>
                                        <p:attrNameLst>
                                          <p:attrName>style.visibility</p:attrName>
                                        </p:attrNameLst>
                                      </p:cBhvr>
                                      <p:to>
                                        <p:strVal val="visible"/>
                                      </p:to>
                                    </p:set>
                                    <p:anim calcmode="lin" valueType="num">
                                      <p:cBhvr additive="base">
                                        <p:cTn id="24"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Number by Modern Science</a:t>
            </a:r>
          </a:p>
        </p:txBody>
      </p:sp>
      <p:sp>
        <p:nvSpPr>
          <p:cNvPr id="87043" name="Rectangle 3"/>
          <p:cNvSpPr>
            <a:spLocks noGrp="1" noChangeArrowheads="1"/>
          </p:cNvSpPr>
          <p:nvPr>
            <p:ph type="body" sz="half" idx="1"/>
          </p:nvPr>
        </p:nvSpPr>
        <p:spPr/>
        <p:txBody>
          <a:bodyPr/>
          <a:lstStyle/>
          <a:p>
            <a:pPr>
              <a:lnSpc>
                <a:spcPct val="90000"/>
              </a:lnSpc>
            </a:pPr>
            <a:r>
              <a:rPr lang="en-US" sz="2800"/>
              <a:t>We can see millions of stars with even a moderate telescope.</a:t>
            </a:r>
          </a:p>
          <a:p>
            <a:pPr>
              <a:lnSpc>
                <a:spcPct val="90000"/>
              </a:lnSpc>
            </a:pPr>
            <a:r>
              <a:rPr lang="en-US" sz="2800"/>
              <a:t>Our galaxy the Milky Way has perhaps 200 billion stars.</a:t>
            </a:r>
          </a:p>
          <a:p>
            <a:pPr>
              <a:lnSpc>
                <a:spcPct val="90000"/>
              </a:lnSpc>
            </a:pPr>
            <a:r>
              <a:rPr lang="en-US" sz="2800"/>
              <a:t>There are estimated to be some 100 billion galaxies in our universe.</a:t>
            </a:r>
          </a:p>
        </p:txBody>
      </p:sp>
      <p:pic>
        <p:nvPicPr>
          <p:cNvPr id="87046" name="Picture 6" descr="deepfield"/>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08500" y="2559050"/>
            <a:ext cx="4029075" cy="2878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14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checkerboard(across)">
                                      <p:cBhvr>
                                        <p:cTn id="7" dur="500"/>
                                        <p:tgtEl>
                                          <p:spTgt spid="87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 calcmode="lin" valueType="num">
                                      <p:cBhvr additive="base">
                                        <p:cTn id="12" dur="500" fill="hold"/>
                                        <p:tgtEl>
                                          <p:spTgt spid="870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7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7043">
                                            <p:txEl>
                                              <p:pRg st="1" end="1"/>
                                            </p:txEl>
                                          </p:spTgt>
                                        </p:tgtEl>
                                        <p:attrNameLst>
                                          <p:attrName>style.visibility</p:attrName>
                                        </p:attrNameLst>
                                      </p:cBhvr>
                                      <p:to>
                                        <p:strVal val="visible"/>
                                      </p:to>
                                    </p:set>
                                    <p:anim calcmode="lin" valueType="num">
                                      <p:cBhvr additive="base">
                                        <p:cTn id="18" dur="500" fill="hold"/>
                                        <p:tgtEl>
                                          <p:spTgt spid="870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7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7043">
                                            <p:txEl>
                                              <p:pRg st="2" end="2"/>
                                            </p:txEl>
                                          </p:spTgt>
                                        </p:tgtEl>
                                        <p:attrNameLst>
                                          <p:attrName>style.visibility</p:attrName>
                                        </p:attrNameLst>
                                      </p:cBhvr>
                                      <p:to>
                                        <p:strVal val="visible"/>
                                      </p:to>
                                    </p:set>
                                    <p:anim calcmode="lin" valueType="num">
                                      <p:cBhvr additive="base">
                                        <p:cTn id="24" dur="500" fill="hold"/>
                                        <p:tgtEl>
                                          <p:spTgt spid="870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70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Number by Modern Science</a:t>
            </a:r>
          </a:p>
        </p:txBody>
      </p:sp>
      <p:sp>
        <p:nvSpPr>
          <p:cNvPr id="88067" name="Text Box 3"/>
          <p:cNvSpPr txBox="1">
            <a:spLocks noChangeArrowheads="1"/>
          </p:cNvSpPr>
          <p:nvPr/>
        </p:nvSpPr>
        <p:spPr bwMode="auto">
          <a:xfrm>
            <a:off x="914400" y="2362200"/>
            <a:ext cx="72390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We obviously cannot state the total number of stars in the whole universe with any approach to accuracy, but its vastness is suggested by the statement that there are probably something like as many stars in the universe as there are </a:t>
            </a:r>
            <a:r>
              <a:rPr lang="en-US" sz="2800">
                <a:solidFill>
                  <a:schemeClr val="accent2"/>
                </a:solidFill>
              </a:rPr>
              <a:t>grains of sand on all the seashores of the world</a:t>
            </a:r>
            <a:r>
              <a:rPr lang="en-US" sz="2800"/>
              <a:t>.</a:t>
            </a:r>
          </a:p>
          <a:p>
            <a:pPr algn="r">
              <a:spcBef>
                <a:spcPct val="50000"/>
              </a:spcBef>
            </a:pPr>
            <a:r>
              <a:rPr lang="en-US" sz="2800"/>
              <a:t>Sir James Jeans, </a:t>
            </a:r>
            <a:r>
              <a:rPr lang="en-US" sz="2800" i="1"/>
              <a:t>The Stars in Their Courses</a:t>
            </a:r>
            <a:r>
              <a:rPr lang="en-US" sz="2800"/>
              <a:t>, 137</a:t>
            </a:r>
          </a:p>
        </p:txBody>
      </p:sp>
    </p:spTree>
    <p:custDataLst>
      <p:tags r:id="rId1"/>
    </p:custDataLst>
  </p:cSld>
  <p:clrMapOvr>
    <a:masterClrMapping/>
  </p:clrMapOvr>
  <p:transition advTm="574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checkerboard(across)">
                                      <p:cBhvr>
                                        <p:cTn id="7"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Support of the Earth</a:t>
            </a:r>
          </a:p>
        </p:txBody>
      </p:sp>
      <p:pic>
        <p:nvPicPr>
          <p:cNvPr id="89091" name="Picture 3" descr="apollo17_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57400"/>
            <a:ext cx="3960813" cy="39608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7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ppt_x"/>
                                          </p:val>
                                        </p:tav>
                                        <p:tav tm="100000">
                                          <p:val>
                                            <p:strVal val="#ppt_x"/>
                                          </p:val>
                                        </p:tav>
                                      </p:tavLst>
                                    </p:anim>
                                    <p:anim calcmode="lin" valueType="num">
                                      <p:cBhvr additive="base">
                                        <p:cTn id="8" dur="500" fill="hold"/>
                                        <p:tgtEl>
                                          <p:spTgt spid="890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Earth Support in Job 26</a:t>
            </a:r>
          </a:p>
        </p:txBody>
      </p:sp>
      <p:sp>
        <p:nvSpPr>
          <p:cNvPr id="90115" name="Text Box 3"/>
          <p:cNvSpPr txBox="1">
            <a:spLocks noChangeArrowheads="1"/>
          </p:cNvSpPr>
          <p:nvPr/>
        </p:nvSpPr>
        <p:spPr bwMode="auto">
          <a:xfrm>
            <a:off x="1371600" y="2819400"/>
            <a:ext cx="6248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[God] spreads out the northern skies over empty space; he suspends the earth over nothing.</a:t>
            </a:r>
          </a:p>
        </p:txBody>
      </p:sp>
    </p:spTree>
    <p:custDataLst>
      <p:tags r:id="rId1"/>
    </p:custDataLst>
  </p:cSld>
  <p:clrMapOvr>
    <a:masterClrMapping/>
  </p:clrMapOvr>
  <p:transition advTm="191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checkerboard(across)">
                                      <p:cBhvr>
                                        <p:cTn id="7" dur="5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Earth Support in Rigveda</a:t>
            </a:r>
          </a:p>
        </p:txBody>
      </p:sp>
      <p:sp>
        <p:nvSpPr>
          <p:cNvPr id="91139" name="Text Box 3"/>
          <p:cNvSpPr txBox="1">
            <a:spLocks noChangeArrowheads="1"/>
          </p:cNvSpPr>
          <p:nvPr/>
        </p:nvSpPr>
        <p:spPr bwMode="auto">
          <a:xfrm>
            <a:off x="1066800" y="2438400"/>
            <a:ext cx="7010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This world, flat and triangular, is composed of seven stages, one of honey, another of sugar, a third of butter, and still another of wine, and the whole mass is borne on the heads of countless elephants, which in shaking produce earthquakes.</a:t>
            </a:r>
          </a:p>
        </p:txBody>
      </p:sp>
    </p:spTree>
    <p:custDataLst>
      <p:tags r:id="rId1"/>
    </p:custDataLst>
  </p:cSld>
  <p:clrMapOvr>
    <a:masterClrMapping/>
  </p:clrMapOvr>
  <p:transition advTm="165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checkerboard(across)">
                                      <p:cBhvr>
                                        <p:cTn id="7" dur="5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Earth Support in Rigveda</a:t>
            </a:r>
          </a:p>
        </p:txBody>
      </p:sp>
      <p:pic>
        <p:nvPicPr>
          <p:cNvPr id="92163" name="Picture 3" descr="Eleph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33600"/>
            <a:ext cx="5472113" cy="36020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46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checkerboard(across)">
                                      <p:cBhvr>
                                        <p:cTn id="7" dur="5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Earth Support among Greeks</a:t>
            </a:r>
          </a:p>
        </p:txBody>
      </p:sp>
      <p:sp>
        <p:nvSpPr>
          <p:cNvPr id="93187" name="Rectangle 3"/>
          <p:cNvSpPr>
            <a:spLocks noGrp="1" noChangeArrowheads="1"/>
          </p:cNvSpPr>
          <p:nvPr>
            <p:ph type="body" sz="half" idx="1"/>
          </p:nvPr>
        </p:nvSpPr>
        <p:spPr/>
        <p:txBody>
          <a:bodyPr/>
          <a:lstStyle/>
          <a:p>
            <a:pPr>
              <a:lnSpc>
                <a:spcPct val="90000"/>
              </a:lnSpc>
            </a:pPr>
            <a:r>
              <a:rPr lang="en-US" sz="2400"/>
              <a:t>Greek mythology had Atlas supporting the earth.</a:t>
            </a:r>
          </a:p>
          <a:p>
            <a:pPr>
              <a:lnSpc>
                <a:spcPct val="90000"/>
              </a:lnSpc>
            </a:pPr>
            <a:r>
              <a:rPr lang="en-US" sz="2400"/>
              <a:t>Thales said the earth was held up by water.</a:t>
            </a:r>
          </a:p>
          <a:p>
            <a:pPr>
              <a:lnSpc>
                <a:spcPct val="90000"/>
              </a:lnSpc>
            </a:pPr>
            <a:r>
              <a:rPr lang="en-US" sz="2400"/>
              <a:t>Anaxagoras thought it floated on air, a sort of large frisbie!</a:t>
            </a:r>
          </a:p>
          <a:p>
            <a:pPr>
              <a:lnSpc>
                <a:spcPct val="90000"/>
              </a:lnSpc>
            </a:pPr>
            <a:r>
              <a:rPr lang="en-US" sz="2400"/>
              <a:t>Anaximander claimed it was supported by nothing, but was refuted by Aristotle.</a:t>
            </a:r>
          </a:p>
        </p:txBody>
      </p:sp>
      <p:pic>
        <p:nvPicPr>
          <p:cNvPr id="93190" name="Picture 6" descr="Atlas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05375" y="1941513"/>
            <a:ext cx="32337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12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3190"/>
                                        </p:tgtEl>
                                        <p:attrNameLst>
                                          <p:attrName>style.visibility</p:attrName>
                                        </p:attrNameLst>
                                      </p:cBhvr>
                                      <p:to>
                                        <p:strVal val="visible"/>
                                      </p:to>
                                    </p:set>
                                    <p:animEffect transition="in" filter="checkerboard(across)">
                                      <p:cBhvr>
                                        <p:cTn id="7" dur="500"/>
                                        <p:tgtEl>
                                          <p:spTgt spid="93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 calcmode="lin" valueType="num">
                                      <p:cBhvr additive="base">
                                        <p:cTn id="12" dur="500" fill="hold"/>
                                        <p:tgtEl>
                                          <p:spTgt spid="931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3187">
                                            <p:txEl>
                                              <p:pRg st="1" end="1"/>
                                            </p:txEl>
                                          </p:spTgt>
                                        </p:tgtEl>
                                        <p:attrNameLst>
                                          <p:attrName>style.visibility</p:attrName>
                                        </p:attrNameLst>
                                      </p:cBhvr>
                                      <p:to>
                                        <p:strVal val="visible"/>
                                      </p:to>
                                    </p:set>
                                    <p:anim calcmode="lin" valueType="num">
                                      <p:cBhvr additive="base">
                                        <p:cTn id="18" dur="500" fill="hold"/>
                                        <p:tgtEl>
                                          <p:spTgt spid="931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3187">
                                            <p:txEl>
                                              <p:pRg st="2" end="2"/>
                                            </p:txEl>
                                          </p:spTgt>
                                        </p:tgtEl>
                                        <p:attrNameLst>
                                          <p:attrName>style.visibility</p:attrName>
                                        </p:attrNameLst>
                                      </p:cBhvr>
                                      <p:to>
                                        <p:strVal val="visible"/>
                                      </p:to>
                                    </p:set>
                                    <p:anim calcmode="lin" valueType="num">
                                      <p:cBhvr additive="base">
                                        <p:cTn id="24" dur="500" fill="hold"/>
                                        <p:tgtEl>
                                          <p:spTgt spid="9318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3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3187">
                                            <p:txEl>
                                              <p:pRg st="3" end="3"/>
                                            </p:txEl>
                                          </p:spTgt>
                                        </p:tgtEl>
                                        <p:attrNameLst>
                                          <p:attrName>style.visibility</p:attrName>
                                        </p:attrNameLst>
                                      </p:cBhvr>
                                      <p:to>
                                        <p:strVal val="visible"/>
                                      </p:to>
                                    </p:set>
                                    <p:anim calcmode="lin" valueType="num">
                                      <p:cBhvr additive="base">
                                        <p:cTn id="30" dur="500" fill="hold"/>
                                        <p:tgtEl>
                                          <p:spTgt spid="9318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31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Consider Christianity</a:t>
            </a:r>
          </a:p>
        </p:txBody>
      </p:sp>
      <p:sp>
        <p:nvSpPr>
          <p:cNvPr id="66563" name="Rectangle 3"/>
          <p:cNvSpPr>
            <a:spLocks noGrp="1" noChangeArrowheads="1"/>
          </p:cNvSpPr>
          <p:nvPr>
            <p:ph type="body" sz="half" idx="1"/>
          </p:nvPr>
        </p:nvSpPr>
        <p:spPr>
          <a:xfrm>
            <a:off x="328613" y="1828800"/>
            <a:ext cx="4027487" cy="4227513"/>
          </a:xfrm>
        </p:spPr>
        <p:txBody>
          <a:bodyPr/>
          <a:lstStyle/>
          <a:p>
            <a:pPr>
              <a:lnSpc>
                <a:spcPct val="90000"/>
              </a:lnSpc>
            </a:pPr>
            <a:r>
              <a:rPr lang="en-US" sz="2400"/>
              <a:t>Among the world religions, only Christianity offers much evidence for its truth.</a:t>
            </a:r>
          </a:p>
          <a:p>
            <a:pPr>
              <a:lnSpc>
                <a:spcPct val="90000"/>
              </a:lnSpc>
            </a:pPr>
            <a:r>
              <a:rPr lang="en-US" sz="2400"/>
              <a:t>Evidence - from the nature of the universe - for a God who is infinite &amp; personal</a:t>
            </a:r>
          </a:p>
          <a:p>
            <a:pPr>
              <a:lnSpc>
                <a:spcPct val="90000"/>
              </a:lnSpc>
            </a:pPr>
            <a:r>
              <a:rPr lang="en-US" sz="2400"/>
              <a:t>Evidence that this God is behind the Bible, from:</a:t>
            </a:r>
          </a:p>
          <a:p>
            <a:pPr lvl="1">
              <a:lnSpc>
                <a:spcPct val="90000"/>
              </a:lnSpc>
            </a:pPr>
            <a:r>
              <a:rPr lang="en-US" sz="2000"/>
              <a:t>Fulfilled prophecy</a:t>
            </a:r>
          </a:p>
          <a:p>
            <a:pPr lvl="1">
              <a:lnSpc>
                <a:spcPct val="90000"/>
              </a:lnSpc>
            </a:pPr>
            <a:r>
              <a:rPr lang="en-US" sz="2000"/>
              <a:t>Jesus</a:t>
            </a:r>
          </a:p>
          <a:p>
            <a:pPr lvl="1">
              <a:lnSpc>
                <a:spcPct val="90000"/>
              </a:lnSpc>
            </a:pPr>
            <a:r>
              <a:rPr lang="en-US" sz="2000"/>
              <a:t>Changed lives</a:t>
            </a:r>
          </a:p>
          <a:p>
            <a:pPr lvl="1">
              <a:lnSpc>
                <a:spcPct val="90000"/>
              </a:lnSpc>
            </a:pPr>
            <a:r>
              <a:rPr lang="en-US" sz="2000"/>
              <a:t>Preknowledge of science</a:t>
            </a:r>
          </a:p>
        </p:txBody>
      </p:sp>
      <p:pic>
        <p:nvPicPr>
          <p:cNvPr id="66566" name="Picture 6" descr="Cros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97450" y="1941513"/>
            <a:ext cx="30511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12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6566"/>
                                        </p:tgtEl>
                                        <p:attrNameLst>
                                          <p:attrName>style.visibility</p:attrName>
                                        </p:attrNameLst>
                                      </p:cBhvr>
                                      <p:to>
                                        <p:strVal val="visible"/>
                                      </p:to>
                                    </p:set>
                                    <p:animEffect transition="in" filter="checkerboard(across)">
                                      <p:cBhvr>
                                        <p:cTn id="7" dur="500"/>
                                        <p:tgtEl>
                                          <p:spTgt spid="665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 calcmode="lin" valueType="num">
                                      <p:cBhvr additive="base">
                                        <p:cTn id="12"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6563">
                                            <p:txEl>
                                              <p:pRg st="1" end="1"/>
                                            </p:txEl>
                                          </p:spTgt>
                                        </p:tgtEl>
                                        <p:attrNameLst>
                                          <p:attrName>style.visibility</p:attrName>
                                        </p:attrNameLst>
                                      </p:cBhvr>
                                      <p:to>
                                        <p:strVal val="visible"/>
                                      </p:to>
                                    </p:set>
                                    <p:anim calcmode="lin" valueType="num">
                                      <p:cBhvr additive="base">
                                        <p:cTn id="18"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6563">
                                            <p:txEl>
                                              <p:pRg st="2" end="2"/>
                                            </p:txEl>
                                          </p:spTgt>
                                        </p:tgtEl>
                                        <p:attrNameLst>
                                          <p:attrName>style.visibility</p:attrName>
                                        </p:attrNameLst>
                                      </p:cBhvr>
                                      <p:to>
                                        <p:strVal val="visible"/>
                                      </p:to>
                                    </p:set>
                                    <p:anim calcmode="lin" valueType="num">
                                      <p:cBhvr additive="base">
                                        <p:cTn id="24"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6563">
                                            <p:txEl>
                                              <p:pRg st="3" end="3"/>
                                            </p:txEl>
                                          </p:spTgt>
                                        </p:tgtEl>
                                        <p:attrNameLst>
                                          <p:attrName>style.visibility</p:attrName>
                                        </p:attrNameLst>
                                      </p:cBhvr>
                                      <p:to>
                                        <p:strVal val="visible"/>
                                      </p:to>
                                    </p:set>
                                    <p:anim calcmode="lin" valueType="num">
                                      <p:cBhvr additive="base">
                                        <p:cTn id="30"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6563">
                                            <p:txEl>
                                              <p:pRg st="4" end="4"/>
                                            </p:txEl>
                                          </p:spTgt>
                                        </p:tgtEl>
                                        <p:attrNameLst>
                                          <p:attrName>style.visibility</p:attrName>
                                        </p:attrNameLst>
                                      </p:cBhvr>
                                      <p:to>
                                        <p:strVal val="visible"/>
                                      </p:to>
                                    </p:set>
                                    <p:anim calcmode="lin" valueType="num">
                                      <p:cBhvr additive="base">
                                        <p:cTn id="36"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6563">
                                            <p:txEl>
                                              <p:pRg st="5" end="5"/>
                                            </p:txEl>
                                          </p:spTgt>
                                        </p:tgtEl>
                                        <p:attrNameLst>
                                          <p:attrName>style.visibility</p:attrName>
                                        </p:attrNameLst>
                                      </p:cBhvr>
                                      <p:to>
                                        <p:strVal val="visible"/>
                                      </p:to>
                                    </p:set>
                                    <p:anim calcmode="lin" valueType="num">
                                      <p:cBhvr additive="base">
                                        <p:cTn id="42" dur="500" fill="hold"/>
                                        <p:tgtEl>
                                          <p:spTgt spid="6656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65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66563">
                                            <p:txEl>
                                              <p:pRg st="6" end="6"/>
                                            </p:txEl>
                                          </p:spTgt>
                                        </p:tgtEl>
                                        <p:attrNameLst>
                                          <p:attrName>style.visibility</p:attrName>
                                        </p:attrNameLst>
                                      </p:cBhvr>
                                      <p:to>
                                        <p:strVal val="visible"/>
                                      </p:to>
                                    </p:set>
                                    <p:anim calcmode="lin" valueType="num">
                                      <p:cBhvr additive="base">
                                        <p:cTn id="48" dur="500" fill="hold"/>
                                        <p:tgtEl>
                                          <p:spTgt spid="66563">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65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Earth Support in Modern Science</a:t>
            </a:r>
          </a:p>
        </p:txBody>
      </p:sp>
      <p:sp>
        <p:nvSpPr>
          <p:cNvPr id="95235" name="Rectangle 3"/>
          <p:cNvSpPr>
            <a:spLocks noGrp="1" noChangeArrowheads="1"/>
          </p:cNvSpPr>
          <p:nvPr>
            <p:ph type="body" sz="half" idx="1"/>
          </p:nvPr>
        </p:nvSpPr>
        <p:spPr/>
        <p:txBody>
          <a:bodyPr/>
          <a:lstStyle/>
          <a:p>
            <a:r>
              <a:rPr lang="en-US" sz="2800"/>
              <a:t>Indeed, the earth is held up by no material support.</a:t>
            </a:r>
          </a:p>
          <a:p>
            <a:r>
              <a:rPr lang="en-US" sz="2800"/>
              <a:t>The earth</a:t>
            </a:r>
            <a:r>
              <a:rPr lang="en-US" sz="2800">
                <a:cs typeface="Arial" charset="0"/>
              </a:rPr>
              <a:t>'</a:t>
            </a:r>
            <a:r>
              <a:rPr lang="en-US" sz="2800"/>
              <a:t>s support is immaterial, a balance between the earth</a:t>
            </a:r>
            <a:r>
              <a:rPr lang="en-US" sz="2800">
                <a:cs typeface="Arial" charset="0"/>
              </a:rPr>
              <a:t>'</a:t>
            </a:r>
            <a:r>
              <a:rPr lang="en-US" sz="2800"/>
              <a:t>s inertia &amp; the gravity of the sun.</a:t>
            </a:r>
          </a:p>
        </p:txBody>
      </p:sp>
      <p:pic>
        <p:nvPicPr>
          <p:cNvPr id="95238" name="Picture 6" descr="apollo08_earthris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08500" y="2435225"/>
            <a:ext cx="4029075" cy="3125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90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checkerboard(across)">
                                      <p:cBhvr>
                                        <p:cTn id="7" dur="500"/>
                                        <p:tgtEl>
                                          <p:spTgt spid="952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5235">
                                            <p:txEl>
                                              <p:pRg st="0" end="0"/>
                                            </p:txEl>
                                          </p:spTgt>
                                        </p:tgtEl>
                                        <p:attrNameLst>
                                          <p:attrName>style.visibility</p:attrName>
                                        </p:attrNameLst>
                                      </p:cBhvr>
                                      <p:to>
                                        <p:strVal val="visible"/>
                                      </p:to>
                                    </p:set>
                                    <p:anim calcmode="lin" valueType="num">
                                      <p:cBhvr additive="base">
                                        <p:cTn id="12" dur="500" fill="hold"/>
                                        <p:tgtEl>
                                          <p:spTgt spid="9523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5235">
                                            <p:txEl>
                                              <p:pRg st="1" end="1"/>
                                            </p:txEl>
                                          </p:spTgt>
                                        </p:tgtEl>
                                        <p:attrNameLst>
                                          <p:attrName>style.visibility</p:attrName>
                                        </p:attrNameLst>
                                      </p:cBhvr>
                                      <p:to>
                                        <p:strVal val="visible"/>
                                      </p:to>
                                    </p:set>
                                    <p:anim calcmode="lin" valueType="num">
                                      <p:cBhvr additive="base">
                                        <p:cTn id="18" dur="500" fill="hold"/>
                                        <p:tgtEl>
                                          <p:spTgt spid="9523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52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The Shape of the Earth</a:t>
            </a:r>
          </a:p>
        </p:txBody>
      </p:sp>
      <p:pic>
        <p:nvPicPr>
          <p:cNvPr id="96259" name="Picture 3" descr="eart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81200"/>
            <a:ext cx="5075238" cy="38592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92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checkerboard(across)">
                                      <p:cBhvr>
                                        <p:cTn id="7" dur="5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Shape in Revelation 20?</a:t>
            </a:r>
          </a:p>
        </p:txBody>
      </p:sp>
      <p:sp>
        <p:nvSpPr>
          <p:cNvPr id="97283" name="Text Box 3"/>
          <p:cNvSpPr txBox="1">
            <a:spLocks noChangeArrowheads="1"/>
          </p:cNvSpPr>
          <p:nvPr/>
        </p:nvSpPr>
        <p:spPr bwMode="auto">
          <a:xfrm>
            <a:off x="838200" y="2438400"/>
            <a:ext cx="74676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t>When the thousand years are over, Satan will be released from his prison and will go out to deceive the nations in the </a:t>
            </a:r>
            <a:r>
              <a:rPr lang="en-US" sz="3200">
                <a:solidFill>
                  <a:schemeClr val="tx2"/>
                </a:solidFill>
              </a:rPr>
              <a:t>four corners of the earth</a:t>
            </a:r>
            <a:r>
              <a:rPr lang="en-US" sz="3200"/>
              <a:t> – Gog and Magog – to gather them for battle.</a:t>
            </a:r>
          </a:p>
        </p:txBody>
      </p:sp>
    </p:spTree>
    <p:custDataLst>
      <p:tags r:id="rId1"/>
    </p:custDataLst>
  </p:cSld>
  <p:clrMapOvr>
    <a:masterClrMapping/>
  </p:clrMapOvr>
  <p:transition advTm="971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checkerboard(across)">
                                      <p:cBhvr>
                                        <p:cTn id="7" dur="5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Shape according to Liberals</a:t>
            </a:r>
          </a:p>
        </p:txBody>
      </p:sp>
      <p:sp>
        <p:nvSpPr>
          <p:cNvPr id="98307" name="Rectangle 3"/>
          <p:cNvSpPr>
            <a:spLocks noGrp="1" noChangeArrowheads="1"/>
          </p:cNvSpPr>
          <p:nvPr>
            <p:ph type="body" sz="half" idx="1"/>
          </p:nvPr>
        </p:nvSpPr>
        <p:spPr/>
        <p:txBody>
          <a:bodyPr/>
          <a:lstStyle/>
          <a:p>
            <a:pPr>
              <a:lnSpc>
                <a:spcPct val="90000"/>
              </a:lnSpc>
            </a:pPr>
            <a:r>
              <a:rPr lang="en-US" sz="2800"/>
              <a:t>Taking some poetic expressions literally, and using much guesswork, they claim the Bible has:</a:t>
            </a:r>
          </a:p>
          <a:p>
            <a:pPr lvl="1">
              <a:lnSpc>
                <a:spcPct val="90000"/>
              </a:lnSpc>
            </a:pPr>
            <a:r>
              <a:rPr lang="en-US" sz="2400"/>
              <a:t>Flat earth with round or angular edges</a:t>
            </a:r>
          </a:p>
          <a:p>
            <a:pPr lvl="1">
              <a:lnSpc>
                <a:spcPct val="90000"/>
              </a:lnSpc>
            </a:pPr>
            <a:r>
              <a:rPr lang="en-US" sz="2400"/>
              <a:t>Dome sky</a:t>
            </a:r>
          </a:p>
          <a:p>
            <a:pPr lvl="1">
              <a:lnSpc>
                <a:spcPct val="90000"/>
              </a:lnSpc>
            </a:pPr>
            <a:r>
              <a:rPr lang="en-US" sz="2400"/>
              <a:t>Attic rooms for rain</a:t>
            </a:r>
          </a:p>
          <a:p>
            <a:pPr lvl="1">
              <a:lnSpc>
                <a:spcPct val="90000"/>
              </a:lnSpc>
            </a:pPr>
            <a:r>
              <a:rPr lang="en-US" sz="2400"/>
              <a:t>Earth floating on water</a:t>
            </a:r>
          </a:p>
        </p:txBody>
      </p:sp>
      <p:pic>
        <p:nvPicPr>
          <p:cNvPr id="98310" name="Picture 6" descr="AllegedBiblical"/>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508500" y="2533650"/>
            <a:ext cx="4029075" cy="2928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09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8310"/>
                                        </p:tgtEl>
                                        <p:attrNameLst>
                                          <p:attrName>style.visibility</p:attrName>
                                        </p:attrNameLst>
                                      </p:cBhvr>
                                      <p:to>
                                        <p:strVal val="visible"/>
                                      </p:to>
                                    </p:set>
                                    <p:animEffect transition="in" filter="checkerboard(across)">
                                      <p:cBhvr>
                                        <p:cTn id="7" dur="500"/>
                                        <p:tgtEl>
                                          <p:spTgt spid="983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8307">
                                            <p:txEl>
                                              <p:pRg st="0" end="0"/>
                                            </p:txEl>
                                          </p:spTgt>
                                        </p:tgtEl>
                                        <p:attrNameLst>
                                          <p:attrName>style.visibility</p:attrName>
                                        </p:attrNameLst>
                                      </p:cBhvr>
                                      <p:to>
                                        <p:strVal val="visible"/>
                                      </p:to>
                                    </p:set>
                                    <p:anim calcmode="lin" valueType="num">
                                      <p:cBhvr additive="base">
                                        <p:cTn id="12"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8307">
                                            <p:txEl>
                                              <p:pRg st="1" end="1"/>
                                            </p:txEl>
                                          </p:spTgt>
                                        </p:tgtEl>
                                        <p:attrNameLst>
                                          <p:attrName>style.visibility</p:attrName>
                                        </p:attrNameLst>
                                      </p:cBhvr>
                                      <p:to>
                                        <p:strVal val="visible"/>
                                      </p:to>
                                    </p:set>
                                    <p:anim calcmode="lin" valueType="num">
                                      <p:cBhvr additive="base">
                                        <p:cTn id="18"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8307">
                                            <p:txEl>
                                              <p:pRg st="2" end="2"/>
                                            </p:txEl>
                                          </p:spTgt>
                                        </p:tgtEl>
                                        <p:attrNameLst>
                                          <p:attrName>style.visibility</p:attrName>
                                        </p:attrNameLst>
                                      </p:cBhvr>
                                      <p:to>
                                        <p:strVal val="visible"/>
                                      </p:to>
                                    </p:set>
                                    <p:anim calcmode="lin" valueType="num">
                                      <p:cBhvr additive="base">
                                        <p:cTn id="24"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8307">
                                            <p:txEl>
                                              <p:pRg st="3" end="3"/>
                                            </p:txEl>
                                          </p:spTgt>
                                        </p:tgtEl>
                                        <p:attrNameLst>
                                          <p:attrName>style.visibility</p:attrName>
                                        </p:attrNameLst>
                                      </p:cBhvr>
                                      <p:to>
                                        <p:strVal val="visible"/>
                                      </p:to>
                                    </p:set>
                                    <p:anim calcmode="lin" valueType="num">
                                      <p:cBhvr additive="base">
                                        <p:cTn id="30" dur="500" fill="hold"/>
                                        <p:tgtEl>
                                          <p:spTgt spid="9830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83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8307">
                                            <p:txEl>
                                              <p:pRg st="4" end="4"/>
                                            </p:txEl>
                                          </p:spTgt>
                                        </p:tgtEl>
                                        <p:attrNameLst>
                                          <p:attrName>style.visibility</p:attrName>
                                        </p:attrNameLst>
                                      </p:cBhvr>
                                      <p:to>
                                        <p:strVal val="visible"/>
                                      </p:to>
                                    </p:set>
                                    <p:anim calcmode="lin" valueType="num">
                                      <p:cBhvr additive="base">
                                        <p:cTn id="36" dur="500" fill="hold"/>
                                        <p:tgtEl>
                                          <p:spTgt spid="9830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83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Shape in Isaiah 40?</a:t>
            </a:r>
          </a:p>
        </p:txBody>
      </p:sp>
      <p:sp>
        <p:nvSpPr>
          <p:cNvPr id="99331" name="Text Box 3"/>
          <p:cNvSpPr txBox="1">
            <a:spLocks noChangeArrowheads="1"/>
          </p:cNvSpPr>
          <p:nvPr/>
        </p:nvSpPr>
        <p:spPr bwMode="auto">
          <a:xfrm>
            <a:off x="1219200" y="2286000"/>
            <a:ext cx="66294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t>[God] sits enthroned above the </a:t>
            </a:r>
            <a:r>
              <a:rPr lang="en-US" sz="3200">
                <a:solidFill>
                  <a:schemeClr val="tx2"/>
                </a:solidFill>
              </a:rPr>
              <a:t>circle of the earth</a:t>
            </a:r>
            <a:r>
              <a:rPr lang="en-US" sz="3200"/>
              <a:t>, and its people are like grasshoppers.  He stretches out the heavens like a canopy, and spreads them out like a tent to live in.</a:t>
            </a:r>
          </a:p>
        </p:txBody>
      </p:sp>
    </p:spTree>
    <p:custDataLst>
      <p:tags r:id="rId1"/>
    </p:custDataLst>
  </p:cSld>
  <p:clrMapOvr>
    <a:masterClrMapping/>
  </p:clrMapOvr>
  <p:transition advTm="912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checkerboard(across)">
                                      <p:cBhvr>
                                        <p:cTn id="7" dur="5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Shape in Job 26</a:t>
            </a:r>
          </a:p>
        </p:txBody>
      </p:sp>
      <p:sp>
        <p:nvSpPr>
          <p:cNvPr id="100355" name="Text Box 3"/>
          <p:cNvSpPr txBox="1">
            <a:spLocks noChangeArrowheads="1"/>
          </p:cNvSpPr>
          <p:nvPr/>
        </p:nvSpPr>
        <p:spPr bwMode="auto">
          <a:xfrm>
            <a:off x="685800" y="2514600"/>
            <a:ext cx="4114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[God] has described a </a:t>
            </a:r>
            <a:r>
              <a:rPr lang="en-US" sz="2800">
                <a:solidFill>
                  <a:schemeClr val="tx2"/>
                </a:solidFill>
              </a:rPr>
              <a:t>circle on the face of the waters</a:t>
            </a:r>
            <a:r>
              <a:rPr lang="en-US" sz="2800"/>
              <a:t>, at the boundary between light and darkness.</a:t>
            </a:r>
          </a:p>
        </p:txBody>
      </p:sp>
      <p:pic>
        <p:nvPicPr>
          <p:cNvPr id="100357" name="Picture 5" descr="earth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63788"/>
            <a:ext cx="3302000" cy="32877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06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 calcmode="lin" valueType="num">
                                      <p:cBhvr additive="base">
                                        <p:cTn id="7" dur="500" fill="hold"/>
                                        <p:tgtEl>
                                          <p:spTgt spid="100355"/>
                                        </p:tgtEl>
                                        <p:attrNameLst>
                                          <p:attrName>ppt_x</p:attrName>
                                        </p:attrNameLst>
                                      </p:cBhvr>
                                      <p:tavLst>
                                        <p:tav tm="0">
                                          <p:val>
                                            <p:strVal val="0-#ppt_w/2"/>
                                          </p:val>
                                        </p:tav>
                                        <p:tav tm="100000">
                                          <p:val>
                                            <p:strVal val="#ppt_x"/>
                                          </p:val>
                                        </p:tav>
                                      </p:tavLst>
                                    </p:anim>
                                    <p:anim calcmode="lin" valueType="num">
                                      <p:cBhvr additive="base">
                                        <p:cTn id="8" dur="500" fill="hold"/>
                                        <p:tgtEl>
                                          <p:spTgt spid="1003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00357"/>
                                        </p:tgtEl>
                                        <p:attrNameLst>
                                          <p:attrName>style.visibility</p:attrName>
                                        </p:attrNameLst>
                                      </p:cBhvr>
                                      <p:to>
                                        <p:strVal val="visible"/>
                                      </p:to>
                                    </p:set>
                                    <p:animEffect transition="in" filter="checkerboard(across)">
                                      <p:cBhvr>
                                        <p:cTn id="13"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Shape in Matthew 24, Luke 17</a:t>
            </a:r>
          </a:p>
        </p:txBody>
      </p:sp>
      <p:sp>
        <p:nvSpPr>
          <p:cNvPr id="101379" name="Rectangle 3"/>
          <p:cNvSpPr>
            <a:spLocks noGrp="1" noChangeArrowheads="1"/>
          </p:cNvSpPr>
          <p:nvPr>
            <p:ph type="body" idx="1"/>
          </p:nvPr>
        </p:nvSpPr>
        <p:spPr/>
        <p:txBody>
          <a:bodyPr/>
          <a:lstStyle/>
          <a:p>
            <a:pPr>
              <a:lnSpc>
                <a:spcPct val="90000"/>
              </a:lnSpc>
            </a:pPr>
            <a:r>
              <a:rPr lang="en-US"/>
              <a:t>The passages describing the 2</a:t>
            </a:r>
            <a:r>
              <a:rPr lang="en-US" baseline="30000"/>
              <a:t>nd</a:t>
            </a:r>
            <a:r>
              <a:rPr lang="en-US"/>
              <a:t> coming picture events characteristic of different times of day:</a:t>
            </a:r>
          </a:p>
          <a:p>
            <a:pPr lvl="1">
              <a:lnSpc>
                <a:spcPct val="90000"/>
              </a:lnSpc>
            </a:pPr>
            <a:r>
              <a:rPr lang="en-US"/>
              <a:t>Sleeping</a:t>
            </a:r>
          </a:p>
          <a:p>
            <a:pPr lvl="1">
              <a:lnSpc>
                <a:spcPct val="90000"/>
              </a:lnSpc>
            </a:pPr>
            <a:r>
              <a:rPr lang="en-US"/>
              <a:t>Working in the fields</a:t>
            </a:r>
          </a:p>
          <a:p>
            <a:pPr lvl="1">
              <a:lnSpc>
                <a:spcPct val="90000"/>
              </a:lnSpc>
            </a:pPr>
            <a:r>
              <a:rPr lang="en-US"/>
              <a:t>Grinding grain</a:t>
            </a:r>
          </a:p>
          <a:p>
            <a:pPr>
              <a:lnSpc>
                <a:spcPct val="90000"/>
              </a:lnSpc>
            </a:pPr>
            <a:r>
              <a:rPr lang="en-US"/>
              <a:t>This fits well with a round earth, on which it is day or night depending on location.</a:t>
            </a:r>
          </a:p>
        </p:txBody>
      </p:sp>
    </p:spTree>
    <p:custDataLst>
      <p:tags r:id="rId1"/>
    </p:custDataLst>
  </p:cSld>
  <p:clrMapOvr>
    <a:masterClrMapping/>
  </p:clrMapOvr>
  <p:transition advTm="684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1379">
                                            <p:txEl>
                                              <p:pRg st="3" end="3"/>
                                            </p:txEl>
                                          </p:spTgt>
                                        </p:tgtEl>
                                        <p:attrNameLst>
                                          <p:attrName>style.visibility</p:attrName>
                                        </p:attrNameLst>
                                      </p:cBhvr>
                                      <p:to>
                                        <p:strVal val="visible"/>
                                      </p:to>
                                    </p:set>
                                    <p:anim calcmode="lin" valueType="num">
                                      <p:cBhvr additive="base">
                                        <p:cTn id="25" dur="500" fill="hold"/>
                                        <p:tgtEl>
                                          <p:spTgt spid="1013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13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1379">
                                            <p:txEl>
                                              <p:pRg st="4" end="4"/>
                                            </p:txEl>
                                          </p:spTgt>
                                        </p:tgtEl>
                                        <p:attrNameLst>
                                          <p:attrName>style.visibility</p:attrName>
                                        </p:attrNameLst>
                                      </p:cBhvr>
                                      <p:to>
                                        <p:strVal val="visible"/>
                                      </p:to>
                                    </p:set>
                                    <p:anim calcmode="lin" valueType="num">
                                      <p:cBhvr additive="base">
                                        <p:cTn id="31" dur="500" fill="hold"/>
                                        <p:tgtEl>
                                          <p:spTgt spid="1013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13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Shape in Greek Science</a:t>
            </a:r>
          </a:p>
        </p:txBody>
      </p:sp>
      <p:sp>
        <p:nvSpPr>
          <p:cNvPr id="102403" name="Rectangle 3"/>
          <p:cNvSpPr>
            <a:spLocks noGrp="1" noChangeArrowheads="1"/>
          </p:cNvSpPr>
          <p:nvPr>
            <p:ph type="body" idx="1"/>
          </p:nvPr>
        </p:nvSpPr>
        <p:spPr/>
        <p:txBody>
          <a:bodyPr/>
          <a:lstStyle/>
          <a:p>
            <a:r>
              <a:rPr lang="en-US"/>
              <a:t>Hecataios – flat, circular earth</a:t>
            </a:r>
          </a:p>
          <a:p>
            <a:r>
              <a:rPr lang="en-US"/>
              <a:t>Anaximander – pillar-shaped earth</a:t>
            </a:r>
          </a:p>
          <a:p>
            <a:r>
              <a:rPr lang="en-US"/>
              <a:t>Pythagoras – spherical earth</a:t>
            </a:r>
          </a:p>
          <a:p>
            <a:pPr lvl="1"/>
            <a:r>
              <a:rPr lang="en-US"/>
              <a:t>Oldest known Greek to postulate this</a:t>
            </a:r>
          </a:p>
          <a:p>
            <a:pPr lvl="1"/>
            <a:r>
              <a:rPr lang="en-US"/>
              <a:t>Don’t know his reasoning</a:t>
            </a:r>
          </a:p>
          <a:p>
            <a:pPr lvl="1"/>
            <a:r>
              <a:rPr lang="en-US"/>
              <a:t>Problem of gravity tended to prevent this solution</a:t>
            </a:r>
          </a:p>
        </p:txBody>
      </p:sp>
    </p:spTree>
    <p:custDataLst>
      <p:tags r:id="rId1"/>
    </p:custDataLst>
  </p:cSld>
  <p:clrMapOvr>
    <a:masterClrMapping/>
  </p:clrMapOvr>
  <p:transition advTm="896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500" fill="hold"/>
                                        <p:tgtEl>
                                          <p:spTgt spid="1024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 calcmode="lin" valueType="num">
                                      <p:cBhvr additive="base">
                                        <p:cTn id="25" dur="500" fill="hold"/>
                                        <p:tgtEl>
                                          <p:spTgt spid="1024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03">
                                            <p:txEl>
                                              <p:pRg st="4" end="4"/>
                                            </p:txEl>
                                          </p:spTgt>
                                        </p:tgtEl>
                                        <p:attrNameLst>
                                          <p:attrName>style.visibility</p:attrName>
                                        </p:attrNameLst>
                                      </p:cBhvr>
                                      <p:to>
                                        <p:strVal val="visible"/>
                                      </p:to>
                                    </p:set>
                                    <p:anim calcmode="lin" valueType="num">
                                      <p:cBhvr additive="base">
                                        <p:cTn id="31" dur="500" fill="hold"/>
                                        <p:tgtEl>
                                          <p:spTgt spid="1024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03">
                                            <p:txEl>
                                              <p:pRg st="5" end="5"/>
                                            </p:txEl>
                                          </p:spTgt>
                                        </p:tgtEl>
                                        <p:attrNameLst>
                                          <p:attrName>style.visibility</p:attrName>
                                        </p:attrNameLst>
                                      </p:cBhvr>
                                      <p:to>
                                        <p:strVal val="visible"/>
                                      </p:to>
                                    </p:set>
                                    <p:anim calcmode="lin" valueType="num">
                                      <p:cBhvr additive="base">
                                        <p:cTn id="37" dur="500" fill="hold"/>
                                        <p:tgtEl>
                                          <p:spTgt spid="1024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Shape in Modern Science</a:t>
            </a:r>
          </a:p>
        </p:txBody>
      </p:sp>
      <p:sp>
        <p:nvSpPr>
          <p:cNvPr id="103427" name="Rectangle 3"/>
          <p:cNvSpPr>
            <a:spLocks noGrp="1" noChangeArrowheads="1"/>
          </p:cNvSpPr>
          <p:nvPr>
            <p:ph type="body" sz="half" idx="1"/>
          </p:nvPr>
        </p:nvSpPr>
        <p:spPr/>
        <p:txBody>
          <a:bodyPr/>
          <a:lstStyle/>
          <a:p>
            <a:r>
              <a:rPr lang="en-US" sz="2400"/>
              <a:t>Earth is pretty close to spherical</a:t>
            </a:r>
          </a:p>
          <a:p>
            <a:pPr lvl="1"/>
            <a:r>
              <a:rPr lang="en-US" sz="2000"/>
              <a:t>Slightly flattened at poles</a:t>
            </a:r>
          </a:p>
          <a:p>
            <a:pPr lvl="1"/>
            <a:r>
              <a:rPr lang="en-US" sz="2000"/>
              <a:t>Equatorial diameter about 20 miles longer than polar, less than 1/10</a:t>
            </a:r>
            <a:r>
              <a:rPr lang="en-US" sz="2000">
                <a:cs typeface="Arial" charset="0"/>
              </a:rPr>
              <a:t>"</a:t>
            </a:r>
            <a:r>
              <a:rPr lang="en-US" sz="2000"/>
              <a:t> on a 20</a:t>
            </a:r>
            <a:r>
              <a:rPr lang="en-US" sz="2000">
                <a:cs typeface="Arial" charset="0"/>
              </a:rPr>
              <a:t>"</a:t>
            </a:r>
            <a:r>
              <a:rPr lang="en-US" sz="2000"/>
              <a:t> globe</a:t>
            </a:r>
          </a:p>
          <a:p>
            <a:r>
              <a:rPr lang="en-US" sz="2400"/>
              <a:t>The line marking off day and night is thus very nearly a circle.</a:t>
            </a:r>
          </a:p>
        </p:txBody>
      </p:sp>
      <p:pic>
        <p:nvPicPr>
          <p:cNvPr id="103430" name="Picture 6" descr="apollo17_earth"/>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08500" y="1984375"/>
            <a:ext cx="4029075" cy="4029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39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checkerboard(across)">
                                      <p:cBhvr>
                                        <p:cTn id="7" dur="500"/>
                                        <p:tgtEl>
                                          <p:spTgt spid="103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3427">
                                            <p:txEl>
                                              <p:pRg st="0" end="0"/>
                                            </p:txEl>
                                          </p:spTgt>
                                        </p:tgtEl>
                                        <p:attrNameLst>
                                          <p:attrName>style.visibility</p:attrName>
                                        </p:attrNameLst>
                                      </p:cBhvr>
                                      <p:to>
                                        <p:strVal val="visible"/>
                                      </p:to>
                                    </p:set>
                                    <p:anim calcmode="lin" valueType="num">
                                      <p:cBhvr additive="base">
                                        <p:cTn id="12" dur="500" fill="hold"/>
                                        <p:tgtEl>
                                          <p:spTgt spid="1034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3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3427">
                                            <p:txEl>
                                              <p:pRg st="1" end="1"/>
                                            </p:txEl>
                                          </p:spTgt>
                                        </p:tgtEl>
                                        <p:attrNameLst>
                                          <p:attrName>style.visibility</p:attrName>
                                        </p:attrNameLst>
                                      </p:cBhvr>
                                      <p:to>
                                        <p:strVal val="visible"/>
                                      </p:to>
                                    </p:set>
                                    <p:anim calcmode="lin" valueType="num">
                                      <p:cBhvr additive="base">
                                        <p:cTn id="18" dur="500" fill="hold"/>
                                        <p:tgtEl>
                                          <p:spTgt spid="10342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34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3427">
                                            <p:txEl>
                                              <p:pRg st="2" end="2"/>
                                            </p:txEl>
                                          </p:spTgt>
                                        </p:tgtEl>
                                        <p:attrNameLst>
                                          <p:attrName>style.visibility</p:attrName>
                                        </p:attrNameLst>
                                      </p:cBhvr>
                                      <p:to>
                                        <p:strVal val="visible"/>
                                      </p:to>
                                    </p:set>
                                    <p:anim calcmode="lin" valueType="num">
                                      <p:cBhvr additive="base">
                                        <p:cTn id="24" dur="500" fill="hold"/>
                                        <p:tgtEl>
                                          <p:spTgt spid="10342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34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3427">
                                            <p:txEl>
                                              <p:pRg st="3" end="3"/>
                                            </p:txEl>
                                          </p:spTgt>
                                        </p:tgtEl>
                                        <p:attrNameLst>
                                          <p:attrName>style.visibility</p:attrName>
                                        </p:attrNameLst>
                                      </p:cBhvr>
                                      <p:to>
                                        <p:strVal val="visible"/>
                                      </p:to>
                                    </p:set>
                                    <p:anim calcmode="lin" valueType="num">
                                      <p:cBhvr additive="base">
                                        <p:cTn id="30" dur="500" fill="hold"/>
                                        <p:tgtEl>
                                          <p:spTgt spid="10342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34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Summary on Astronomy &amp; Bible</a:t>
            </a:r>
          </a:p>
        </p:txBody>
      </p:sp>
      <p:sp>
        <p:nvSpPr>
          <p:cNvPr id="105475" name="Rectangle 3"/>
          <p:cNvSpPr>
            <a:spLocks noGrp="1" noChangeArrowheads="1"/>
          </p:cNvSpPr>
          <p:nvPr>
            <p:ph type="body" idx="1"/>
          </p:nvPr>
        </p:nvSpPr>
        <p:spPr/>
        <p:txBody>
          <a:bodyPr/>
          <a:lstStyle/>
          <a:p>
            <a:pPr>
              <a:lnSpc>
                <a:spcPct val="90000"/>
              </a:lnSpc>
            </a:pPr>
            <a:r>
              <a:rPr lang="en-US"/>
              <a:t>The Bible sees the universe as enormous, in contrast to most ancient views.</a:t>
            </a:r>
          </a:p>
          <a:p>
            <a:pPr>
              <a:lnSpc>
                <a:spcPct val="90000"/>
              </a:lnSpc>
            </a:pPr>
            <a:r>
              <a:rPr lang="en-US"/>
              <a:t>The Bible says the stars are uncountable, like the sand of the sea, also a rare idea.</a:t>
            </a:r>
          </a:p>
          <a:p>
            <a:pPr>
              <a:lnSpc>
                <a:spcPct val="90000"/>
              </a:lnSpc>
            </a:pPr>
            <a:r>
              <a:rPr lang="en-US"/>
              <a:t>The Bible has the earth supported by nothing, also rare in antiquity.</a:t>
            </a:r>
          </a:p>
          <a:p>
            <a:pPr>
              <a:lnSpc>
                <a:spcPct val="90000"/>
              </a:lnSpc>
            </a:pPr>
            <a:r>
              <a:rPr lang="en-US"/>
              <a:t>The Bible seems to picture a round earth, which was rare and counterintuitive.</a:t>
            </a:r>
          </a:p>
        </p:txBody>
      </p:sp>
    </p:spTree>
    <p:custDataLst>
      <p:tags r:id="rId1"/>
    </p:custDataLst>
  </p:cSld>
  <p:clrMapOvr>
    <a:masterClrMapping/>
  </p:clrMapOvr>
  <p:transition advTm="308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additive="base">
                                        <p:cTn id="13" dur="500" fill="hold"/>
                                        <p:tgtEl>
                                          <p:spTgt spid="1054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anim calcmode="lin" valueType="num">
                                      <p:cBhvr additive="base">
                                        <p:cTn id="19" dur="500" fill="hold"/>
                                        <p:tgtEl>
                                          <p:spTgt spid="1054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475">
                                            <p:txEl>
                                              <p:pRg st="3" end="3"/>
                                            </p:txEl>
                                          </p:spTgt>
                                        </p:tgtEl>
                                        <p:attrNameLst>
                                          <p:attrName>style.visibility</p:attrName>
                                        </p:attrNameLst>
                                      </p:cBhvr>
                                      <p:to>
                                        <p:strVal val="visible"/>
                                      </p:to>
                                    </p:set>
                                    <p:anim calcmode="lin" valueType="num">
                                      <p:cBhvr additive="base">
                                        <p:cTn id="25" dur="500" fill="hold"/>
                                        <p:tgtEl>
                                          <p:spTgt spid="1054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4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Astronomy &amp; the Bible</a:t>
            </a:r>
          </a:p>
        </p:txBody>
      </p:sp>
      <p:sp>
        <p:nvSpPr>
          <p:cNvPr id="67587" name="Rectangle 3"/>
          <p:cNvSpPr>
            <a:spLocks noGrp="1" noChangeArrowheads="1"/>
          </p:cNvSpPr>
          <p:nvPr>
            <p:ph type="body" sz="half" idx="1"/>
          </p:nvPr>
        </p:nvSpPr>
        <p:spPr/>
        <p:txBody>
          <a:bodyPr/>
          <a:lstStyle/>
          <a:p>
            <a:pPr>
              <a:lnSpc>
                <a:spcPct val="90000"/>
              </a:lnSpc>
            </a:pPr>
            <a:r>
              <a:rPr lang="en-US" sz="2400"/>
              <a:t>Want to look at one area here, pre-knowledge of astronomy</a:t>
            </a:r>
          </a:p>
          <a:p>
            <a:pPr>
              <a:lnSpc>
                <a:spcPct val="90000"/>
              </a:lnSpc>
            </a:pPr>
            <a:r>
              <a:rPr lang="en-US" sz="2400"/>
              <a:t>Compare the Bible</a:t>
            </a:r>
            <a:r>
              <a:rPr lang="en-US" sz="2400">
                <a:cs typeface="Arial" charset="0"/>
              </a:rPr>
              <a:t>'</a:t>
            </a:r>
            <a:r>
              <a:rPr lang="en-US" sz="2400"/>
              <a:t>s statements with other ancient views &amp; with modern science</a:t>
            </a:r>
          </a:p>
          <a:p>
            <a:pPr>
              <a:lnSpc>
                <a:spcPct val="90000"/>
              </a:lnSpc>
            </a:pPr>
            <a:r>
              <a:rPr lang="en-US" sz="2400"/>
              <a:t>Our topics:</a:t>
            </a:r>
          </a:p>
          <a:p>
            <a:pPr lvl="1">
              <a:lnSpc>
                <a:spcPct val="90000"/>
              </a:lnSpc>
            </a:pPr>
            <a:r>
              <a:rPr lang="en-US" sz="2000"/>
              <a:t>Size of universe</a:t>
            </a:r>
          </a:p>
          <a:p>
            <a:pPr lvl="1">
              <a:lnSpc>
                <a:spcPct val="90000"/>
              </a:lnSpc>
            </a:pPr>
            <a:r>
              <a:rPr lang="en-US" sz="2000"/>
              <a:t>Number of stars</a:t>
            </a:r>
          </a:p>
          <a:p>
            <a:pPr lvl="1">
              <a:lnSpc>
                <a:spcPct val="90000"/>
              </a:lnSpc>
            </a:pPr>
            <a:r>
              <a:rPr lang="en-US" sz="2000"/>
              <a:t>Support of earth</a:t>
            </a:r>
          </a:p>
          <a:p>
            <a:pPr lvl="1">
              <a:lnSpc>
                <a:spcPct val="90000"/>
              </a:lnSpc>
            </a:pPr>
            <a:r>
              <a:rPr lang="en-US" sz="2000"/>
              <a:t>Shape of earth</a:t>
            </a:r>
          </a:p>
        </p:txBody>
      </p:sp>
      <p:pic>
        <p:nvPicPr>
          <p:cNvPr id="67591" name="Picture 7" descr="faith00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495800" y="3276600"/>
            <a:ext cx="4029075" cy="2460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92" name="Picture 8" descr="SHOOST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143000"/>
            <a:ext cx="2836863" cy="1703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44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additive="base">
                                        <p:cTn id="7" dur="500" fill="hold"/>
                                        <p:tgtEl>
                                          <p:spTgt spid="67592"/>
                                        </p:tgtEl>
                                        <p:attrNameLst>
                                          <p:attrName>ppt_x</p:attrName>
                                        </p:attrNameLst>
                                      </p:cBhvr>
                                      <p:tavLst>
                                        <p:tav tm="0">
                                          <p:val>
                                            <p:strVal val="1+#ppt_w/2"/>
                                          </p:val>
                                        </p:tav>
                                        <p:tav tm="100000">
                                          <p:val>
                                            <p:strVal val="#ppt_x"/>
                                          </p:val>
                                        </p:tav>
                                      </p:tavLst>
                                    </p:anim>
                                    <p:anim calcmode="lin" valueType="num">
                                      <p:cBhvr additive="base">
                                        <p:cTn id="8" dur="500" fill="hold"/>
                                        <p:tgtEl>
                                          <p:spTgt spid="6759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67591"/>
                                        </p:tgtEl>
                                        <p:attrNameLst>
                                          <p:attrName>style.visibility</p:attrName>
                                        </p:attrNameLst>
                                      </p:cBhvr>
                                      <p:to>
                                        <p:strVal val="visible"/>
                                      </p:to>
                                    </p:set>
                                    <p:animEffect transition="in" filter="checkerboard(across)">
                                      <p:cBhvr>
                                        <p:cTn id="13" dur="500"/>
                                        <p:tgtEl>
                                          <p:spTgt spid="6759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7587">
                                            <p:txEl>
                                              <p:pRg st="0" end="0"/>
                                            </p:txEl>
                                          </p:spTgt>
                                        </p:tgtEl>
                                        <p:attrNameLst>
                                          <p:attrName>style.visibility</p:attrName>
                                        </p:attrNameLst>
                                      </p:cBhvr>
                                      <p:to>
                                        <p:strVal val="visible"/>
                                      </p:to>
                                    </p:set>
                                    <p:anim calcmode="lin" valueType="num">
                                      <p:cBhvr additive="base">
                                        <p:cTn id="18"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7587">
                                            <p:txEl>
                                              <p:pRg st="1" end="1"/>
                                            </p:txEl>
                                          </p:spTgt>
                                        </p:tgtEl>
                                        <p:attrNameLst>
                                          <p:attrName>style.visibility</p:attrName>
                                        </p:attrNameLst>
                                      </p:cBhvr>
                                      <p:to>
                                        <p:strVal val="visible"/>
                                      </p:to>
                                    </p:set>
                                    <p:anim calcmode="lin" valueType="num">
                                      <p:cBhvr additive="base">
                                        <p:cTn id="24"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7587">
                                            <p:txEl>
                                              <p:pRg st="2" end="2"/>
                                            </p:txEl>
                                          </p:spTgt>
                                        </p:tgtEl>
                                        <p:attrNameLst>
                                          <p:attrName>style.visibility</p:attrName>
                                        </p:attrNameLst>
                                      </p:cBhvr>
                                      <p:to>
                                        <p:strVal val="visible"/>
                                      </p:to>
                                    </p:set>
                                    <p:anim calcmode="lin" valueType="num">
                                      <p:cBhvr additive="base">
                                        <p:cTn id="30"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7587">
                                            <p:txEl>
                                              <p:pRg st="3" end="3"/>
                                            </p:txEl>
                                          </p:spTgt>
                                        </p:tgtEl>
                                        <p:attrNameLst>
                                          <p:attrName>style.visibility</p:attrName>
                                        </p:attrNameLst>
                                      </p:cBhvr>
                                      <p:to>
                                        <p:strVal val="visible"/>
                                      </p:to>
                                    </p:set>
                                    <p:anim calcmode="lin" valueType="num">
                                      <p:cBhvr additive="base">
                                        <p:cTn id="36" dur="500" fill="hold"/>
                                        <p:tgtEl>
                                          <p:spTgt spid="67587">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7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7587">
                                            <p:txEl>
                                              <p:pRg st="4" end="4"/>
                                            </p:txEl>
                                          </p:spTgt>
                                        </p:tgtEl>
                                        <p:attrNameLst>
                                          <p:attrName>style.visibility</p:attrName>
                                        </p:attrNameLst>
                                      </p:cBhvr>
                                      <p:to>
                                        <p:strVal val="visible"/>
                                      </p:to>
                                    </p:set>
                                    <p:anim calcmode="lin" valueType="num">
                                      <p:cBhvr additive="base">
                                        <p:cTn id="42" dur="500" fill="hold"/>
                                        <p:tgtEl>
                                          <p:spTgt spid="67587">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75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67587">
                                            <p:txEl>
                                              <p:pRg st="5" end="5"/>
                                            </p:txEl>
                                          </p:spTgt>
                                        </p:tgtEl>
                                        <p:attrNameLst>
                                          <p:attrName>style.visibility</p:attrName>
                                        </p:attrNameLst>
                                      </p:cBhvr>
                                      <p:to>
                                        <p:strVal val="visible"/>
                                      </p:to>
                                    </p:set>
                                    <p:anim calcmode="lin" valueType="num">
                                      <p:cBhvr additive="base">
                                        <p:cTn id="48" dur="500" fill="hold"/>
                                        <p:tgtEl>
                                          <p:spTgt spid="67587">
                                            <p:txEl>
                                              <p:pRg st="5" end="5"/>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75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7587">
                                            <p:txEl>
                                              <p:pRg st="6" end="6"/>
                                            </p:txEl>
                                          </p:spTgt>
                                        </p:tgtEl>
                                        <p:attrNameLst>
                                          <p:attrName>style.visibility</p:attrName>
                                        </p:attrNameLst>
                                      </p:cBhvr>
                                      <p:to>
                                        <p:strVal val="visible"/>
                                      </p:to>
                                    </p:set>
                                    <p:anim calcmode="lin" valueType="num">
                                      <p:cBhvr additive="base">
                                        <p:cTn id="54" dur="500" fill="hold"/>
                                        <p:tgtEl>
                                          <p:spTgt spid="67587">
                                            <p:txEl>
                                              <p:pRg st="6" end="6"/>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675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Summary on Astronomy &amp; Bible</a:t>
            </a:r>
          </a:p>
        </p:txBody>
      </p:sp>
      <p:sp>
        <p:nvSpPr>
          <p:cNvPr id="106499" name="Rectangle 3"/>
          <p:cNvSpPr>
            <a:spLocks noGrp="1" noChangeArrowheads="1"/>
          </p:cNvSpPr>
          <p:nvPr>
            <p:ph type="body" idx="1"/>
          </p:nvPr>
        </p:nvSpPr>
        <p:spPr/>
        <p:txBody>
          <a:bodyPr/>
          <a:lstStyle/>
          <a:p>
            <a:pPr>
              <a:lnSpc>
                <a:spcPct val="90000"/>
              </a:lnSpc>
            </a:pPr>
            <a:r>
              <a:rPr lang="en-US" sz="2800"/>
              <a:t>Did the Jews have some special talent in science?</a:t>
            </a:r>
          </a:p>
          <a:p>
            <a:pPr>
              <a:lnSpc>
                <a:spcPct val="90000"/>
              </a:lnSpc>
            </a:pPr>
            <a:r>
              <a:rPr lang="en-US" sz="2800"/>
              <a:t>No, their uninspired books are not impressive in this regard:</a:t>
            </a:r>
          </a:p>
          <a:p>
            <a:pPr lvl="1">
              <a:lnSpc>
                <a:spcPct val="90000"/>
              </a:lnSpc>
            </a:pPr>
            <a:r>
              <a:rPr lang="en-US" sz="2400"/>
              <a:t>1 Enoch 72: </a:t>
            </a:r>
          </a:p>
          <a:p>
            <a:pPr lvl="2">
              <a:lnSpc>
                <a:spcPct val="90000"/>
              </a:lnSpc>
            </a:pPr>
            <a:r>
              <a:rPr lang="en-US" sz="2000"/>
              <a:t>The sun is a chariot driven by wind.</a:t>
            </a:r>
          </a:p>
          <a:p>
            <a:pPr lvl="1">
              <a:lnSpc>
                <a:spcPct val="90000"/>
              </a:lnSpc>
            </a:pPr>
            <a:r>
              <a:rPr lang="en-US" sz="2400"/>
              <a:t>3 Baruch 3:  </a:t>
            </a:r>
          </a:p>
          <a:p>
            <a:pPr lvl="2">
              <a:lnSpc>
                <a:spcPct val="90000"/>
              </a:lnSpc>
            </a:pPr>
            <a:r>
              <a:rPr lang="en-US" sz="2000"/>
              <a:t>The Tower of Babel built to drill a hole in heaven’s dome!</a:t>
            </a:r>
          </a:p>
          <a:p>
            <a:pPr>
              <a:lnSpc>
                <a:spcPct val="90000"/>
              </a:lnSpc>
            </a:pPr>
            <a:r>
              <a:rPr lang="en-US" sz="2800"/>
              <a:t>The Bible</a:t>
            </a:r>
            <a:r>
              <a:rPr lang="en-US" sz="2800">
                <a:cs typeface="Arial" charset="0"/>
              </a:rPr>
              <a:t>'</a:t>
            </a:r>
            <a:r>
              <a:rPr lang="en-US" sz="2800"/>
              <a:t>s explanation is that it is a revelation from the God who made the universe.</a:t>
            </a:r>
          </a:p>
        </p:txBody>
      </p:sp>
    </p:spTree>
    <p:custDataLst>
      <p:tags r:id="rId1"/>
    </p:custDataLst>
  </p:cSld>
  <p:clrMapOvr>
    <a:masterClrMapping/>
  </p:clrMapOvr>
  <p:transition advTm="1155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additive="base">
                                        <p:cTn id="19"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6499">
                                            <p:txEl>
                                              <p:pRg st="3" end="3"/>
                                            </p:txEl>
                                          </p:spTgt>
                                        </p:tgtEl>
                                        <p:attrNameLst>
                                          <p:attrName>style.visibility</p:attrName>
                                        </p:attrNameLst>
                                      </p:cBhvr>
                                      <p:to>
                                        <p:strVal val="visible"/>
                                      </p:to>
                                    </p:set>
                                    <p:anim calcmode="lin" valueType="num">
                                      <p:cBhvr additive="base">
                                        <p:cTn id="25" dur="500" fill="hold"/>
                                        <p:tgtEl>
                                          <p:spTgt spid="1064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64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6499">
                                            <p:txEl>
                                              <p:pRg st="4" end="4"/>
                                            </p:txEl>
                                          </p:spTgt>
                                        </p:tgtEl>
                                        <p:attrNameLst>
                                          <p:attrName>style.visibility</p:attrName>
                                        </p:attrNameLst>
                                      </p:cBhvr>
                                      <p:to>
                                        <p:strVal val="visible"/>
                                      </p:to>
                                    </p:set>
                                    <p:anim calcmode="lin" valueType="num">
                                      <p:cBhvr additive="base">
                                        <p:cTn id="31" dur="500" fill="hold"/>
                                        <p:tgtEl>
                                          <p:spTgt spid="1064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6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6499">
                                            <p:txEl>
                                              <p:pRg st="5" end="5"/>
                                            </p:txEl>
                                          </p:spTgt>
                                        </p:tgtEl>
                                        <p:attrNameLst>
                                          <p:attrName>style.visibility</p:attrName>
                                        </p:attrNameLst>
                                      </p:cBhvr>
                                      <p:to>
                                        <p:strVal val="visible"/>
                                      </p:to>
                                    </p:set>
                                    <p:anim calcmode="lin" valueType="num">
                                      <p:cBhvr additive="base">
                                        <p:cTn id="37" dur="500" fill="hold"/>
                                        <p:tgtEl>
                                          <p:spTgt spid="1064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64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6499">
                                            <p:txEl>
                                              <p:pRg st="6" end="6"/>
                                            </p:txEl>
                                          </p:spTgt>
                                        </p:tgtEl>
                                        <p:attrNameLst>
                                          <p:attrName>style.visibility</p:attrName>
                                        </p:attrNameLst>
                                      </p:cBhvr>
                                      <p:to>
                                        <p:strVal val="visible"/>
                                      </p:to>
                                    </p:set>
                                    <p:anim calcmode="lin" valueType="num">
                                      <p:cBhvr additive="base">
                                        <p:cTn id="43" dur="500" fill="hold"/>
                                        <p:tgtEl>
                                          <p:spTgt spid="1064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64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3"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An ET Message from Your Maker</a:t>
            </a:r>
          </a:p>
        </p:txBody>
      </p:sp>
      <p:sp>
        <p:nvSpPr>
          <p:cNvPr id="107523" name="Text Box 3"/>
          <p:cNvSpPr txBox="1">
            <a:spLocks noChangeArrowheads="1"/>
          </p:cNvSpPr>
          <p:nvPr/>
        </p:nvSpPr>
        <p:spPr bwMode="auto">
          <a:xfrm>
            <a:off x="990600" y="2514600"/>
            <a:ext cx="35814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Seek the LORD while he may be found; call on him while he is near.  Let the wicked forsake his way and the evil man his thoughts.  Let him turn to the LORD, and he will have mercy on him, and to our God, for he will freely pardon.</a:t>
            </a:r>
          </a:p>
          <a:p>
            <a:pPr algn="r">
              <a:spcBef>
                <a:spcPct val="50000"/>
              </a:spcBef>
            </a:pPr>
            <a:r>
              <a:rPr lang="en-US"/>
              <a:t>Isaiah 55</a:t>
            </a:r>
          </a:p>
        </p:txBody>
      </p:sp>
      <p:pic>
        <p:nvPicPr>
          <p:cNvPr id="107524" name="Picture 4" descr="radiotelescop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09800"/>
            <a:ext cx="3730625" cy="37639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272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checkerboard(across)">
                                      <p:cBhvr>
                                        <p:cTn id="7" dur="500"/>
                                        <p:tgtEl>
                                          <p:spTgt spid="1075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7523"/>
                                        </p:tgtEl>
                                        <p:attrNameLst>
                                          <p:attrName>style.visibility</p:attrName>
                                        </p:attrNameLst>
                                      </p:cBhvr>
                                      <p:to>
                                        <p:strVal val="visible"/>
                                      </p:to>
                                    </p:set>
                                    <p:animEffect transition="in" filter="checkerboard(across)">
                                      <p:cBhvr>
                                        <p:cTn id="12" dur="5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p:txBody>
          <a:bodyPr/>
          <a:lstStyle/>
          <a:p>
            <a:r>
              <a:rPr lang="en-US"/>
              <a:t>The End</a:t>
            </a:r>
          </a:p>
        </p:txBody>
      </p:sp>
      <p:sp>
        <p:nvSpPr>
          <p:cNvPr id="111619" name="Rectangle 3"/>
          <p:cNvSpPr>
            <a:spLocks noGrp="1" noChangeArrowheads="1"/>
          </p:cNvSpPr>
          <p:nvPr>
            <p:ph type="subTitle" idx="1"/>
          </p:nvPr>
        </p:nvSpPr>
        <p:spPr/>
        <p:txBody>
          <a:bodyPr/>
          <a:lstStyle/>
          <a:p>
            <a:r>
              <a:rPr lang="en-US"/>
              <a:t>May you seek the author of the universe and the Bible!</a:t>
            </a:r>
          </a:p>
        </p:txBody>
      </p:sp>
    </p:spTree>
    <p:custDataLst>
      <p:tags r:id="rId1"/>
    </p:custDataLst>
  </p:cSld>
  <p:clrMapOvr>
    <a:masterClrMapping/>
  </p:clrMapOvr>
  <p:transition advTm="133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p:cTn id="7" dur="500" fill="hold"/>
                                        <p:tgtEl>
                                          <p:spTgt spid="111618"/>
                                        </p:tgtEl>
                                        <p:attrNameLst>
                                          <p:attrName>ppt_w</p:attrName>
                                        </p:attrNameLst>
                                      </p:cBhvr>
                                      <p:tavLst>
                                        <p:tav tm="0">
                                          <p:val>
                                            <p:fltVal val="0"/>
                                          </p:val>
                                        </p:tav>
                                        <p:tav tm="100000">
                                          <p:val>
                                            <p:strVal val="#ppt_w"/>
                                          </p:val>
                                        </p:tav>
                                      </p:tavLst>
                                    </p:anim>
                                    <p:anim calcmode="lin" valueType="num">
                                      <p:cBhvr>
                                        <p:cTn id="8" dur="500" fill="hold"/>
                                        <p:tgtEl>
                                          <p:spTgt spid="1116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1619">
                                            <p:txEl>
                                              <p:pRg st="0" end="0"/>
                                            </p:txEl>
                                          </p:spTgt>
                                        </p:tgtEl>
                                        <p:attrNameLst>
                                          <p:attrName>style.visibility</p:attrName>
                                        </p:attrNameLst>
                                      </p:cBhvr>
                                      <p:to>
                                        <p:strVal val="visible"/>
                                      </p:to>
                                    </p:set>
                                    <p:anim calcmode="lin" valueType="num">
                                      <p:cBhvr>
                                        <p:cTn id="13" dur="500" fill="hold"/>
                                        <p:tgtEl>
                                          <p:spTgt spid="1116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161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The Size of the Universe</a:t>
            </a:r>
          </a:p>
        </p:txBody>
      </p:sp>
      <p:pic>
        <p:nvPicPr>
          <p:cNvPr id="68611" name="Picture 3" descr="Distantgalax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38400"/>
            <a:ext cx="5962650" cy="30829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8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checkerboard(across)">
                                      <p:cBhvr>
                                        <p:cTn id="7" dur="5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8610"/>
                                        </p:tgtEl>
                                        <p:attrNameLst>
                                          <p:attrName>style.visibility</p:attrName>
                                        </p:attrNameLst>
                                      </p:cBhvr>
                                      <p:to>
                                        <p:strVal val="visible"/>
                                      </p:to>
                                    </p:set>
                                    <p:anim calcmode="lin" valueType="num">
                                      <p:cBhvr>
                                        <p:cTn id="12" dur="500" fill="hold"/>
                                        <p:tgtEl>
                                          <p:spTgt spid="68610"/>
                                        </p:tgtEl>
                                        <p:attrNameLst>
                                          <p:attrName>ppt_w</p:attrName>
                                        </p:attrNameLst>
                                      </p:cBhvr>
                                      <p:tavLst>
                                        <p:tav tm="0">
                                          <p:val>
                                            <p:fltVal val="0"/>
                                          </p:val>
                                        </p:tav>
                                        <p:tav tm="100000">
                                          <p:val>
                                            <p:strVal val="#ppt_w"/>
                                          </p:val>
                                        </p:tav>
                                      </p:tavLst>
                                    </p:anim>
                                    <p:anim calcmode="lin" valueType="num">
                                      <p:cBhvr>
                                        <p:cTn id="13" dur="500" fill="hold"/>
                                        <p:tgtEl>
                                          <p:spTgt spid="686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Size according to Psalm 8</a:t>
            </a:r>
          </a:p>
        </p:txBody>
      </p:sp>
      <p:sp>
        <p:nvSpPr>
          <p:cNvPr id="69635" name="Text Box 3"/>
          <p:cNvSpPr txBox="1">
            <a:spLocks noChangeArrowheads="1"/>
          </p:cNvSpPr>
          <p:nvPr/>
        </p:nvSpPr>
        <p:spPr bwMode="auto">
          <a:xfrm>
            <a:off x="838200" y="2590800"/>
            <a:ext cx="7620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O LORD, our Lord, how majestic is your name in all the earth!…  When I consider your heavens, the work of your fingers, the moon and the stars, which you have set in place, </a:t>
            </a:r>
            <a:r>
              <a:rPr lang="en-US" sz="2800">
                <a:solidFill>
                  <a:schemeClr val="tx2"/>
                </a:solidFill>
              </a:rPr>
              <a:t>what is man</a:t>
            </a:r>
            <a:r>
              <a:rPr lang="en-US" sz="2800"/>
              <a:t> that you are mindful of him, the son of man that you care for him?</a:t>
            </a:r>
          </a:p>
        </p:txBody>
      </p:sp>
    </p:spTree>
    <p:custDataLst>
      <p:tags r:id="rId1"/>
    </p:custDataLst>
  </p:cSld>
  <p:clrMapOvr>
    <a:masterClrMapping/>
  </p:clrMapOvr>
  <p:transition advTm="188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checkerboard(across)">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Size according to Jeremiah 31</a:t>
            </a:r>
          </a:p>
        </p:txBody>
      </p:sp>
      <p:sp>
        <p:nvSpPr>
          <p:cNvPr id="70659" name="Text Box 3"/>
          <p:cNvSpPr txBox="1">
            <a:spLocks noChangeArrowheads="1"/>
          </p:cNvSpPr>
          <p:nvPr/>
        </p:nvSpPr>
        <p:spPr bwMode="auto">
          <a:xfrm>
            <a:off x="1219200" y="2743200"/>
            <a:ext cx="68580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This is what the LORD says:</a:t>
            </a:r>
          </a:p>
          <a:p>
            <a:pPr>
              <a:spcBef>
                <a:spcPct val="50000"/>
              </a:spcBef>
            </a:pPr>
            <a:r>
              <a:rPr lang="en-US" sz="2800"/>
              <a:t>Only if the </a:t>
            </a:r>
            <a:r>
              <a:rPr lang="en-US" sz="2800">
                <a:solidFill>
                  <a:schemeClr val="tx2"/>
                </a:solidFill>
              </a:rPr>
              <a:t>heavens above can be measured</a:t>
            </a:r>
            <a:r>
              <a:rPr lang="en-US" sz="2800"/>
              <a:t> and the foundations of the earth below searched out will I reject all the descendants of Israel for all they have done, declares the LORD.</a:t>
            </a:r>
          </a:p>
        </p:txBody>
      </p:sp>
    </p:spTree>
    <p:custDataLst>
      <p:tags r:id="rId1"/>
    </p:custDataLst>
  </p:cSld>
  <p:clrMapOvr>
    <a:masterClrMapping/>
  </p:clrMapOvr>
  <p:transition advTm="308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checkerboard(across)">
                                      <p:cBhvr>
                                        <p:cTn id="7"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Size according to Qur</a:t>
            </a:r>
            <a:r>
              <a:rPr lang="en-US">
                <a:cs typeface="Arial" charset="0"/>
              </a:rPr>
              <a:t>'</a:t>
            </a:r>
            <a:r>
              <a:rPr lang="en-US"/>
              <a:t>an 2:19-20</a:t>
            </a:r>
          </a:p>
        </p:txBody>
      </p:sp>
      <p:sp>
        <p:nvSpPr>
          <p:cNvPr id="71684" name="Text Box 4"/>
          <p:cNvSpPr txBox="1">
            <a:spLocks noChangeArrowheads="1"/>
          </p:cNvSpPr>
          <p:nvPr/>
        </p:nvSpPr>
        <p:spPr bwMode="auto">
          <a:xfrm>
            <a:off x="990600" y="2286000"/>
            <a:ext cx="7391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Men, serve your Lord, who has created you and those who have gone before you, so that you may guard yourselves against evil; who has made the earth a bed for you and the </a:t>
            </a:r>
            <a:r>
              <a:rPr lang="en-US" sz="2800">
                <a:solidFill>
                  <a:schemeClr val="tx2"/>
                </a:solidFill>
              </a:rPr>
              <a:t>sky a dome</a:t>
            </a:r>
            <a:r>
              <a:rPr lang="en-US" sz="2800"/>
              <a:t>, and has sent down water from the sky to bring forth fruits for your sustenance.</a:t>
            </a:r>
          </a:p>
        </p:txBody>
      </p:sp>
    </p:spTree>
    <p:custDataLst>
      <p:tags r:id="rId1"/>
    </p:custDataLst>
  </p:cSld>
  <p:clrMapOvr>
    <a:masterClrMapping/>
  </p:clrMapOvr>
  <p:transition advTm="201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checkerboard(across)">
                                      <p:cBhvr>
                                        <p:cTn id="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Size according to Qur</a:t>
            </a:r>
            <a:r>
              <a:rPr lang="en-US">
                <a:cs typeface="Arial" charset="0"/>
              </a:rPr>
              <a:t>'</a:t>
            </a:r>
            <a:r>
              <a:rPr lang="en-US"/>
              <a:t>an 22:64</a:t>
            </a:r>
          </a:p>
        </p:txBody>
      </p:sp>
      <p:sp>
        <p:nvSpPr>
          <p:cNvPr id="72707" name="Text Box 3"/>
          <p:cNvSpPr txBox="1">
            <a:spLocks noChangeArrowheads="1"/>
          </p:cNvSpPr>
          <p:nvPr/>
        </p:nvSpPr>
        <p:spPr bwMode="auto">
          <a:xfrm>
            <a:off x="914400" y="2362200"/>
            <a:ext cx="7620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His is all that the heavens and earth contain.  He is the Self-sufficient, the Glorious One.  Do you not see how He subdued to you all that is in the earth?  He has given you ships which sail the sea at His bidding.  He </a:t>
            </a:r>
            <a:r>
              <a:rPr lang="en-US" sz="2800">
                <a:solidFill>
                  <a:schemeClr val="tx2"/>
                </a:solidFill>
              </a:rPr>
              <a:t>holds the sky from falling down</a:t>
            </a:r>
            <a:r>
              <a:rPr lang="en-US" sz="2800"/>
              <a:t>; this it shall not do except by His own will.  Compassionate is Allah, and merciful to men.</a:t>
            </a:r>
          </a:p>
        </p:txBody>
      </p:sp>
    </p:spTree>
    <p:custDataLst>
      <p:tags r:id="rId1"/>
    </p:custDataLst>
  </p:cSld>
  <p:clrMapOvr>
    <a:masterClrMapping/>
  </p:clrMapOvr>
  <p:transition advTm="353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checkerboard(across)">
                                      <p:cBhvr>
                                        <p:cTn id="7"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1.2|1.3"/>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11.xml><?xml version="1.0" encoding="utf-8"?>
<p:tagLst xmlns:a="http://schemas.openxmlformats.org/drawingml/2006/main" xmlns:r="http://schemas.openxmlformats.org/officeDocument/2006/relationships" xmlns:p="http://schemas.openxmlformats.org/presentationml/2006/main">
  <p:tag name="TIMING" val="|0.7|1.9|2.8|3.3|3.1|4|1.1"/>
</p:tagLst>
</file>

<file path=ppt/tags/tag12.xml><?xml version="1.0" encoding="utf-8"?>
<p:tagLst xmlns:a="http://schemas.openxmlformats.org/drawingml/2006/main" xmlns:r="http://schemas.openxmlformats.org/officeDocument/2006/relationships" xmlns:p="http://schemas.openxmlformats.org/presentationml/2006/main">
  <p:tag name="TIMING" val="|0.9|6.1|11.2|5.4"/>
</p:tagLst>
</file>

<file path=ppt/tags/tag13.xml><?xml version="1.0" encoding="utf-8"?>
<p:tagLst xmlns:a="http://schemas.openxmlformats.org/drawingml/2006/main" xmlns:r="http://schemas.openxmlformats.org/officeDocument/2006/relationships" xmlns:p="http://schemas.openxmlformats.org/presentationml/2006/main">
  <p:tag name="TIMING" val="|1|0.7"/>
</p:tagLst>
</file>

<file path=ppt/tags/tag14.xml><?xml version="1.0" encoding="utf-8"?>
<p:tagLst xmlns:a="http://schemas.openxmlformats.org/drawingml/2006/main" xmlns:r="http://schemas.openxmlformats.org/officeDocument/2006/relationships" xmlns:p="http://schemas.openxmlformats.org/presentationml/2006/main">
  <p:tag name="TIMING" val="|0.6|20.3|11.4|5.1"/>
</p:tagLst>
</file>

<file path=ppt/tags/tag15.xml><?xml version="1.0" encoding="utf-8"?>
<p:tagLst xmlns:a="http://schemas.openxmlformats.org/drawingml/2006/main" xmlns:r="http://schemas.openxmlformats.org/officeDocument/2006/relationships" xmlns:p="http://schemas.openxmlformats.org/presentationml/2006/main">
  <p:tag name="TIMING" val="|0.4|0.7"/>
</p:tagLst>
</file>

<file path=ppt/tags/tag16.xml><?xml version="1.0" encoding="utf-8"?>
<p:tagLst xmlns:a="http://schemas.openxmlformats.org/drawingml/2006/main" xmlns:r="http://schemas.openxmlformats.org/officeDocument/2006/relationships" xmlns:p="http://schemas.openxmlformats.org/presentationml/2006/main">
  <p:tag name="TIMING" val="|1.1"/>
</p:tagLst>
</file>

<file path=ppt/tags/tag17.xml><?xml version="1.0" encoding="utf-8"?>
<p:tagLst xmlns:a="http://schemas.openxmlformats.org/drawingml/2006/main" xmlns:r="http://schemas.openxmlformats.org/officeDocument/2006/relationships" xmlns:p="http://schemas.openxmlformats.org/presentationml/2006/main">
  <p:tag name="TIMING" val="|5.5"/>
</p:tagLst>
</file>

<file path=ppt/tags/tag18.xml><?xml version="1.0" encoding="utf-8"?>
<p:tagLst xmlns:a="http://schemas.openxmlformats.org/drawingml/2006/main" xmlns:r="http://schemas.openxmlformats.org/officeDocument/2006/relationships" xmlns:p="http://schemas.openxmlformats.org/presentationml/2006/main">
  <p:tag name="TIMING" val="|2.8"/>
</p:tagLst>
</file>

<file path=ppt/tags/tag19.xml><?xml version="1.0" encoding="utf-8"?>
<p:tagLst xmlns:a="http://schemas.openxmlformats.org/drawingml/2006/main" xmlns:r="http://schemas.openxmlformats.org/officeDocument/2006/relationships" xmlns:p="http://schemas.openxmlformats.org/presentationml/2006/main">
  <p:tag name="TIMING" val="|1.1|2|1.2|11.3|13.2"/>
</p:tagLst>
</file>

<file path=ppt/tags/tag2.xml><?xml version="1.0" encoding="utf-8"?>
<p:tagLst xmlns:a="http://schemas.openxmlformats.org/drawingml/2006/main" xmlns:r="http://schemas.openxmlformats.org/officeDocument/2006/relationships" xmlns:p="http://schemas.openxmlformats.org/presentationml/2006/main">
  <p:tag name="TIMING" val="|2.3|0.8|2.5|5.6|4.3"/>
</p:tagLst>
</file>

<file path=ppt/tags/tag20.xml><?xml version="1.0" encoding="utf-8"?>
<p:tagLst xmlns:a="http://schemas.openxmlformats.org/drawingml/2006/main" xmlns:r="http://schemas.openxmlformats.org/officeDocument/2006/relationships" xmlns:p="http://schemas.openxmlformats.org/presentationml/2006/main">
  <p:tag name="TIMING" val="|5.1|10.3|18.9"/>
</p:tagLst>
</file>

<file path=ppt/tags/tag21.xml><?xml version="1.0" encoding="utf-8"?>
<p:tagLst xmlns:a="http://schemas.openxmlformats.org/drawingml/2006/main" xmlns:r="http://schemas.openxmlformats.org/officeDocument/2006/relationships" xmlns:p="http://schemas.openxmlformats.org/presentationml/2006/main">
  <p:tag name="TIMING" val="|2.7"/>
</p:tagLst>
</file>

<file path=ppt/tags/tag22.xml><?xml version="1.0" encoding="utf-8"?>
<p:tagLst xmlns:a="http://schemas.openxmlformats.org/drawingml/2006/main" xmlns:r="http://schemas.openxmlformats.org/officeDocument/2006/relationships" xmlns:p="http://schemas.openxmlformats.org/presentationml/2006/main">
  <p:tag name="TIMING" val="|0.4|0.9|2.8|37.1"/>
</p:tagLst>
</file>

<file path=ppt/tags/tag23.xml><?xml version="1.0" encoding="utf-8"?>
<p:tagLst xmlns:a="http://schemas.openxmlformats.org/drawingml/2006/main" xmlns:r="http://schemas.openxmlformats.org/officeDocument/2006/relationships" xmlns:p="http://schemas.openxmlformats.org/presentationml/2006/main">
  <p:tag name="TIMING" val="|5.4|1|11.6|12.1"/>
</p:tagLst>
</file>

<file path=ppt/tags/tag24.xml><?xml version="1.0" encoding="utf-8"?>
<p:tagLst xmlns:a="http://schemas.openxmlformats.org/drawingml/2006/main" xmlns:r="http://schemas.openxmlformats.org/officeDocument/2006/relationships" xmlns:p="http://schemas.openxmlformats.org/presentationml/2006/main">
  <p:tag name="TIMING" val="|3"/>
</p:tagLst>
</file>

<file path=ppt/tags/tag25.xml><?xml version="1.0" encoding="utf-8"?>
<p:tagLst xmlns:a="http://schemas.openxmlformats.org/drawingml/2006/main" xmlns:r="http://schemas.openxmlformats.org/officeDocument/2006/relationships" xmlns:p="http://schemas.openxmlformats.org/presentationml/2006/main">
  <p:tag name="TIMING" val="|1.1"/>
</p:tagLst>
</file>

<file path=ppt/tags/tag26.xml><?xml version="1.0" encoding="utf-8"?>
<p:tagLst xmlns:a="http://schemas.openxmlformats.org/drawingml/2006/main" xmlns:r="http://schemas.openxmlformats.org/officeDocument/2006/relationships" xmlns:p="http://schemas.openxmlformats.org/presentationml/2006/main">
  <p:tag name="TIMING" val="|4.5"/>
</p:tagLst>
</file>

<file path=ppt/tags/tag27.xml><?xml version="1.0" encoding="utf-8"?>
<p:tagLst xmlns:a="http://schemas.openxmlformats.org/drawingml/2006/main" xmlns:r="http://schemas.openxmlformats.org/officeDocument/2006/relationships" xmlns:p="http://schemas.openxmlformats.org/presentationml/2006/main">
  <p:tag name="TIMING" val="|2.3"/>
</p:tagLst>
</file>

<file path=ppt/tags/tag28.xml><?xml version="1.0" encoding="utf-8"?>
<p:tagLst xmlns:a="http://schemas.openxmlformats.org/drawingml/2006/main" xmlns:r="http://schemas.openxmlformats.org/officeDocument/2006/relationships" xmlns:p="http://schemas.openxmlformats.org/presentationml/2006/main">
  <p:tag name="TIMING" val="|0.4"/>
</p:tagLst>
</file>

<file path=ppt/tags/tag29.xml><?xml version="1.0" encoding="utf-8"?>
<p:tagLst xmlns:a="http://schemas.openxmlformats.org/drawingml/2006/main" xmlns:r="http://schemas.openxmlformats.org/officeDocument/2006/relationships" xmlns:p="http://schemas.openxmlformats.org/presentationml/2006/main">
  <p:tag name="TIMING" val="|3.1|1.2|7|4.8|5"/>
</p:tagLst>
</file>

<file path=ppt/tags/tag3.xml><?xml version="1.0" encoding="utf-8"?>
<p:tagLst xmlns:a="http://schemas.openxmlformats.org/drawingml/2006/main" xmlns:r="http://schemas.openxmlformats.org/officeDocument/2006/relationships" xmlns:p="http://schemas.openxmlformats.org/presentationml/2006/main">
  <p:tag name="TIMING" val="|3.2|0.8|5.8|6.3|4|2.6|3.6|9.7"/>
</p:tagLst>
</file>

<file path=ppt/tags/tag30.xml><?xml version="1.0" encoding="utf-8"?>
<p:tagLst xmlns:a="http://schemas.openxmlformats.org/drawingml/2006/main" xmlns:r="http://schemas.openxmlformats.org/officeDocument/2006/relationships" xmlns:p="http://schemas.openxmlformats.org/presentationml/2006/main">
  <p:tag name="TIMING" val="|2.4|10.9|4.7"/>
</p:tagLst>
</file>

<file path=ppt/tags/tag31.xml><?xml version="1.0" encoding="utf-8"?>
<p:tagLst xmlns:a="http://schemas.openxmlformats.org/drawingml/2006/main" xmlns:r="http://schemas.openxmlformats.org/officeDocument/2006/relationships" xmlns:p="http://schemas.openxmlformats.org/presentationml/2006/main">
  <p:tag name="TIMING" val="|1.1"/>
</p:tagLst>
</file>

<file path=ppt/tags/tag32.xml><?xml version="1.0" encoding="utf-8"?>
<p:tagLst xmlns:a="http://schemas.openxmlformats.org/drawingml/2006/main" xmlns:r="http://schemas.openxmlformats.org/officeDocument/2006/relationships" xmlns:p="http://schemas.openxmlformats.org/presentationml/2006/main">
  <p:tag name="TIMING" val="|1.2"/>
</p:tagLst>
</file>

<file path=ppt/tags/tag33.xml><?xml version="1.0" encoding="utf-8"?>
<p:tagLst xmlns:a="http://schemas.openxmlformats.org/drawingml/2006/main" xmlns:r="http://schemas.openxmlformats.org/officeDocument/2006/relationships" xmlns:p="http://schemas.openxmlformats.org/presentationml/2006/main">
  <p:tag name="TIMING" val="|1.3|4.3|14.4|5.9|3.7|3.5"/>
</p:tagLst>
</file>

<file path=ppt/tags/tag34.xml><?xml version="1.0" encoding="utf-8"?>
<p:tagLst xmlns:a="http://schemas.openxmlformats.org/drawingml/2006/main" xmlns:r="http://schemas.openxmlformats.org/officeDocument/2006/relationships" xmlns:p="http://schemas.openxmlformats.org/presentationml/2006/main">
  <p:tag name="TIMING" val="|3.4"/>
</p:tagLst>
</file>

<file path=ppt/tags/tag35.xml><?xml version="1.0" encoding="utf-8"?>
<p:tagLst xmlns:a="http://schemas.openxmlformats.org/drawingml/2006/main" xmlns:r="http://schemas.openxmlformats.org/officeDocument/2006/relationships" xmlns:p="http://schemas.openxmlformats.org/presentationml/2006/main">
  <p:tag name="TIMING" val="|1.9|57.6"/>
</p:tagLst>
</file>

<file path=ppt/tags/tag36.xml><?xml version="1.0" encoding="utf-8"?>
<p:tagLst xmlns:a="http://schemas.openxmlformats.org/drawingml/2006/main" xmlns:r="http://schemas.openxmlformats.org/officeDocument/2006/relationships" xmlns:p="http://schemas.openxmlformats.org/presentationml/2006/main">
  <p:tag name="TIMING" val="|5.7|7.4|1.5|2.4|39.2"/>
</p:tagLst>
</file>

<file path=ppt/tags/tag37.xml><?xml version="1.0" encoding="utf-8"?>
<p:tagLst xmlns:a="http://schemas.openxmlformats.org/drawingml/2006/main" xmlns:r="http://schemas.openxmlformats.org/officeDocument/2006/relationships" xmlns:p="http://schemas.openxmlformats.org/presentationml/2006/main">
  <p:tag name="TIMING" val="|3|5.2|16.4|6.9|8.9|9.4"/>
</p:tagLst>
</file>

<file path=ppt/tags/tag38.xml><?xml version="1.0" encoding="utf-8"?>
<p:tagLst xmlns:a="http://schemas.openxmlformats.org/drawingml/2006/main" xmlns:r="http://schemas.openxmlformats.org/officeDocument/2006/relationships" xmlns:p="http://schemas.openxmlformats.org/presentationml/2006/main">
  <p:tag name="TIMING" val="|1.9|3.7|5.9|7.7|15.4"/>
</p:tagLst>
</file>

<file path=ppt/tags/tag39.xml><?xml version="1.0" encoding="utf-8"?>
<p:tagLst xmlns:a="http://schemas.openxmlformats.org/drawingml/2006/main" xmlns:r="http://schemas.openxmlformats.org/officeDocument/2006/relationships" xmlns:p="http://schemas.openxmlformats.org/presentationml/2006/main">
  <p:tag name="TIMING" val="|1.8|5.4|6|4.8"/>
</p:tagLst>
</file>

<file path=ppt/tags/tag4.xml><?xml version="1.0" encoding="utf-8"?>
<p:tagLst xmlns:a="http://schemas.openxmlformats.org/drawingml/2006/main" xmlns:r="http://schemas.openxmlformats.org/officeDocument/2006/relationships" xmlns:p="http://schemas.openxmlformats.org/presentationml/2006/main">
  <p:tag name="TIMING" val="|3.8|0.9|1.1|1.2|3.3|2.9|2.2|3.1|2.6"/>
</p:tagLst>
</file>

<file path=ppt/tags/tag40.xml><?xml version="1.0" encoding="utf-8"?>
<p:tagLst xmlns:a="http://schemas.openxmlformats.org/drawingml/2006/main" xmlns:r="http://schemas.openxmlformats.org/officeDocument/2006/relationships" xmlns:p="http://schemas.openxmlformats.org/presentationml/2006/main">
  <p:tag name="TIMING" val="|5.5|4.8|6.5|8.2|5.5|6.9|17.1"/>
</p:tagLst>
</file>

<file path=ppt/tags/tag41.xml><?xml version="1.0" encoding="utf-8"?>
<p:tagLst xmlns:a="http://schemas.openxmlformats.org/drawingml/2006/main" xmlns:r="http://schemas.openxmlformats.org/officeDocument/2006/relationships" xmlns:p="http://schemas.openxmlformats.org/presentationml/2006/main">
  <p:tag name="TIMING" val="|6.6|14.7"/>
</p:tagLst>
</file>

<file path=ppt/tags/tag42.xml><?xml version="1.0" encoding="utf-8"?>
<p:tagLst xmlns:a="http://schemas.openxmlformats.org/drawingml/2006/main" xmlns:r="http://schemas.openxmlformats.org/officeDocument/2006/relationships" xmlns:p="http://schemas.openxmlformats.org/presentationml/2006/main">
  <p:tag name="TIMING" val="|0.5|1.6"/>
</p:tagLst>
</file>

<file path=ppt/tags/tag5.xml><?xml version="1.0" encoding="utf-8"?>
<p:tagLst xmlns:a="http://schemas.openxmlformats.org/drawingml/2006/main" xmlns:r="http://schemas.openxmlformats.org/officeDocument/2006/relationships" xmlns:p="http://schemas.openxmlformats.org/presentationml/2006/main">
  <p:tag name="TIMING" val="|0.6|1.7"/>
</p:tagLst>
</file>

<file path=ppt/tags/tag6.xml><?xml version="1.0" encoding="utf-8"?>
<p:tagLst xmlns:a="http://schemas.openxmlformats.org/drawingml/2006/main" xmlns:r="http://schemas.openxmlformats.org/officeDocument/2006/relationships" xmlns:p="http://schemas.openxmlformats.org/presentationml/2006/main">
  <p:tag name="TIMING" val="|2.5"/>
</p:tagLst>
</file>

<file path=ppt/tags/tag7.xml><?xml version="1.0" encoding="utf-8"?>
<p:tagLst xmlns:a="http://schemas.openxmlformats.org/drawingml/2006/main" xmlns:r="http://schemas.openxmlformats.org/officeDocument/2006/relationships" xmlns:p="http://schemas.openxmlformats.org/presentationml/2006/main">
  <p:tag name="TIMING" val="|0.8"/>
</p:tagLst>
</file>

<file path=ppt/tags/tag8.xml><?xml version="1.0" encoding="utf-8"?>
<p:tagLst xmlns:a="http://schemas.openxmlformats.org/drawingml/2006/main" xmlns:r="http://schemas.openxmlformats.org/officeDocument/2006/relationships" xmlns:p="http://schemas.openxmlformats.org/presentationml/2006/main">
  <p:tag name="TIMING" val="|3.6"/>
</p:tagLst>
</file>

<file path=ppt/tags/tag9.xml><?xml version="1.0" encoding="utf-8"?>
<p:tagLst xmlns:a="http://schemas.openxmlformats.org/drawingml/2006/main" xmlns:r="http://schemas.openxmlformats.org/officeDocument/2006/relationships" xmlns:p="http://schemas.openxmlformats.org/presentationml/2006/main">
  <p:tag name="TIMING" val="|3.1"/>
</p:tagLst>
</file>

<file path=ppt/theme/theme1.xml><?xml version="1.0" encoding="utf-8"?>
<a:theme xmlns:a="http://schemas.openxmlformats.org/drawingml/2006/main" name="Artsy">
  <a:themeElements>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289</TotalTime>
  <Words>1920</Words>
  <Application>Microsoft Office PowerPoint</Application>
  <PresentationFormat>On-screen Show (4:3)</PresentationFormat>
  <Paragraphs>145</Paragraphs>
  <Slides>42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Times New Roman</vt:lpstr>
      <vt:lpstr>Wingdings</vt:lpstr>
      <vt:lpstr>Artsy</vt:lpstr>
      <vt:lpstr>Astronomy &amp; the Bible</vt:lpstr>
      <vt:lpstr>Is Religion a Matter of Taste?</vt:lpstr>
      <vt:lpstr>Consider Christianity</vt:lpstr>
      <vt:lpstr>Astronomy &amp; the Bible</vt:lpstr>
      <vt:lpstr>The Size of the Universe</vt:lpstr>
      <vt:lpstr>Size according to Psalm 8</vt:lpstr>
      <vt:lpstr>Size according to Jeremiah 31</vt:lpstr>
      <vt:lpstr>Size according to Qur'an 2:19-20</vt:lpstr>
      <vt:lpstr>Size according to Qur'an 22:64</vt:lpstr>
      <vt:lpstr>Size according to Qur'an 34:9</vt:lpstr>
      <vt:lpstr>Size of the Universe</vt:lpstr>
      <vt:lpstr>Size of the Universe</vt:lpstr>
      <vt:lpstr>Size according to Anaximander</vt:lpstr>
      <vt:lpstr>Size according to  Modern Science</vt:lpstr>
      <vt:lpstr>The Number of Stars</vt:lpstr>
      <vt:lpstr>Number according to Genesis 15</vt:lpstr>
      <vt:lpstr>Number according to Jeremiah 33</vt:lpstr>
      <vt:lpstr>Number according to Genesis 22</vt:lpstr>
      <vt:lpstr>Number according to the Bible</vt:lpstr>
      <vt:lpstr>Number by Ancient Science</vt:lpstr>
      <vt:lpstr>Number according to Democritus</vt:lpstr>
      <vt:lpstr>Number according to Democritus</vt:lpstr>
      <vt:lpstr>Number by Modern Science</vt:lpstr>
      <vt:lpstr>Number by Modern Science</vt:lpstr>
      <vt:lpstr>Support of the Earth</vt:lpstr>
      <vt:lpstr>Earth Support in Job 26</vt:lpstr>
      <vt:lpstr>Earth Support in Rigveda</vt:lpstr>
      <vt:lpstr>Earth Support in Rigveda</vt:lpstr>
      <vt:lpstr>Earth Support among Greeks</vt:lpstr>
      <vt:lpstr>Earth Support in Modern Science</vt:lpstr>
      <vt:lpstr>The Shape of the Earth</vt:lpstr>
      <vt:lpstr>Shape in Revelation 20?</vt:lpstr>
      <vt:lpstr>Shape according to Liberals</vt:lpstr>
      <vt:lpstr>Shape in Isaiah 40?</vt:lpstr>
      <vt:lpstr>Shape in Job 26</vt:lpstr>
      <vt:lpstr>Shape in Matthew 24, Luke 17</vt:lpstr>
      <vt:lpstr>Shape in Greek Science</vt:lpstr>
      <vt:lpstr>Shape in Modern Science</vt:lpstr>
      <vt:lpstr>Summary on Astronomy &amp; Bible</vt:lpstr>
      <vt:lpstr>Summary on Astronomy &amp; Bible</vt:lpstr>
      <vt:lpstr>An ET Message from Your Maker</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Astronomy &amp; the Bible</dc:title>
  <dc:creator>RC Newman</dc:creator>
  <cp:lastModifiedBy>Newman</cp:lastModifiedBy>
  <cp:revision>162</cp:revision>
  <cp:lastPrinted>1601-01-01T00:00:00Z</cp:lastPrinted>
  <dcterms:created xsi:type="dcterms:W3CDTF">2002-11-08T15:38:00Z</dcterms:created>
  <dcterms:modified xsi:type="dcterms:W3CDTF">2015-07-02T21:54:23Z</dcterms:modified>
</cp:coreProperties>
</file>