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CC5DE-097F-4CC1-972C-53172F748A0A}" type="slidenum">
              <a:rPr lang="en-US"/>
              <a:pPr/>
              <a:t>‹#›</a:t>
            </a:fld>
            <a:endParaRPr lang="en-US"/>
          </a:p>
        </p:txBody>
      </p:sp>
    </p:spTree>
    <p:extLst>
      <p:ext uri="{BB962C8B-B14F-4D97-AF65-F5344CB8AC3E}">
        <p14:creationId xmlns:p14="http://schemas.microsoft.com/office/powerpoint/2010/main" val="19261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39AB46-F471-4C1D-8680-75DCC8C636E5}" type="slidenum">
              <a:rPr lang="en-US"/>
              <a:pPr/>
              <a:t>‹#›</a:t>
            </a:fld>
            <a:endParaRPr lang="en-US"/>
          </a:p>
        </p:txBody>
      </p:sp>
    </p:spTree>
    <p:extLst>
      <p:ext uri="{BB962C8B-B14F-4D97-AF65-F5344CB8AC3E}">
        <p14:creationId xmlns:p14="http://schemas.microsoft.com/office/powerpoint/2010/main" val="21912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2B85EC-0379-4DBB-BEAC-C6F5E593D7D3}" type="slidenum">
              <a:rPr lang="en-US"/>
              <a:pPr/>
              <a:t>‹#›</a:t>
            </a:fld>
            <a:endParaRPr lang="en-US"/>
          </a:p>
        </p:txBody>
      </p:sp>
    </p:spTree>
    <p:extLst>
      <p:ext uri="{BB962C8B-B14F-4D97-AF65-F5344CB8AC3E}">
        <p14:creationId xmlns:p14="http://schemas.microsoft.com/office/powerpoint/2010/main" val="422501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49422F-96AB-4557-8839-2198626D169C}" type="slidenum">
              <a:rPr lang="en-US"/>
              <a:pPr/>
              <a:t>‹#›</a:t>
            </a:fld>
            <a:endParaRPr lang="en-US"/>
          </a:p>
        </p:txBody>
      </p:sp>
    </p:spTree>
    <p:extLst>
      <p:ext uri="{BB962C8B-B14F-4D97-AF65-F5344CB8AC3E}">
        <p14:creationId xmlns:p14="http://schemas.microsoft.com/office/powerpoint/2010/main" val="3309407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C42864-0920-4DEB-86F9-20C0CA1B19C0}" type="slidenum">
              <a:rPr lang="en-US"/>
              <a:pPr/>
              <a:t>‹#›</a:t>
            </a:fld>
            <a:endParaRPr lang="en-US"/>
          </a:p>
        </p:txBody>
      </p:sp>
    </p:spTree>
    <p:extLst>
      <p:ext uri="{BB962C8B-B14F-4D97-AF65-F5344CB8AC3E}">
        <p14:creationId xmlns:p14="http://schemas.microsoft.com/office/powerpoint/2010/main" val="2250332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A4FABB-83A9-42DC-9C96-FA3CB7507E04}" type="slidenum">
              <a:rPr lang="en-US"/>
              <a:pPr/>
              <a:t>‹#›</a:t>
            </a:fld>
            <a:endParaRPr lang="en-US"/>
          </a:p>
        </p:txBody>
      </p:sp>
    </p:spTree>
    <p:extLst>
      <p:ext uri="{BB962C8B-B14F-4D97-AF65-F5344CB8AC3E}">
        <p14:creationId xmlns:p14="http://schemas.microsoft.com/office/powerpoint/2010/main" val="412503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90147BB-A325-4E79-8A66-1584F94CAD12}" type="slidenum">
              <a:rPr lang="en-US"/>
              <a:pPr/>
              <a:t>‹#›</a:t>
            </a:fld>
            <a:endParaRPr lang="en-US"/>
          </a:p>
        </p:txBody>
      </p:sp>
    </p:spTree>
    <p:extLst>
      <p:ext uri="{BB962C8B-B14F-4D97-AF65-F5344CB8AC3E}">
        <p14:creationId xmlns:p14="http://schemas.microsoft.com/office/powerpoint/2010/main" val="305843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73325B2-6E6F-4E1F-8B12-F66271171788}" type="slidenum">
              <a:rPr lang="en-US"/>
              <a:pPr/>
              <a:t>‹#›</a:t>
            </a:fld>
            <a:endParaRPr lang="en-US"/>
          </a:p>
        </p:txBody>
      </p:sp>
    </p:spTree>
    <p:extLst>
      <p:ext uri="{BB962C8B-B14F-4D97-AF65-F5344CB8AC3E}">
        <p14:creationId xmlns:p14="http://schemas.microsoft.com/office/powerpoint/2010/main" val="184552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F3E7C83-8693-48E3-9C4C-01126C71A2D2}" type="slidenum">
              <a:rPr lang="en-US"/>
              <a:pPr/>
              <a:t>‹#›</a:t>
            </a:fld>
            <a:endParaRPr lang="en-US"/>
          </a:p>
        </p:txBody>
      </p:sp>
    </p:spTree>
    <p:extLst>
      <p:ext uri="{BB962C8B-B14F-4D97-AF65-F5344CB8AC3E}">
        <p14:creationId xmlns:p14="http://schemas.microsoft.com/office/powerpoint/2010/main" val="221893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CC8C91-8391-4AE8-8514-08286E4A4B82}" type="slidenum">
              <a:rPr lang="en-US"/>
              <a:pPr/>
              <a:t>‹#›</a:t>
            </a:fld>
            <a:endParaRPr lang="en-US"/>
          </a:p>
        </p:txBody>
      </p:sp>
    </p:spTree>
    <p:extLst>
      <p:ext uri="{BB962C8B-B14F-4D97-AF65-F5344CB8AC3E}">
        <p14:creationId xmlns:p14="http://schemas.microsoft.com/office/powerpoint/2010/main" val="861753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6F2EEA-0F58-44A8-B262-B854F3DB4B1B}" type="slidenum">
              <a:rPr lang="en-US"/>
              <a:pPr/>
              <a:t>‹#›</a:t>
            </a:fld>
            <a:endParaRPr lang="en-US"/>
          </a:p>
        </p:txBody>
      </p:sp>
    </p:spTree>
    <p:extLst>
      <p:ext uri="{BB962C8B-B14F-4D97-AF65-F5344CB8AC3E}">
        <p14:creationId xmlns:p14="http://schemas.microsoft.com/office/powerpoint/2010/main" val="394547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A7BE663-E62A-4A79-8808-824978CDFD3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ich_one_eye_200web"/>
          <p:cNvPicPr>
            <a:picLocks noChangeAspect="1" noChangeArrowheads="1"/>
          </p:cNvPicPr>
          <p:nvPr/>
        </p:nvPicPr>
        <p:blipFill>
          <a:blip r:embed="rId5">
            <a:lum bright="60000" contrast="-60000"/>
            <a:extLst>
              <a:ext uri="{28A0092B-C50C-407E-A947-70E740481C1C}">
                <a14:useLocalDpi xmlns:a14="http://schemas.microsoft.com/office/drawing/2010/main" val="0"/>
              </a:ext>
            </a:extLst>
          </a:blip>
          <a:srcRect/>
          <a:stretch>
            <a:fillRect/>
          </a:stretch>
        </p:blipFill>
        <p:spPr bwMode="auto">
          <a:xfrm>
            <a:off x="2743200" y="914400"/>
            <a:ext cx="3660775" cy="51816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t>Apostasy &amp; Assurance</a:t>
            </a:r>
          </a:p>
        </p:txBody>
      </p:sp>
      <p:sp>
        <p:nvSpPr>
          <p:cNvPr id="2051" name="Rectangle 3"/>
          <p:cNvSpPr>
            <a:spLocks noGrp="1" noChangeArrowheads="1"/>
          </p:cNvSpPr>
          <p:nvPr>
            <p:ph type="subTitle" idx="1"/>
          </p:nvPr>
        </p:nvSpPr>
        <p:spPr/>
        <p:txBody>
          <a:bodyPr/>
          <a:lstStyle/>
          <a:p>
            <a:r>
              <a:rPr lang="en-US"/>
              <a:t>Hebrews 6:13-20</a:t>
            </a:r>
          </a:p>
          <a:p>
            <a:r>
              <a:rPr lang="en-US" i="1"/>
              <a:t>Robert C. Newman</a:t>
            </a:r>
          </a:p>
        </p:txBody>
      </p:sp>
      <p:pic>
        <p:nvPicPr>
          <p:cNvPr id="2" name="Apostasy&amp;Assurance.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9600" y="5715000"/>
            <a:ext cx="609600" cy="609600"/>
          </a:xfrm>
          <a:prstGeom prst="rect">
            <a:avLst/>
          </a:prstGeom>
        </p:spPr>
      </p:pic>
    </p:spTree>
    <p:custDataLst>
      <p:tags r:id="rId1"/>
    </p:custDataLst>
  </p:cSld>
  <p:clrMapOvr>
    <a:masterClrMapping/>
  </p:clrMapOvr>
  <p:transition advClick="0" advTm="431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mod="1">
    <p:ext uri="{E180D4A7-C9FB-4DFB-919C-405C955672EB}">
      <p14:showEvtLst xmlns:p14="http://schemas.microsoft.com/office/powerpoint/2010/main">
        <p14:playEvt time="0" objId="205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The Example of Abraham</a:t>
            </a:r>
          </a:p>
        </p:txBody>
      </p:sp>
      <p:sp>
        <p:nvSpPr>
          <p:cNvPr id="13315" name="Rectangle 3"/>
          <p:cNvSpPr>
            <a:spLocks noGrp="1" noChangeArrowheads="1"/>
          </p:cNvSpPr>
          <p:nvPr>
            <p:ph type="body" idx="1"/>
          </p:nvPr>
        </p:nvSpPr>
        <p:spPr>
          <a:xfrm>
            <a:off x="762000" y="1600200"/>
            <a:ext cx="7696200" cy="4525963"/>
          </a:xfrm>
        </p:spPr>
        <p:txBody>
          <a:bodyPr/>
          <a:lstStyle/>
          <a:p>
            <a:r>
              <a:rPr lang="en-US"/>
              <a:t>The writer of Hebrews urges his readers to be imitators of those who through faith and endurance inherited the promises.</a:t>
            </a:r>
          </a:p>
          <a:p>
            <a:pPr lvl="1"/>
            <a:r>
              <a:rPr lang="en-US"/>
              <a:t>Like Abraham</a:t>
            </a:r>
          </a:p>
          <a:p>
            <a:r>
              <a:rPr lang="en-US"/>
              <a:t>Let’s look at what the writer has to say about Abraham.</a:t>
            </a:r>
          </a:p>
        </p:txBody>
      </p:sp>
    </p:spTree>
    <p:custDataLst>
      <p:tags r:id="rId1"/>
    </p:custDataLst>
  </p:cSld>
  <p:clrMapOvr>
    <a:masterClrMapping/>
  </p:clrMapOvr>
  <p:transition advTm="174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Example of Abraham</a:t>
            </a:r>
          </a:p>
        </p:txBody>
      </p:sp>
      <p:sp>
        <p:nvSpPr>
          <p:cNvPr id="14340" name="Text Box 4"/>
          <p:cNvSpPr txBox="1">
            <a:spLocks noChangeArrowheads="1"/>
          </p:cNvSpPr>
          <p:nvPr/>
        </p:nvSpPr>
        <p:spPr bwMode="auto">
          <a:xfrm>
            <a:off x="914400" y="21336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3200"/>
          </a:p>
        </p:txBody>
      </p:sp>
      <p:sp>
        <p:nvSpPr>
          <p:cNvPr id="14342" name="Text Box 6"/>
          <p:cNvSpPr txBox="1">
            <a:spLocks noChangeArrowheads="1"/>
          </p:cNvSpPr>
          <p:nvPr/>
        </p:nvSpPr>
        <p:spPr bwMode="auto">
          <a:xfrm>
            <a:off x="914400" y="1828800"/>
            <a:ext cx="7315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Hebrews 6:13 (NIV) When God made his promise to Abraham, since there was no one greater for him to swear by, he swore by himself, 14 saying, "I will surely bless you and give you many descendants." [Gen. 22:17]  15 And so after waiting patiently, Abraham received what was promised. </a:t>
            </a:r>
          </a:p>
        </p:txBody>
      </p:sp>
    </p:spTree>
    <p:custDataLst>
      <p:tags r:id="rId1"/>
    </p:custDataLst>
  </p:cSld>
  <p:clrMapOvr>
    <a:masterClrMapping/>
  </p:clrMapOvr>
  <p:transition advTm="208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The Example of Abraham</a:t>
            </a:r>
          </a:p>
        </p:txBody>
      </p:sp>
      <p:sp>
        <p:nvSpPr>
          <p:cNvPr id="16387" name="Rectangle 3"/>
          <p:cNvSpPr>
            <a:spLocks noGrp="1" noChangeArrowheads="1"/>
          </p:cNvSpPr>
          <p:nvPr>
            <p:ph type="body" idx="1"/>
          </p:nvPr>
        </p:nvSpPr>
        <p:spPr/>
        <p:txBody>
          <a:bodyPr/>
          <a:lstStyle/>
          <a:p>
            <a:r>
              <a:rPr lang="en-US"/>
              <a:t>This is not just any example.</a:t>
            </a:r>
          </a:p>
          <a:p>
            <a:r>
              <a:rPr lang="en-US"/>
              <a:t>Abraham is the “father” of the faithful.</a:t>
            </a:r>
          </a:p>
          <a:p>
            <a:r>
              <a:rPr lang="en-US"/>
              <a:t>We are included in Abraham’s covenant by trusting in Jesus as our Lord &amp; Savior.</a:t>
            </a:r>
          </a:p>
          <a:p>
            <a:r>
              <a:rPr lang="en-US"/>
              <a:t>Abraham’s blessing is promised by God’s oath (vv 13-14), referring to Gen 22:16-17 (see next panel).</a:t>
            </a:r>
          </a:p>
          <a:p>
            <a:r>
              <a:rPr lang="en-US"/>
              <a:t>As a result, Abraham (enduring) inherits.</a:t>
            </a:r>
          </a:p>
        </p:txBody>
      </p:sp>
    </p:spTree>
    <p:custDataLst>
      <p:tags r:id="rId1"/>
    </p:custDataLst>
  </p:cSld>
  <p:clrMapOvr>
    <a:masterClrMapping/>
  </p:clrMapOvr>
  <p:transition advTm="3825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God’s Oath</a:t>
            </a:r>
          </a:p>
        </p:txBody>
      </p:sp>
      <p:sp>
        <p:nvSpPr>
          <p:cNvPr id="17412" name="Text Box 4"/>
          <p:cNvSpPr txBox="1">
            <a:spLocks noChangeArrowheads="1"/>
          </p:cNvSpPr>
          <p:nvPr/>
        </p:nvSpPr>
        <p:spPr bwMode="auto">
          <a:xfrm>
            <a:off x="609600" y="1447800"/>
            <a:ext cx="79248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Genesis 22:15 (NIV) The angel of the LORD called to Abraham from heaven a second time 16 and said, "I swear by myself, declares the LORD, that because you have done this and have not withheld your son, your only son, 17 I will surely bless you and make your descendants as numerous as the stars in the sky and as the sand on the seashore. Your descendants will take possession of the cities of their enemies, 18 and through your offspring all nations on earth will be blessed, because you have obeyed me." </a:t>
            </a:r>
          </a:p>
        </p:txBody>
      </p:sp>
    </p:spTree>
    <p:custDataLst>
      <p:tags r:id="rId1"/>
    </p:custDataLst>
  </p:cSld>
  <p:clrMapOvr>
    <a:masterClrMapping/>
  </p:clrMapOvr>
  <p:transition advTm="439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heckerboard(across)">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The Significance of God’s Oath</a:t>
            </a:r>
          </a:p>
        </p:txBody>
      </p:sp>
      <p:sp>
        <p:nvSpPr>
          <p:cNvPr id="19459" name="Rectangle 3"/>
          <p:cNvSpPr>
            <a:spLocks noGrp="1" noChangeArrowheads="1"/>
          </p:cNvSpPr>
          <p:nvPr>
            <p:ph type="body" idx="1"/>
          </p:nvPr>
        </p:nvSpPr>
        <p:spPr>
          <a:xfrm>
            <a:off x="1219200" y="1752600"/>
            <a:ext cx="6781800" cy="4525963"/>
          </a:xfrm>
        </p:spPr>
        <p:txBody>
          <a:bodyPr/>
          <a:lstStyle/>
          <a:p>
            <a:pPr>
              <a:buFontTx/>
              <a:buNone/>
            </a:pPr>
            <a:r>
              <a:rPr lang="en-US"/>
              <a:t>Let’s look here at two things:</a:t>
            </a:r>
          </a:p>
          <a:p>
            <a:r>
              <a:rPr lang="en-US"/>
              <a:t>The Significance of an Oath in General</a:t>
            </a:r>
          </a:p>
          <a:p>
            <a:r>
              <a:rPr lang="en-US"/>
              <a:t>The Purpose of God in Taking this Oath</a:t>
            </a:r>
          </a:p>
        </p:txBody>
      </p:sp>
    </p:spTree>
    <p:custDataLst>
      <p:tags r:id="rId1"/>
    </p:custDataLst>
  </p:cSld>
  <p:clrMapOvr>
    <a:masterClrMapping/>
  </p:clrMapOvr>
  <p:transition advTm="112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Significance of an Oath</a:t>
            </a:r>
          </a:p>
        </p:txBody>
      </p:sp>
      <p:sp>
        <p:nvSpPr>
          <p:cNvPr id="20484" name="Text Box 4"/>
          <p:cNvSpPr txBox="1">
            <a:spLocks noChangeArrowheads="1"/>
          </p:cNvSpPr>
          <p:nvPr/>
        </p:nvSpPr>
        <p:spPr bwMode="auto">
          <a:xfrm>
            <a:off x="914400" y="2362200"/>
            <a:ext cx="7315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a:t>Hebrews 6:16 (NIV) Men swear by someone greater than themselves, and the oath confirms what is said and puts an end to all argument. </a:t>
            </a:r>
          </a:p>
        </p:txBody>
      </p:sp>
    </p:spTree>
    <p:custDataLst>
      <p:tags r:id="rId1"/>
    </p:custDataLst>
  </p:cSld>
  <p:clrMapOvr>
    <a:masterClrMapping/>
  </p:clrMapOvr>
  <p:transition advTm="162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Sworn by Someone Greater</a:t>
            </a:r>
          </a:p>
        </p:txBody>
      </p:sp>
      <p:sp>
        <p:nvSpPr>
          <p:cNvPr id="22531" name="Rectangle 3"/>
          <p:cNvSpPr>
            <a:spLocks noGrp="1" noChangeArrowheads="1"/>
          </p:cNvSpPr>
          <p:nvPr>
            <p:ph type="body" idx="1"/>
          </p:nvPr>
        </p:nvSpPr>
        <p:spPr/>
        <p:txBody>
          <a:bodyPr/>
          <a:lstStyle/>
          <a:p>
            <a:r>
              <a:rPr lang="en-US"/>
              <a:t>Genesis 31:53: Jacob &amp; Laban swear:</a:t>
            </a:r>
          </a:p>
          <a:p>
            <a:pPr lvl="1"/>
            <a:r>
              <a:rPr lang="en-US"/>
              <a:t>“May God judge”</a:t>
            </a:r>
          </a:p>
          <a:p>
            <a:r>
              <a:rPr lang="en-US"/>
              <a:t>2 Kings 2:2: God &amp; Elijah swear:</a:t>
            </a:r>
          </a:p>
          <a:p>
            <a:pPr lvl="1"/>
            <a:r>
              <a:rPr lang="en-US"/>
              <a:t>“As ___ lives”</a:t>
            </a:r>
          </a:p>
          <a:p>
            <a:r>
              <a:rPr lang="en-US"/>
              <a:t>1 Kings 19:2: Jezebel swearing by her gods:</a:t>
            </a:r>
          </a:p>
          <a:p>
            <a:pPr lvl="1"/>
            <a:r>
              <a:rPr lang="en-US"/>
              <a:t>“May they do to me &amp; more also”</a:t>
            </a:r>
          </a:p>
        </p:txBody>
      </p:sp>
    </p:spTree>
    <p:custDataLst>
      <p:tags r:id="rId1"/>
    </p:custDataLst>
  </p:cSld>
  <p:clrMapOvr>
    <a:masterClrMapping/>
  </p:clrMapOvr>
  <p:transition advTm="908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Puts an End to Argument</a:t>
            </a:r>
          </a:p>
        </p:txBody>
      </p:sp>
      <p:sp>
        <p:nvSpPr>
          <p:cNvPr id="23555" name="Rectangle 3"/>
          <p:cNvSpPr>
            <a:spLocks noGrp="1" noChangeArrowheads="1"/>
          </p:cNvSpPr>
          <p:nvPr>
            <p:ph type="body" idx="1"/>
          </p:nvPr>
        </p:nvSpPr>
        <p:spPr>
          <a:xfrm>
            <a:off x="457200" y="1981200"/>
            <a:ext cx="8229600" cy="4525963"/>
          </a:xfrm>
        </p:spPr>
        <p:txBody>
          <a:bodyPr/>
          <a:lstStyle/>
          <a:p>
            <a:r>
              <a:rPr lang="en-US"/>
              <a:t>Exodus 22:10-11:</a:t>
            </a:r>
          </a:p>
          <a:p>
            <a:pPr lvl="1"/>
            <a:r>
              <a:rPr lang="en-US"/>
              <a:t>In matter of a lost deposit</a:t>
            </a:r>
          </a:p>
          <a:p>
            <a:pPr>
              <a:buFontTx/>
              <a:buNone/>
            </a:pPr>
            <a:endParaRPr lang="en-US"/>
          </a:p>
          <a:p>
            <a:r>
              <a:rPr lang="en-US"/>
              <a:t>1 Kings 8:31-32:</a:t>
            </a:r>
          </a:p>
          <a:p>
            <a:pPr lvl="1"/>
            <a:r>
              <a:rPr lang="en-US"/>
              <a:t>Passing on the case to a higher court</a:t>
            </a:r>
          </a:p>
        </p:txBody>
      </p:sp>
    </p:spTree>
    <p:custDataLst>
      <p:tags r:id="rId1"/>
    </p:custDataLst>
  </p:cSld>
  <p:clrMapOvr>
    <a:masterClrMapping/>
  </p:clrMapOvr>
  <p:transition advTm="3344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Puts an End to Argument</a:t>
            </a:r>
          </a:p>
        </p:txBody>
      </p:sp>
      <p:sp>
        <p:nvSpPr>
          <p:cNvPr id="24581" name="Text Box 5"/>
          <p:cNvSpPr txBox="1">
            <a:spLocks noChangeArrowheads="1"/>
          </p:cNvSpPr>
          <p:nvPr/>
        </p:nvSpPr>
        <p:spPr bwMode="auto">
          <a:xfrm>
            <a:off x="914400" y="1676400"/>
            <a:ext cx="7315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Exodus 22:10 (NIV) "If a man gives a donkey, an ox, a sheep or any other animal to his neighbor for safekeeping and it dies or is injured or is taken away while no one is looking, 11 the issue between them will be settled by the taking of an oath before the LORD that the neighbor did not lay hands on the other person's property. The owner is to accept this, and no restitution is required. </a:t>
            </a:r>
          </a:p>
        </p:txBody>
      </p:sp>
      <p:sp>
        <p:nvSpPr>
          <p:cNvPr id="24582" name="Text Box 6"/>
          <p:cNvSpPr txBox="1">
            <a:spLocks noChangeArrowheads="1"/>
          </p:cNvSpPr>
          <p:nvPr/>
        </p:nvSpPr>
        <p:spPr bwMode="auto">
          <a:xfrm>
            <a:off x="914400" y="4191000"/>
            <a:ext cx="7315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1 Kings 8:31 (NIV) "When a man wrongs his neighbor and is required to take an oath and he comes and swears the oath before your altar in this temple, 32 then hear from heaven and act. Judge between your servants, condemning the guilty and bringing down on his own head what he has done. Declare the innocent not guilty, and so establish his innocence. </a:t>
            </a:r>
          </a:p>
        </p:txBody>
      </p:sp>
    </p:spTree>
    <p:custDataLst>
      <p:tags r:id="rId1"/>
    </p:custDataLst>
  </p:cSld>
  <p:clrMapOvr>
    <a:masterClrMapping/>
  </p:clrMapOvr>
  <p:transition advTm="92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checkerboard(across)">
                                      <p:cBhvr>
                                        <p:cTn id="7" dur="500"/>
                                        <p:tgtEl>
                                          <p:spTgt spid="245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checkerboard(across)">
                                      <p:cBhvr>
                                        <p:cTn id="12"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The Purpose of God</a:t>
            </a:r>
          </a:p>
        </p:txBody>
      </p:sp>
      <p:sp>
        <p:nvSpPr>
          <p:cNvPr id="26628" name="Text Box 4"/>
          <p:cNvSpPr txBox="1">
            <a:spLocks noChangeArrowheads="1"/>
          </p:cNvSpPr>
          <p:nvPr/>
        </p:nvSpPr>
        <p:spPr bwMode="auto">
          <a:xfrm>
            <a:off x="914400" y="1600200"/>
            <a:ext cx="73152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Hebrews 6:17 (NIV) Because God wanted to make the unchanging nature of his purpose very clear to the heirs of what was promised, he confirmed it with an oath. 18 God did this so that, by two unchangeable things in which it is impossible for God to lie, we who have fled to take hold of the hope offered to us may be greatly encouraged. </a:t>
            </a:r>
          </a:p>
        </p:txBody>
      </p:sp>
    </p:spTree>
    <p:custDataLst>
      <p:tags r:id="rId1"/>
    </p:custDataLst>
  </p:cSld>
  <p:clrMapOvr>
    <a:masterClrMapping/>
  </p:clrMapOvr>
  <p:transition advTm="28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checkerboard(across)">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Apostasy &amp; Assurance</a:t>
            </a:r>
          </a:p>
        </p:txBody>
      </p:sp>
      <p:sp>
        <p:nvSpPr>
          <p:cNvPr id="35843" name="Rectangle 3"/>
          <p:cNvSpPr>
            <a:spLocks noGrp="1" noChangeArrowheads="1"/>
          </p:cNvSpPr>
          <p:nvPr>
            <p:ph type="body" idx="1"/>
          </p:nvPr>
        </p:nvSpPr>
        <p:spPr>
          <a:xfrm>
            <a:off x="457200" y="1371600"/>
            <a:ext cx="8229600" cy="4876800"/>
          </a:xfrm>
        </p:spPr>
        <p:txBody>
          <a:bodyPr/>
          <a:lstStyle/>
          <a:p>
            <a:pPr>
              <a:lnSpc>
                <a:spcPct val="90000"/>
              </a:lnSpc>
            </a:pPr>
            <a:r>
              <a:rPr lang="en-US"/>
              <a:t>Can believers in Jesus lose their salvation?</a:t>
            </a:r>
          </a:p>
          <a:p>
            <a:pPr lvl="1">
              <a:lnSpc>
                <a:spcPct val="90000"/>
              </a:lnSpc>
            </a:pPr>
            <a:r>
              <a:rPr lang="en-US"/>
              <a:t>Calvinist Christians say no.</a:t>
            </a:r>
          </a:p>
          <a:p>
            <a:pPr lvl="1">
              <a:lnSpc>
                <a:spcPct val="90000"/>
              </a:lnSpc>
            </a:pPr>
            <a:r>
              <a:rPr lang="en-US"/>
              <a:t>Arminian Christians say yes.</a:t>
            </a:r>
          </a:p>
          <a:p>
            <a:pPr>
              <a:lnSpc>
                <a:spcPct val="90000"/>
              </a:lnSpc>
            </a:pPr>
            <a:r>
              <a:rPr lang="en-US"/>
              <a:t>Both agree that people who </a:t>
            </a:r>
            <a:r>
              <a:rPr lang="en-US" i="1"/>
              <a:t>think</a:t>
            </a:r>
            <a:r>
              <a:rPr lang="en-US"/>
              <a:t> they are saved can fall away, and many do.</a:t>
            </a:r>
          </a:p>
          <a:p>
            <a:pPr>
              <a:lnSpc>
                <a:spcPct val="90000"/>
              </a:lnSpc>
            </a:pPr>
            <a:r>
              <a:rPr lang="en-US"/>
              <a:t>We are not going to answer the whole question, but look at one important passage, which many think teaches believers can lose their salvation.</a:t>
            </a:r>
          </a:p>
        </p:txBody>
      </p:sp>
    </p:spTree>
    <p:custDataLst>
      <p:tags r:id="rId1"/>
    </p:custDataLst>
  </p:cSld>
  <p:clrMapOvr>
    <a:masterClrMapping/>
  </p:clrMapOvr>
  <p:transition advTm="273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The Purpose of God</a:t>
            </a:r>
          </a:p>
        </p:txBody>
      </p:sp>
      <p:sp>
        <p:nvSpPr>
          <p:cNvPr id="28675" name="Rectangle 3"/>
          <p:cNvSpPr>
            <a:spLocks noGrp="1" noChangeArrowheads="1"/>
          </p:cNvSpPr>
          <p:nvPr>
            <p:ph type="body" idx="1"/>
          </p:nvPr>
        </p:nvSpPr>
        <p:spPr/>
        <p:txBody>
          <a:bodyPr/>
          <a:lstStyle/>
          <a:p>
            <a:r>
              <a:rPr lang="en-US"/>
              <a:t>His purpose in making this oath to Abraham was to demonstrate to believers even more surely the unchangeableness of His promise to them.</a:t>
            </a:r>
          </a:p>
          <a:p>
            <a:r>
              <a:rPr lang="en-US"/>
              <a:t>What are the two unchangeable things?</a:t>
            </a:r>
          </a:p>
          <a:p>
            <a:pPr lvl="1"/>
            <a:r>
              <a:rPr lang="en-US"/>
              <a:t>The promise itself, resting on God’s mercy</a:t>
            </a:r>
          </a:p>
          <a:p>
            <a:pPr lvl="1"/>
            <a:r>
              <a:rPr lang="en-US"/>
              <a:t>The oath, resting on law, God’s justice</a:t>
            </a:r>
          </a:p>
          <a:p>
            <a:pPr lvl="1"/>
            <a:r>
              <a:rPr lang="en-US"/>
              <a:t>This explains the remark “God is not unjust”</a:t>
            </a:r>
          </a:p>
        </p:txBody>
      </p:sp>
    </p:spTree>
    <p:custDataLst>
      <p:tags r:id="rId1"/>
    </p:custDataLst>
  </p:cSld>
  <p:clrMapOvr>
    <a:masterClrMapping/>
  </p:clrMapOvr>
  <p:transition advTm="909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The Result for Believers</a:t>
            </a:r>
          </a:p>
        </p:txBody>
      </p:sp>
      <p:sp>
        <p:nvSpPr>
          <p:cNvPr id="30724" name="Text Box 4"/>
          <p:cNvSpPr txBox="1">
            <a:spLocks noChangeArrowheads="1"/>
          </p:cNvSpPr>
          <p:nvPr/>
        </p:nvSpPr>
        <p:spPr bwMode="auto">
          <a:xfrm>
            <a:off x="914400" y="1828800"/>
            <a:ext cx="7315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Hebrews 6:19 (NIV) We have this hope as an anchor for the soul, firm and secure. It enters the inner sanctuary behind the curtain, 20 where Jesus, who went before us, has entered on our behalf. He has become a high priest forever, in the order of Melchizedek. </a:t>
            </a:r>
          </a:p>
        </p:txBody>
      </p:sp>
    </p:spTree>
    <p:custDataLst>
      <p:tags r:id="rId1"/>
    </p:custDataLst>
  </p:cSld>
  <p:clrMapOvr>
    <a:masterClrMapping/>
  </p:clrMapOvr>
  <p:transition advTm="213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The Result for Believers</a:t>
            </a:r>
          </a:p>
        </p:txBody>
      </p:sp>
      <p:sp>
        <p:nvSpPr>
          <p:cNvPr id="29699" name="Rectangle 3"/>
          <p:cNvSpPr>
            <a:spLocks noGrp="1" noChangeArrowheads="1"/>
          </p:cNvSpPr>
          <p:nvPr>
            <p:ph type="body" idx="1"/>
          </p:nvPr>
        </p:nvSpPr>
        <p:spPr>
          <a:xfrm>
            <a:off x="914400" y="1828800"/>
            <a:ext cx="7162800" cy="4525963"/>
          </a:xfrm>
        </p:spPr>
        <p:txBody>
          <a:bodyPr/>
          <a:lstStyle/>
          <a:p>
            <a:r>
              <a:rPr lang="en-US"/>
              <a:t>Strong assurance</a:t>
            </a:r>
          </a:p>
          <a:p>
            <a:r>
              <a:rPr lang="en-US"/>
              <a:t>An anchor for the soul</a:t>
            </a:r>
          </a:p>
          <a:p>
            <a:pPr lvl="1"/>
            <a:r>
              <a:rPr lang="en-US"/>
              <a:t>Secure</a:t>
            </a:r>
          </a:p>
          <a:p>
            <a:pPr lvl="1"/>
            <a:r>
              <a:rPr lang="en-US"/>
              <a:t>Permanent</a:t>
            </a:r>
          </a:p>
          <a:p>
            <a:pPr lvl="1"/>
            <a:r>
              <a:rPr lang="en-US"/>
              <a:t>Entering the most holy place:</a:t>
            </a:r>
          </a:p>
          <a:p>
            <a:pPr lvl="2"/>
            <a:r>
              <a:rPr lang="en-US"/>
              <a:t>Anchored in the very presence &amp; character of God</a:t>
            </a:r>
          </a:p>
        </p:txBody>
      </p:sp>
    </p:spTree>
    <p:custDataLst>
      <p:tags r:id="rId1"/>
    </p:custDataLst>
  </p:cSld>
  <p:clrMapOvr>
    <a:masterClrMapping/>
  </p:clrMapOvr>
  <p:transition advTm="5506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699">
                                            <p:txEl>
                                              <p:pRg st="5" end="5"/>
                                            </p:txEl>
                                          </p:spTgt>
                                        </p:tgtEl>
                                        <p:attrNameLst>
                                          <p:attrName>style.visibility</p:attrName>
                                        </p:attrNameLst>
                                      </p:cBhvr>
                                      <p:to>
                                        <p:strVal val="visible"/>
                                      </p:to>
                                    </p:set>
                                    <p:anim calcmode="lin" valueType="num">
                                      <p:cBhvr additive="base">
                                        <p:cTn id="37"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The Result for Believers</a:t>
            </a:r>
          </a:p>
        </p:txBody>
      </p:sp>
      <p:sp>
        <p:nvSpPr>
          <p:cNvPr id="32771" name="Rectangle 3"/>
          <p:cNvSpPr>
            <a:spLocks noGrp="1" noChangeArrowheads="1"/>
          </p:cNvSpPr>
          <p:nvPr>
            <p:ph type="body" idx="1"/>
          </p:nvPr>
        </p:nvSpPr>
        <p:spPr>
          <a:xfrm>
            <a:off x="1295400" y="1981200"/>
            <a:ext cx="6553200" cy="3276600"/>
          </a:xfrm>
        </p:spPr>
        <p:txBody>
          <a:bodyPr/>
          <a:lstStyle/>
          <a:p>
            <a:r>
              <a:rPr lang="en-US" sz="2800"/>
              <a:t>God will keep us as He promised.</a:t>
            </a:r>
          </a:p>
          <a:p>
            <a:r>
              <a:rPr lang="en-US" sz="2800"/>
              <a:t>He does this by changing us so that we will endure and persevere.</a:t>
            </a:r>
          </a:p>
          <a:p>
            <a:r>
              <a:rPr lang="en-US" sz="2800"/>
              <a:t>Praise God for His faithfulness!</a:t>
            </a:r>
          </a:p>
          <a:p>
            <a:r>
              <a:rPr lang="en-US" sz="2800"/>
              <a:t>May we press on to serve Him without fear.</a:t>
            </a:r>
          </a:p>
        </p:txBody>
      </p:sp>
    </p:spTree>
    <p:custDataLst>
      <p:tags r:id="rId1"/>
    </p:custDataLst>
  </p:cSld>
  <p:clrMapOvr>
    <a:masterClrMapping/>
  </p:clrMapOvr>
  <p:transition advTm="591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Michelangelo-The-Last-Judgement-detail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11626" t="3481" r="10872" b="32715"/>
          <a:stretch>
            <a:fillRect/>
          </a:stretch>
        </p:blipFill>
        <p:spPr bwMode="auto">
          <a:xfrm>
            <a:off x="0" y="-127000"/>
            <a:ext cx="9144000" cy="6985000"/>
          </a:xfrm>
          <a:prstGeom prst="rect">
            <a:avLst/>
          </a:prstGeom>
          <a:noFill/>
          <a:extLst>
            <a:ext uri="{909E8E84-426E-40DD-AFC4-6F175D3DCCD1}">
              <a14:hiddenFill xmlns:a14="http://schemas.microsoft.com/office/drawing/2010/main">
                <a:solidFill>
                  <a:srgbClr val="FFFFFF"/>
                </a:solidFill>
              </a14:hiddenFill>
            </a:ext>
          </a:extLst>
        </p:spPr>
      </p:pic>
      <p:sp>
        <p:nvSpPr>
          <p:cNvPr id="33796" name="Rectangle 4"/>
          <p:cNvSpPr>
            <a:spLocks noGrp="1" noChangeArrowheads="1"/>
          </p:cNvSpPr>
          <p:nvPr>
            <p:ph type="ctrTitle"/>
          </p:nvPr>
        </p:nvSpPr>
        <p:spPr>
          <a:xfrm>
            <a:off x="685800" y="2133600"/>
            <a:ext cx="7772400" cy="1470025"/>
          </a:xfrm>
        </p:spPr>
        <p:txBody>
          <a:bodyPr/>
          <a:lstStyle/>
          <a:p>
            <a:r>
              <a:rPr lang="en-US"/>
              <a:t>The End</a:t>
            </a:r>
          </a:p>
        </p:txBody>
      </p:sp>
      <p:sp>
        <p:nvSpPr>
          <p:cNvPr id="33797" name="Rectangle 5"/>
          <p:cNvSpPr>
            <a:spLocks noGrp="1" noChangeArrowheads="1"/>
          </p:cNvSpPr>
          <p:nvPr>
            <p:ph type="subTitle" idx="1"/>
          </p:nvPr>
        </p:nvSpPr>
        <p:spPr>
          <a:xfrm>
            <a:off x="1295400" y="3886200"/>
            <a:ext cx="6400800" cy="1752600"/>
          </a:xfrm>
        </p:spPr>
        <p:txBody>
          <a:bodyPr/>
          <a:lstStyle/>
          <a:p>
            <a:r>
              <a:rPr lang="en-US"/>
              <a:t>May we, too, show by our love, work and endurance, that we are really God’s people! </a:t>
            </a:r>
          </a:p>
        </p:txBody>
      </p:sp>
    </p:spTree>
    <p:custDataLst>
      <p:tags r:id="rId1"/>
    </p:custDataLst>
  </p:cSld>
  <p:clrMapOvr>
    <a:masterClrMapping/>
  </p:clrMapOvr>
  <p:transition advTm="251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ppt_w</p:attrName>
                                        </p:attrNameLst>
                                      </p:cBhvr>
                                      <p:tavLst>
                                        <p:tav tm="0">
                                          <p:val>
                                            <p:fltVal val="0"/>
                                          </p:val>
                                        </p:tav>
                                        <p:tav tm="100000">
                                          <p:val>
                                            <p:strVal val="#ppt_w"/>
                                          </p:val>
                                        </p:tav>
                                      </p:tavLst>
                                    </p:anim>
                                    <p:anim calcmode="lin" valueType="num">
                                      <p:cBhvr>
                                        <p:cTn id="8" dur="500" fill="hold"/>
                                        <p:tgtEl>
                                          <p:spTgt spid="3379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3797">
                                            <p:txEl>
                                              <p:pRg st="0" end="0"/>
                                            </p:txEl>
                                          </p:spTgt>
                                        </p:tgtEl>
                                        <p:attrNameLst>
                                          <p:attrName>style.visibility</p:attrName>
                                        </p:attrNameLst>
                                      </p:cBhvr>
                                      <p:to>
                                        <p:strVal val="visible"/>
                                      </p:to>
                                    </p:set>
                                    <p:animEffect transition="in" filter="checkerboard(across)">
                                      <p:cBhvr>
                                        <p:cTn id="13" dur="500"/>
                                        <p:tgtEl>
                                          <p:spTgt spid="337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Hebrews Chapter 6</a:t>
            </a:r>
          </a:p>
        </p:txBody>
      </p:sp>
      <p:sp>
        <p:nvSpPr>
          <p:cNvPr id="3075" name="Rectangle 3"/>
          <p:cNvSpPr>
            <a:spLocks noGrp="1" noChangeArrowheads="1"/>
          </p:cNvSpPr>
          <p:nvPr>
            <p:ph type="body" idx="1"/>
          </p:nvPr>
        </p:nvSpPr>
        <p:spPr/>
        <p:txBody>
          <a:bodyPr/>
          <a:lstStyle/>
          <a:p>
            <a:r>
              <a:rPr lang="en-US"/>
              <a:t>Our passage (verses 13-20) is an important part of this chapter, as it puts the first part of the chapter in perspective.</a:t>
            </a:r>
          </a:p>
          <a:p>
            <a:r>
              <a:rPr lang="en-US"/>
              <a:t>We can sketch the first part like this:</a:t>
            </a:r>
          </a:p>
          <a:p>
            <a:pPr lvl="1"/>
            <a:r>
              <a:rPr lang="en-US"/>
              <a:t>The fearful nature of apostasy (vv 4-6)</a:t>
            </a:r>
          </a:p>
          <a:p>
            <a:pPr lvl="1"/>
            <a:r>
              <a:rPr lang="en-US"/>
              <a:t>An illustration: two types of ground (vv 7-8)</a:t>
            </a:r>
          </a:p>
          <a:p>
            <a:pPr lvl="1"/>
            <a:r>
              <a:rPr lang="en-US"/>
              <a:t>The things that accompany salvation (vv 9-12)</a:t>
            </a:r>
          </a:p>
          <a:p>
            <a:r>
              <a:rPr lang="en-US"/>
              <a:t>Let’s look at these verses first.</a:t>
            </a:r>
          </a:p>
        </p:txBody>
      </p:sp>
    </p:spTree>
    <p:custDataLst>
      <p:tags r:id="rId1"/>
    </p:custDataLst>
  </p:cSld>
  <p:clrMapOvr>
    <a:masterClrMapping/>
  </p:clrMapOvr>
  <p:transition advTm="321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The Fearful Nature of Apostasy</a:t>
            </a:r>
          </a:p>
        </p:txBody>
      </p:sp>
      <p:sp>
        <p:nvSpPr>
          <p:cNvPr id="4100" name="Text Box 4"/>
          <p:cNvSpPr txBox="1">
            <a:spLocks noChangeArrowheads="1"/>
          </p:cNvSpPr>
          <p:nvPr/>
        </p:nvSpPr>
        <p:spPr bwMode="auto">
          <a:xfrm>
            <a:off x="914400" y="1600200"/>
            <a:ext cx="73152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Hebrews 6:4 (NIV) It is impossible for those who have once been enlightened, who have tasted the heavenly gift, who have shared in the Holy Spirit, 5 who have tasted the goodness of the word of God and the powers of the coming age, 6 if they fall away, to be brought back to repentance, because to their loss they are crucifying the Son of God all over again and subjecting him to public disgrace. </a:t>
            </a:r>
          </a:p>
        </p:txBody>
      </p:sp>
    </p:spTree>
    <p:custDataLst>
      <p:tags r:id="rId1"/>
    </p:custDataLst>
  </p:cSld>
  <p:clrMapOvr>
    <a:masterClrMapping/>
  </p:clrMapOvr>
  <p:transition advTm="27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heckerboard(across)">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Fearful Nature of Apostasy</a:t>
            </a:r>
          </a:p>
        </p:txBody>
      </p:sp>
      <p:sp>
        <p:nvSpPr>
          <p:cNvPr id="6147" name="Rectangle 3"/>
          <p:cNvSpPr>
            <a:spLocks noGrp="1" noChangeArrowheads="1"/>
          </p:cNvSpPr>
          <p:nvPr>
            <p:ph type="body" idx="1"/>
          </p:nvPr>
        </p:nvSpPr>
        <p:spPr/>
        <p:txBody>
          <a:bodyPr/>
          <a:lstStyle/>
          <a:p>
            <a:r>
              <a:rPr lang="en-US" sz="2800"/>
              <a:t>These verses form a major area of dispute between  those who believe saved people can never be lost (Calvinists) and those who believe saved people can be lost (Arminians).</a:t>
            </a:r>
          </a:p>
          <a:p>
            <a:r>
              <a:rPr lang="en-US" sz="2800"/>
              <a:t>The verses picture people who show characteristics we usually associate with the saved, yet they finally fall away.</a:t>
            </a:r>
          </a:p>
          <a:p>
            <a:r>
              <a:rPr lang="en-US" sz="2800"/>
              <a:t>For such people, this passage says there is no possibility of return.</a:t>
            </a:r>
          </a:p>
        </p:txBody>
      </p:sp>
    </p:spTree>
    <p:custDataLst>
      <p:tags r:id="rId1"/>
    </p:custDataLst>
  </p:cSld>
  <p:clrMapOvr>
    <a:masterClrMapping/>
  </p:clrMapOvr>
  <p:transition advTm="627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An Illustration</a:t>
            </a:r>
          </a:p>
        </p:txBody>
      </p:sp>
      <p:sp>
        <p:nvSpPr>
          <p:cNvPr id="7172" name="Text Box 4"/>
          <p:cNvSpPr txBox="1">
            <a:spLocks noChangeArrowheads="1"/>
          </p:cNvSpPr>
          <p:nvPr/>
        </p:nvSpPr>
        <p:spPr bwMode="auto">
          <a:xfrm>
            <a:off x="914400" y="1752600"/>
            <a:ext cx="73152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t>Hebrews 6:7 (NIV) Land that drinks in the rain often falling on it and that produces a crop useful to those for whom it is farmed receives the blessing of God. 8 But land that produces thorns and thistles is worthless and is in danger of being cursed. In the end it will be burned. </a:t>
            </a:r>
          </a:p>
        </p:txBody>
      </p:sp>
    </p:spTree>
    <p:custDataLst>
      <p:tags r:id="rId1"/>
    </p:custDataLst>
  </p:cSld>
  <p:clrMapOvr>
    <a:masterClrMapping/>
  </p:clrMapOvr>
  <p:transition advTm="213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heckerboard(across)">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An Illustration</a:t>
            </a:r>
          </a:p>
        </p:txBody>
      </p:sp>
      <p:sp>
        <p:nvSpPr>
          <p:cNvPr id="9219" name="Rectangle 3"/>
          <p:cNvSpPr>
            <a:spLocks noGrp="1" noChangeArrowheads="1"/>
          </p:cNvSpPr>
          <p:nvPr>
            <p:ph type="body" idx="1"/>
          </p:nvPr>
        </p:nvSpPr>
        <p:spPr>
          <a:xfrm>
            <a:off x="457200" y="1447800"/>
            <a:ext cx="8229600" cy="4525963"/>
          </a:xfrm>
        </p:spPr>
        <p:txBody>
          <a:bodyPr/>
          <a:lstStyle/>
          <a:p>
            <a:pPr>
              <a:lnSpc>
                <a:spcPct val="90000"/>
              </a:lnSpc>
            </a:pPr>
            <a:r>
              <a:rPr lang="en-US" sz="2400"/>
              <a:t>This illustrates the previous remarks.</a:t>
            </a:r>
          </a:p>
          <a:p>
            <a:pPr>
              <a:lnSpc>
                <a:spcPct val="90000"/>
              </a:lnSpc>
            </a:pPr>
            <a:r>
              <a:rPr lang="en-US" sz="2400"/>
              <a:t>Here we see two types of ground:</a:t>
            </a:r>
          </a:p>
          <a:p>
            <a:pPr lvl="1">
              <a:lnSpc>
                <a:spcPct val="90000"/>
              </a:lnSpc>
            </a:pPr>
            <a:r>
              <a:rPr lang="en-US" sz="2000"/>
              <a:t>Both receive rain.</a:t>
            </a:r>
          </a:p>
          <a:p>
            <a:pPr lvl="1">
              <a:lnSpc>
                <a:spcPct val="90000"/>
              </a:lnSpc>
            </a:pPr>
            <a:r>
              <a:rPr lang="en-US" sz="2000"/>
              <a:t>One yields good fruit, the other thorns &amp; thistles.</a:t>
            </a:r>
          </a:p>
          <a:p>
            <a:pPr>
              <a:lnSpc>
                <a:spcPct val="90000"/>
              </a:lnSpc>
            </a:pPr>
            <a:r>
              <a:rPr lang="en-US" sz="2400"/>
              <a:t>Like these two types of ground, so there are two types of people.</a:t>
            </a:r>
          </a:p>
          <a:p>
            <a:pPr lvl="1">
              <a:lnSpc>
                <a:spcPct val="90000"/>
              </a:lnSpc>
            </a:pPr>
            <a:r>
              <a:rPr lang="en-US" sz="2000"/>
              <a:t>Both receive heavenly gifts.</a:t>
            </a:r>
          </a:p>
          <a:p>
            <a:pPr lvl="1">
              <a:lnSpc>
                <a:spcPct val="90000"/>
              </a:lnSpc>
            </a:pPr>
            <a:r>
              <a:rPr lang="en-US" sz="2000"/>
              <a:t>One yields faithfulness, the other falls away.</a:t>
            </a:r>
          </a:p>
          <a:p>
            <a:pPr>
              <a:lnSpc>
                <a:spcPct val="90000"/>
              </a:lnSpc>
            </a:pPr>
            <a:r>
              <a:rPr lang="en-US" sz="2400"/>
              <a:t>Some internal difference in both cases produces different external results, even though both receive the same benefits.</a:t>
            </a:r>
          </a:p>
          <a:p>
            <a:pPr>
              <a:lnSpc>
                <a:spcPct val="90000"/>
              </a:lnSpc>
            </a:pPr>
            <a:r>
              <a:rPr lang="en-US" sz="2400"/>
              <a:t>What is this internal difference?</a:t>
            </a:r>
          </a:p>
        </p:txBody>
      </p:sp>
    </p:spTree>
    <p:custDataLst>
      <p:tags r:id="rId1"/>
    </p:custDataLst>
  </p:cSld>
  <p:clrMapOvr>
    <a:masterClrMapping/>
  </p:clrMapOvr>
  <p:transition advTm="458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219">
                                            <p:txEl>
                                              <p:pRg st="7" end="7"/>
                                            </p:txEl>
                                          </p:spTgt>
                                        </p:tgtEl>
                                        <p:attrNameLst>
                                          <p:attrName>style.visibility</p:attrName>
                                        </p:attrNameLst>
                                      </p:cBhvr>
                                      <p:to>
                                        <p:strVal val="visible"/>
                                      </p:to>
                                    </p:set>
                                    <p:anim calcmode="lin" valueType="num">
                                      <p:cBhvr additive="base">
                                        <p:cTn id="49"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219">
                                            <p:txEl>
                                              <p:pRg st="8" end="8"/>
                                            </p:txEl>
                                          </p:spTgt>
                                        </p:tgtEl>
                                        <p:attrNameLst>
                                          <p:attrName>style.visibility</p:attrName>
                                        </p:attrNameLst>
                                      </p:cBhvr>
                                      <p:to>
                                        <p:strVal val="visible"/>
                                      </p:to>
                                    </p:set>
                                    <p:anim calcmode="lin" valueType="num">
                                      <p:cBhvr additive="base">
                                        <p:cTn id="55"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The Things That </a:t>
            </a:r>
            <a:br>
              <a:rPr lang="en-US" sz="4000"/>
            </a:br>
            <a:r>
              <a:rPr lang="en-US" sz="4000"/>
              <a:t>Accompany Salvation</a:t>
            </a:r>
          </a:p>
        </p:txBody>
      </p:sp>
      <p:sp>
        <p:nvSpPr>
          <p:cNvPr id="10244" name="Text Box 4"/>
          <p:cNvSpPr txBox="1">
            <a:spLocks noChangeArrowheads="1"/>
          </p:cNvSpPr>
          <p:nvPr/>
        </p:nvSpPr>
        <p:spPr bwMode="auto">
          <a:xfrm>
            <a:off x="685800" y="1676400"/>
            <a:ext cx="80772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t>Hebrews 6:9 (NIV) Even though we speak like this, dear friends, we are confident of better things in your case </a:t>
            </a:r>
            <a:r>
              <a:rPr lang="en-US" sz="2800" smtClean="0"/>
              <a:t>─ </a:t>
            </a:r>
            <a:r>
              <a:rPr lang="en-US" sz="2800"/>
              <a:t>things that accompany salvation. </a:t>
            </a:r>
            <a:r>
              <a:rPr lang="en-US" sz="2800" dirty="0"/>
              <a:t>10 God is not unjust; he will not forget your work and the love you have shown him as you have helped his people and continue to help them. 11 We want each of you to show this same diligence to the very end, in order to make your hope sure. 12 We do not want you to become lazy, but to imitate those who through faith and patience inherit what has been promised. </a:t>
            </a:r>
          </a:p>
        </p:txBody>
      </p:sp>
    </p:spTree>
    <p:custDataLst>
      <p:tags r:id="rId1"/>
    </p:custDataLst>
  </p:cSld>
  <p:clrMapOvr>
    <a:masterClrMapping/>
  </p:clrMapOvr>
  <p:transition advTm="419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The Things That </a:t>
            </a:r>
            <a:br>
              <a:rPr lang="en-US" sz="4000"/>
            </a:br>
            <a:r>
              <a:rPr lang="en-US" sz="4000"/>
              <a:t>Accompany Salvation</a:t>
            </a:r>
          </a:p>
        </p:txBody>
      </p:sp>
      <p:sp>
        <p:nvSpPr>
          <p:cNvPr id="12291" name="Rectangle 3"/>
          <p:cNvSpPr>
            <a:spLocks noGrp="1" noChangeArrowheads="1"/>
          </p:cNvSpPr>
          <p:nvPr>
            <p:ph type="body" idx="1"/>
          </p:nvPr>
        </p:nvSpPr>
        <p:spPr/>
        <p:txBody>
          <a:bodyPr/>
          <a:lstStyle/>
          <a:p>
            <a:pPr>
              <a:lnSpc>
                <a:spcPct val="90000"/>
              </a:lnSpc>
            </a:pPr>
            <a:r>
              <a:rPr lang="en-US"/>
              <a:t>The writer of Hebrews believes that verses 4-6 do not apply to his original readers.</a:t>
            </a:r>
          </a:p>
          <a:p>
            <a:pPr>
              <a:lnSpc>
                <a:spcPct val="90000"/>
              </a:lnSpc>
            </a:pPr>
            <a:r>
              <a:rPr lang="en-US"/>
              <a:t>Why?</a:t>
            </a:r>
          </a:p>
          <a:p>
            <a:pPr lvl="1">
              <a:lnSpc>
                <a:spcPct val="90000"/>
              </a:lnSpc>
            </a:pPr>
            <a:r>
              <a:rPr lang="en-US"/>
              <a:t>Apparently they show evidences of being saved which he considers convincing.</a:t>
            </a:r>
          </a:p>
          <a:p>
            <a:pPr lvl="1">
              <a:lnSpc>
                <a:spcPct val="90000"/>
              </a:lnSpc>
            </a:pPr>
            <a:r>
              <a:rPr lang="en-US"/>
              <a:t>These are love &amp; good works, so long as they continue, which will make one’s hope sure.</a:t>
            </a:r>
          </a:p>
          <a:p>
            <a:pPr>
              <a:lnSpc>
                <a:spcPct val="90000"/>
              </a:lnSpc>
            </a:pPr>
            <a:r>
              <a:rPr lang="en-US"/>
              <a:t>Also, “God is not unjust to forget…”</a:t>
            </a:r>
          </a:p>
          <a:p>
            <a:pPr lvl="1">
              <a:lnSpc>
                <a:spcPct val="90000"/>
              </a:lnSpc>
            </a:pPr>
            <a:r>
              <a:rPr lang="en-US"/>
              <a:t>What is this all about?</a:t>
            </a:r>
          </a:p>
        </p:txBody>
      </p:sp>
    </p:spTree>
    <p:custDataLst>
      <p:tags r:id="rId1"/>
    </p:custDataLst>
  </p:cSld>
  <p:clrMapOvr>
    <a:masterClrMapping/>
  </p:clrMapOvr>
  <p:transition advTm="606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4|2.4|2.4"/>
</p:tagLst>
</file>

<file path=ppt/tags/tag10.xml><?xml version="1.0" encoding="utf-8"?>
<p:tagLst xmlns:a="http://schemas.openxmlformats.org/drawingml/2006/main" xmlns:r="http://schemas.openxmlformats.org/officeDocument/2006/relationships" xmlns:p="http://schemas.openxmlformats.org/presentationml/2006/main">
  <p:tag name="TIMING" val="|1.5|7.9|2.4"/>
</p:tagLst>
</file>

<file path=ppt/tags/tag11.xml><?xml version="1.0" encoding="utf-8"?>
<p:tagLst xmlns:a="http://schemas.openxmlformats.org/drawingml/2006/main" xmlns:r="http://schemas.openxmlformats.org/officeDocument/2006/relationships" xmlns:p="http://schemas.openxmlformats.org/presentationml/2006/main">
  <p:tag name="TIMING" val="|0.8"/>
</p:tagLst>
</file>

<file path=ppt/tags/tag12.xml><?xml version="1.0" encoding="utf-8"?>
<p:tagLst xmlns:a="http://schemas.openxmlformats.org/drawingml/2006/main" xmlns:r="http://schemas.openxmlformats.org/officeDocument/2006/relationships" xmlns:p="http://schemas.openxmlformats.org/presentationml/2006/main">
  <p:tag name="TIMING" val="|0.4|3.1|4.7|10.8|11.4"/>
</p:tagLst>
</file>

<file path=ppt/tags/tag13.xml><?xml version="1.0" encoding="utf-8"?>
<p:tagLst xmlns:a="http://schemas.openxmlformats.org/drawingml/2006/main" xmlns:r="http://schemas.openxmlformats.org/officeDocument/2006/relationships" xmlns:p="http://schemas.openxmlformats.org/presentationml/2006/main">
  <p:tag name="TIMING" val="|1.1"/>
</p:tagLst>
</file>

<file path=ppt/tags/tag14.xml><?xml version="1.0" encoding="utf-8"?>
<p:tagLst xmlns:a="http://schemas.openxmlformats.org/drawingml/2006/main" xmlns:r="http://schemas.openxmlformats.org/officeDocument/2006/relationships" xmlns:p="http://schemas.openxmlformats.org/presentationml/2006/main">
  <p:tag name="TIMING" val="|0.4|1|2.4"/>
</p:tagLst>
</file>

<file path=ppt/tags/tag15.xml><?xml version="1.0" encoding="utf-8"?>
<p:tagLst xmlns:a="http://schemas.openxmlformats.org/drawingml/2006/main" xmlns:r="http://schemas.openxmlformats.org/officeDocument/2006/relationships" xmlns:p="http://schemas.openxmlformats.org/presentationml/2006/main">
  <p:tag name="TIMING" val="|1.3"/>
</p:tagLst>
</file>

<file path=ppt/tags/tag16.xml><?xml version="1.0" encoding="utf-8"?>
<p:tagLst xmlns:a="http://schemas.openxmlformats.org/drawingml/2006/main" xmlns:r="http://schemas.openxmlformats.org/officeDocument/2006/relationships" xmlns:p="http://schemas.openxmlformats.org/presentationml/2006/main">
  <p:tag name="TIMING" val="|0.9|13.8|16.9|6.2|14.8|6.5"/>
</p:tagLst>
</file>

<file path=ppt/tags/tag17.xml><?xml version="1.0" encoding="utf-8"?>
<p:tagLst xmlns:a="http://schemas.openxmlformats.org/drawingml/2006/main" xmlns:r="http://schemas.openxmlformats.org/officeDocument/2006/relationships" xmlns:p="http://schemas.openxmlformats.org/presentationml/2006/main">
  <p:tag name="TIMING" val="|10.4|5.1|5.7|9.5"/>
</p:tagLst>
</file>

<file path=ppt/tags/tag18.xml><?xml version="1.0" encoding="utf-8"?>
<p:tagLst xmlns:a="http://schemas.openxmlformats.org/drawingml/2006/main" xmlns:r="http://schemas.openxmlformats.org/officeDocument/2006/relationships" xmlns:p="http://schemas.openxmlformats.org/presentationml/2006/main">
  <p:tag name="TIMING" val="|0.3|36.1"/>
</p:tagLst>
</file>

<file path=ppt/tags/tag19.xml><?xml version="1.0" encoding="utf-8"?>
<p:tagLst xmlns:a="http://schemas.openxmlformats.org/drawingml/2006/main" xmlns:r="http://schemas.openxmlformats.org/officeDocument/2006/relationships" xmlns:p="http://schemas.openxmlformats.org/presentationml/2006/main">
  <p:tag name="TIMING" val="|6"/>
</p:tagLst>
</file>

<file path=ppt/tags/tag2.xml><?xml version="1.0" encoding="utf-8"?>
<p:tagLst xmlns:a="http://schemas.openxmlformats.org/drawingml/2006/main" xmlns:r="http://schemas.openxmlformats.org/officeDocument/2006/relationships" xmlns:p="http://schemas.openxmlformats.org/presentationml/2006/main">
  <p:tag name="TIMING" val="|0.8|4.4|2.9|3.6|6.7"/>
</p:tagLst>
</file>

<file path=ppt/tags/tag20.xml><?xml version="1.0" encoding="utf-8"?>
<p:tagLst xmlns:a="http://schemas.openxmlformats.org/drawingml/2006/main" xmlns:r="http://schemas.openxmlformats.org/officeDocument/2006/relationships" xmlns:p="http://schemas.openxmlformats.org/presentationml/2006/main">
  <p:tag name="TIMING" val="|0.3|9.2|3.7|19.5|19.4"/>
</p:tagLst>
</file>

<file path=ppt/tags/tag21.xml><?xml version="1.0" encoding="utf-8"?>
<p:tagLst xmlns:a="http://schemas.openxmlformats.org/drawingml/2006/main" xmlns:r="http://schemas.openxmlformats.org/officeDocument/2006/relationships" xmlns:p="http://schemas.openxmlformats.org/presentationml/2006/main">
  <p:tag name="TIMING" val="|3.9"/>
</p:tagLst>
</file>

<file path=ppt/tags/tag22.xml><?xml version="1.0" encoding="utf-8"?>
<p:tagLst xmlns:a="http://schemas.openxmlformats.org/drawingml/2006/main" xmlns:r="http://schemas.openxmlformats.org/officeDocument/2006/relationships" xmlns:p="http://schemas.openxmlformats.org/presentationml/2006/main">
  <p:tag name="TIMING" val="|0.3|4.1|17.4|1.1|3.1|3.8"/>
</p:tagLst>
</file>

<file path=ppt/tags/tag23.xml><?xml version="1.0" encoding="utf-8"?>
<p:tagLst xmlns:a="http://schemas.openxmlformats.org/drawingml/2006/main" xmlns:r="http://schemas.openxmlformats.org/officeDocument/2006/relationships" xmlns:p="http://schemas.openxmlformats.org/presentationml/2006/main">
  <p:tag name="TIMING" val="|1.9|3.4|18.9|3"/>
</p:tagLst>
</file>

<file path=ppt/tags/tag24.xml><?xml version="1.0" encoding="utf-8"?>
<p:tagLst xmlns:a="http://schemas.openxmlformats.org/drawingml/2006/main" xmlns:r="http://schemas.openxmlformats.org/officeDocument/2006/relationships" xmlns:p="http://schemas.openxmlformats.org/presentationml/2006/main">
  <p:tag name="TIMING" val="|0.8|1.6"/>
</p:tagLst>
</file>

<file path=ppt/tags/tag3.xml><?xml version="1.0" encoding="utf-8"?>
<p:tagLst xmlns:a="http://schemas.openxmlformats.org/drawingml/2006/main" xmlns:r="http://schemas.openxmlformats.org/officeDocument/2006/relationships" xmlns:p="http://schemas.openxmlformats.org/presentationml/2006/main">
  <p:tag name="TIMING" val="|2.3|9.9|3.6|3.4|5|3.8"/>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0.5|9.7|27.6"/>
</p:tagLst>
</file>

<file path=ppt/tags/tag6.xml><?xml version="1.0" encoding="utf-8"?>
<p:tagLst xmlns:a="http://schemas.openxmlformats.org/drawingml/2006/main" xmlns:r="http://schemas.openxmlformats.org/officeDocument/2006/relationships" xmlns:p="http://schemas.openxmlformats.org/presentationml/2006/main">
  <p:tag name="TIMING" val="|2.3"/>
</p:tagLst>
</file>

<file path=ppt/tags/tag7.xml><?xml version="1.0" encoding="utf-8"?>
<p:tagLst xmlns:a="http://schemas.openxmlformats.org/drawingml/2006/main" xmlns:r="http://schemas.openxmlformats.org/officeDocument/2006/relationships" xmlns:p="http://schemas.openxmlformats.org/presentationml/2006/main">
  <p:tag name="TIMING" val="|0.7|3.8|2|1.9|5.1|6.1|2.9|6.4|12.4"/>
</p:tagLst>
</file>

<file path=ppt/tags/tag8.xml><?xml version="1.0" encoding="utf-8"?>
<p:tagLst xmlns:a="http://schemas.openxmlformats.org/drawingml/2006/main" xmlns:r="http://schemas.openxmlformats.org/officeDocument/2006/relationships" xmlns:p="http://schemas.openxmlformats.org/presentationml/2006/main">
  <p:tag name="TIMING" val="|6.4"/>
</p:tagLst>
</file>

<file path=ppt/tags/tag9.xml><?xml version="1.0" encoding="utf-8"?>
<p:tagLst xmlns:a="http://schemas.openxmlformats.org/drawingml/2006/main" xmlns:r="http://schemas.openxmlformats.org/officeDocument/2006/relationships" xmlns:p="http://schemas.openxmlformats.org/presentationml/2006/main">
  <p:tag name="TIMING" val="|0.5|9.3|2.1|25.7|10.1|6.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179</TotalTime>
  <Words>1514</Words>
  <Application>Microsoft Office PowerPoint</Application>
  <PresentationFormat>On-screen Show (4:3)</PresentationFormat>
  <Paragraphs>103</Paragraphs>
  <Slides>24</Slides>
  <Notes>0</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Apostasy &amp; Assurance</vt:lpstr>
      <vt:lpstr>Apostasy &amp; Assurance</vt:lpstr>
      <vt:lpstr>Hebrews Chapter 6</vt:lpstr>
      <vt:lpstr>The Fearful Nature of Apostasy</vt:lpstr>
      <vt:lpstr>The Fearful Nature of Apostasy</vt:lpstr>
      <vt:lpstr>An Illustration</vt:lpstr>
      <vt:lpstr>An Illustration</vt:lpstr>
      <vt:lpstr>The Things That  Accompany Salvation</vt:lpstr>
      <vt:lpstr>The Things That  Accompany Salvation</vt:lpstr>
      <vt:lpstr>The Example of Abraham</vt:lpstr>
      <vt:lpstr>The Example of Abraham</vt:lpstr>
      <vt:lpstr>The Example of Abraham</vt:lpstr>
      <vt:lpstr>God’s Oath</vt:lpstr>
      <vt:lpstr>The Significance of God’s Oath</vt:lpstr>
      <vt:lpstr>The Significance of an Oath</vt:lpstr>
      <vt:lpstr>Sworn by Someone Greater</vt:lpstr>
      <vt:lpstr>Puts an End to Argument</vt:lpstr>
      <vt:lpstr>Puts an End to Argument</vt:lpstr>
      <vt:lpstr>The Purpose of God</vt:lpstr>
      <vt:lpstr>The Purpose of God</vt:lpstr>
      <vt:lpstr>The Result for Believers</vt:lpstr>
      <vt:lpstr>The Result for Believers</vt:lpstr>
      <vt:lpstr>The Result for Believers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Apostasy &amp; Assurance</dc:title>
  <dc:creator>rnewman</dc:creator>
  <cp:lastModifiedBy>Newman</cp:lastModifiedBy>
  <cp:revision>76</cp:revision>
  <dcterms:created xsi:type="dcterms:W3CDTF">2011-04-25T13:33:36Z</dcterms:created>
  <dcterms:modified xsi:type="dcterms:W3CDTF">2015-07-02T21:50:49Z</dcterms:modified>
</cp:coreProperties>
</file>