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66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708" autoAdjust="0"/>
  </p:normalViewPr>
  <p:slideViewPr>
    <p:cSldViewPr>
      <p:cViewPr varScale="1">
        <p:scale>
          <a:sx n="111" d="100"/>
          <a:sy n="111" d="100"/>
        </p:scale>
        <p:origin x="-157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3481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21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4822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3482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482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3482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2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2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2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2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83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831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34832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3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4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5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6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7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38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4839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4840" name="Rectangle 2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4841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1D6501C-F50C-4014-B53D-DC8054E7913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4842" name="Rectangle 2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C3A43B-5526-46DF-8376-71EB9809B0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329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0C5BC6-9C83-42DF-8AA8-E6FD92DBDC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44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D0B8B-BE99-4D04-B2F3-C8CE4F0DD0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426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DEC338-F5FD-49A4-8AD1-804F869D58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908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A96283-51E3-4E89-B965-AC60F45DFE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37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8EEA53-F1B5-4843-8A0C-D88D26E43D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06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5F38C3-F74F-4044-B56D-978215BF2F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3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404A5C-3BDD-4026-929F-06316203DB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48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255A8-2750-44A1-9F6D-C372604E10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303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CB2E1-FEEF-4D1D-BBDD-64A7FBEB99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171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379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79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379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3379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80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33801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02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03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04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05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806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80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33808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9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0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1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2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3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14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816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33817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33818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A6EC1604-3AB8-46B6-A497-C10C07B92F0C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MPj0438714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Apocalyptic Genre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/>
          <a:p>
            <a:r>
              <a:rPr lang="en-US"/>
              <a:t>Robert C. Newman</a:t>
            </a:r>
          </a:p>
        </p:txBody>
      </p:sp>
      <p:pic>
        <p:nvPicPr>
          <p:cNvPr id="2" name="ApocalypticGenre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1000" y="51054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260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482" grpId="0" autoUpdateAnimBg="0"/>
      <p:bldP spid="20483" grpId="0" build="p" autoUpdateAnimBg="0"/>
    </p:bldLst>
  </p:timing>
  <p:extLst mod="1">
    <p:ext uri="{E180D4A7-C9FB-4DFB-919C-405C955672EB}">
      <p14:showEvtLst xmlns:p14="http://schemas.microsoft.com/office/powerpoint/2010/main">
        <p14:playEvt time="0" objId="2048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on Apocalyptic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Does not mean canonical cannot use symbolism existing in culture at time: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Some Greco-Roman symbolism in Revelation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Seven-sealed book, white stone, etc.</a:t>
            </a:r>
          </a:p>
          <a:p>
            <a:pPr>
              <a:lnSpc>
                <a:spcPct val="90000"/>
              </a:lnSpc>
            </a:pPr>
            <a:r>
              <a:rPr lang="en-US" sz="2800"/>
              <a:t>No real evidence of pseudonymity in canonical apocalyptic.</a:t>
            </a:r>
          </a:p>
          <a:p>
            <a:pPr>
              <a:lnSpc>
                <a:spcPct val="90000"/>
              </a:lnSpc>
            </a:pPr>
            <a:r>
              <a:rPr lang="en-US" sz="2800"/>
              <a:t>What does this mean for interpretation?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End of age, history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Final judgment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Fate of wicked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Eternal state</a:t>
            </a:r>
          </a:p>
        </p:txBody>
      </p:sp>
    </p:spTree>
    <p:custDataLst>
      <p:tags r:id="rId1"/>
    </p:custDataLst>
  </p:cSld>
  <p:clrMapOvr>
    <a:masterClrMapping/>
  </p:clrMapOvr>
  <p:transition advTm="2031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Comments on Genre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Genre studies often overlook important items:</a:t>
            </a:r>
          </a:p>
          <a:p>
            <a:r>
              <a:rPr lang="en-US"/>
              <a:t>Truth vs fiction of the book</a:t>
            </a:r>
            <a:r>
              <a:rPr lang="en-US">
                <a:cs typeface="Arial" charset="0"/>
              </a:rPr>
              <a:t>'</a:t>
            </a:r>
            <a:r>
              <a:rPr lang="en-US"/>
              <a:t>s contents</a:t>
            </a:r>
          </a:p>
          <a:p>
            <a:r>
              <a:rPr lang="en-US"/>
              <a:t>Public vs private status of the book</a:t>
            </a:r>
            <a:r>
              <a:rPr lang="en-US">
                <a:cs typeface="Arial" charset="0"/>
              </a:rPr>
              <a:t>'</a:t>
            </a:r>
            <a:r>
              <a:rPr lang="en-US"/>
              <a:t>s circulation</a:t>
            </a:r>
          </a:p>
        </p:txBody>
      </p:sp>
    </p:spTree>
    <p:custDataLst>
      <p:tags r:id="rId1"/>
    </p:custDataLst>
  </p:cSld>
  <p:clrMapOvr>
    <a:masterClrMapping/>
  </p:clrMapOvr>
  <p:transition advTm="389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Truth vs Fiction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Book of Mormon shares many genre features with Old Testament, but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BM is fiction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OT is history</a:t>
            </a:r>
          </a:p>
          <a:p>
            <a:pPr>
              <a:lnSpc>
                <a:spcPct val="90000"/>
              </a:lnSpc>
            </a:pPr>
            <a:r>
              <a:rPr lang="en-US" sz="2800"/>
              <a:t>Apocryphal Acts resemble Canonical, but latter is history, former fiction</a:t>
            </a:r>
          </a:p>
          <a:p>
            <a:pPr>
              <a:lnSpc>
                <a:spcPct val="90000"/>
              </a:lnSpc>
            </a:pPr>
            <a:r>
              <a:rPr lang="en-US" sz="2800"/>
              <a:t>Similarly with the Canonical vs Apocryphal Gospels</a:t>
            </a:r>
          </a:p>
          <a:p>
            <a:pPr>
              <a:lnSpc>
                <a:spcPct val="90000"/>
              </a:lnSpc>
            </a:pPr>
            <a:r>
              <a:rPr lang="en-US" sz="2800"/>
              <a:t>I suggest that the Canonical Apocalypses are real visions from God while Apocryphal are not.</a:t>
            </a:r>
          </a:p>
        </p:txBody>
      </p:sp>
    </p:spTree>
    <p:custDataLst>
      <p:tags r:id="rId1"/>
    </p:custDataLst>
  </p:cSld>
  <p:clrMapOvr>
    <a:masterClrMapping/>
  </p:clrMapOvr>
  <p:transition advTm="1105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Public vs Private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Canonical apocalypses apparently in public circulation since time of claimed authors, no reason to think this true for apocryphal ones.</a:t>
            </a:r>
          </a:p>
          <a:p>
            <a:pPr>
              <a:lnSpc>
                <a:spcPct val="90000"/>
              </a:lnSpc>
            </a:pPr>
            <a:r>
              <a:rPr lang="en-US" sz="2800"/>
              <a:t>Compare Gospel of Thomas:  </a:t>
            </a:r>
            <a:r>
              <a:rPr lang="en-US" sz="2800">
                <a:cs typeface="Arial" charset="0"/>
              </a:rPr>
              <a:t>"</a:t>
            </a:r>
            <a:r>
              <a:rPr lang="en-US" sz="2800"/>
              <a:t>These are the </a:t>
            </a:r>
            <a:r>
              <a:rPr lang="en-US" sz="2800" i="1"/>
              <a:t>secret</a:t>
            </a:r>
            <a:r>
              <a:rPr lang="en-US" sz="2800"/>
              <a:t> words…</a:t>
            </a:r>
            <a:r>
              <a:rPr lang="en-US" sz="2800">
                <a:cs typeface="Arial" charset="0"/>
              </a:rPr>
              <a:t>"</a:t>
            </a:r>
            <a:r>
              <a:rPr lang="en-US" sz="2800"/>
              <a:t> and Joseph Smith </a:t>
            </a:r>
            <a:r>
              <a:rPr lang="en-US" sz="2800">
                <a:cs typeface="Arial" charset="0"/>
              </a:rPr>
              <a:t>'</a:t>
            </a:r>
            <a:r>
              <a:rPr lang="en-US" sz="2800"/>
              <a:t>finding</a:t>
            </a:r>
            <a:r>
              <a:rPr lang="en-US" sz="2800">
                <a:cs typeface="Arial" charset="0"/>
              </a:rPr>
              <a:t>'</a:t>
            </a:r>
            <a:r>
              <a:rPr lang="en-US" sz="2800"/>
              <a:t> golden plates.</a:t>
            </a:r>
          </a:p>
          <a:p>
            <a:pPr>
              <a:lnSpc>
                <a:spcPct val="90000"/>
              </a:lnSpc>
            </a:pPr>
            <a:r>
              <a:rPr lang="en-US" sz="2800"/>
              <a:t>I think the apocryphal apocalypses were semi-secret works of Mormon-like groups in antiquity.</a:t>
            </a:r>
          </a:p>
          <a:p>
            <a:pPr>
              <a:lnSpc>
                <a:spcPct val="90000"/>
              </a:lnSpc>
            </a:pPr>
            <a:r>
              <a:rPr lang="en-US" sz="2800"/>
              <a:t>Semi-secret because all such groups have occasional cases of apostasy.</a:t>
            </a:r>
          </a:p>
        </p:txBody>
      </p:sp>
    </p:spTree>
    <p:custDataLst>
      <p:tags r:id="rId1"/>
    </p:custDataLst>
  </p:cSld>
  <p:clrMapOvr>
    <a:masterClrMapping/>
  </p:clrMapOvr>
  <p:transition advTm="1702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Comments on Genre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495800"/>
          </a:xfrm>
        </p:spPr>
        <p:txBody>
          <a:bodyPr/>
          <a:lstStyle/>
          <a:p>
            <a:r>
              <a:rPr lang="en-US" sz="2800"/>
              <a:t>These two matters will have considerable bearing on whether false authorship was OK in antiquity:</a:t>
            </a:r>
          </a:p>
          <a:p>
            <a:pPr lvl="1"/>
            <a:r>
              <a:rPr lang="en-US" sz="2400"/>
              <a:t>Obviously it was OK to the founders of heretical cults who wrote such stuff</a:t>
            </a:r>
          </a:p>
          <a:p>
            <a:pPr lvl="1"/>
            <a:r>
              <a:rPr lang="en-US" sz="2400"/>
              <a:t>They would have been in big trouble with their followers if </a:t>
            </a:r>
            <a:r>
              <a:rPr lang="en-US" sz="2400" i="1"/>
              <a:t>they</a:t>
            </a:r>
            <a:r>
              <a:rPr lang="en-US" sz="2400"/>
              <a:t> found out!</a:t>
            </a:r>
          </a:p>
          <a:p>
            <a:r>
              <a:rPr lang="en-US" sz="2800"/>
              <a:t>I suspect the apocryphal works were written to mimic the canonical when these became well-known.</a:t>
            </a:r>
          </a:p>
        </p:txBody>
      </p:sp>
    </p:spTree>
    <p:custDataLst>
      <p:tags r:id="rId1"/>
    </p:custDataLst>
  </p:cSld>
  <p:clrMapOvr>
    <a:masterClrMapping/>
  </p:clrMapOvr>
  <p:transition advTm="1015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The End!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Don</a:t>
            </a:r>
            <a:r>
              <a:rPr lang="en-US">
                <a:cs typeface="Arial" charset="0"/>
              </a:rPr>
              <a:t>'</a:t>
            </a:r>
            <a:r>
              <a:rPr lang="en-US"/>
              <a:t>t dismiss end-times prophecy as just </a:t>
            </a:r>
            <a:r>
              <a:rPr lang="en-US">
                <a:cs typeface="Arial" charset="0"/>
              </a:rPr>
              <a:t>'</a:t>
            </a:r>
            <a:r>
              <a:rPr lang="en-US"/>
              <a:t>apocalyptic</a:t>
            </a:r>
            <a:r>
              <a:rPr lang="en-US">
                <a:cs typeface="Arial" charset="0"/>
              </a:rPr>
              <a:t>'</a:t>
            </a:r>
            <a:r>
              <a:rPr lang="en-US"/>
              <a:t>!</a:t>
            </a:r>
          </a:p>
        </p:txBody>
      </p:sp>
    </p:spTree>
    <p:custDataLst>
      <p:tags r:id="rId1"/>
    </p:custDataLst>
  </p:cSld>
  <p:clrMapOvr>
    <a:masterClrMapping/>
  </p:clrMapOvr>
  <p:transition advTm="247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  <p:bldP spid="3072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chemeClr val="hlink"/>
                </a:solidFill>
              </a:rPr>
              <a:t>Apocalyptic</a:t>
            </a:r>
            <a:r>
              <a:rPr lang="en-US" sz="2800"/>
              <a:t> – those ancient visionary writings which purport to reveal the mystery of the end of the age and of the glories of the age to come.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chemeClr val="hlink"/>
                </a:solidFill>
              </a:rPr>
              <a:t>Prophecy</a:t>
            </a:r>
            <a:r>
              <a:rPr lang="en-US" sz="2800"/>
              <a:t> – an utterance of a prophet, one who claims to speak for God.  Since it often pertained to the future, comes to be identified with foretelling future events.  Usually distinguished from narrative, law, psalms, wisdom; but not strictly a category of form, but rather of claimed source.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Soulen, </a:t>
            </a:r>
            <a:r>
              <a:rPr lang="en-US" sz="2400" i="1"/>
              <a:t>Handbook of Biblical Criticism</a:t>
            </a:r>
            <a:endParaRPr lang="en-US" sz="2400"/>
          </a:p>
        </p:txBody>
      </p:sp>
    </p:spTree>
    <p:custDataLst>
      <p:tags r:id="rId1"/>
    </p:custDataLst>
  </p:cSld>
  <p:clrMapOvr>
    <a:masterClrMapping/>
  </p:clrMapOvr>
  <p:transition advTm="677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Characteristics of Apocalyptic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Revelation of a visionary sort</a:t>
            </a:r>
          </a:p>
          <a:p>
            <a:pPr>
              <a:lnSpc>
                <a:spcPct val="90000"/>
              </a:lnSpc>
            </a:pPr>
            <a:r>
              <a:rPr lang="en-US" sz="2800"/>
              <a:t>Extensive use of symbolism</a:t>
            </a:r>
          </a:p>
          <a:p>
            <a:pPr>
              <a:lnSpc>
                <a:spcPct val="90000"/>
              </a:lnSpc>
            </a:pPr>
            <a:r>
              <a:rPr lang="en-US" sz="2800"/>
              <a:t>Tendency to pessimism re/ human nature</a:t>
            </a:r>
          </a:p>
          <a:p>
            <a:pPr>
              <a:lnSpc>
                <a:spcPct val="90000"/>
              </a:lnSpc>
            </a:pPr>
            <a:r>
              <a:rPr lang="en-US" sz="2800"/>
              <a:t>Cosmic perspective</a:t>
            </a:r>
          </a:p>
          <a:p>
            <a:pPr>
              <a:lnSpc>
                <a:spcPct val="90000"/>
              </a:lnSpc>
            </a:pPr>
            <a:r>
              <a:rPr lang="en-US" sz="2800"/>
              <a:t>World-shaking events</a:t>
            </a:r>
          </a:p>
          <a:p>
            <a:pPr>
              <a:lnSpc>
                <a:spcPct val="90000"/>
              </a:lnSpc>
            </a:pPr>
            <a:r>
              <a:rPr lang="en-US" sz="2800"/>
              <a:t>Triumph of God</a:t>
            </a:r>
          </a:p>
          <a:p>
            <a:pPr>
              <a:lnSpc>
                <a:spcPct val="90000"/>
              </a:lnSpc>
            </a:pPr>
            <a:r>
              <a:rPr lang="en-US" sz="2800"/>
              <a:t>Deterministic – events are set</a:t>
            </a:r>
          </a:p>
          <a:p>
            <a:pPr>
              <a:lnSpc>
                <a:spcPct val="90000"/>
              </a:lnSpc>
            </a:pPr>
            <a:r>
              <a:rPr lang="en-US" sz="2800"/>
              <a:t>Dualistic – struggle between good and evil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chemeClr val="hlink"/>
                </a:solidFill>
              </a:rPr>
              <a:t>Pseudonymous – claims famous author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chemeClr val="hlink"/>
                </a:solidFill>
              </a:rPr>
              <a:t>History rewritten as prophecy</a:t>
            </a:r>
          </a:p>
        </p:txBody>
      </p:sp>
    </p:spTree>
    <p:custDataLst>
      <p:tags r:id="rId1"/>
    </p:custDataLst>
  </p:cSld>
  <p:clrMapOvr>
    <a:masterClrMapping/>
  </p:clrMapOvr>
  <p:transition advTm="2431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 Material usually considered Apocalyptic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Numbers 23-24 – Balaam</a:t>
            </a:r>
            <a:r>
              <a:rPr lang="en-US">
                <a:cs typeface="Arial" charset="0"/>
              </a:rPr>
              <a:t>'</a:t>
            </a:r>
            <a:r>
              <a:rPr lang="en-US"/>
              <a:t>s oracles</a:t>
            </a:r>
          </a:p>
          <a:p>
            <a:pPr>
              <a:lnSpc>
                <a:spcPct val="90000"/>
              </a:lnSpc>
            </a:pPr>
            <a:r>
              <a:rPr lang="en-US"/>
              <a:t>Isaiah 24-27 – events of end of age</a:t>
            </a:r>
          </a:p>
          <a:p>
            <a:pPr>
              <a:lnSpc>
                <a:spcPct val="90000"/>
              </a:lnSpc>
            </a:pPr>
            <a:r>
              <a:rPr lang="en-US"/>
              <a:t>Ezekiel – chariot w/ cherubim, departure of Glory, invasion of Israel, visionary temple, parabolic visions</a:t>
            </a:r>
          </a:p>
          <a:p>
            <a:pPr>
              <a:lnSpc>
                <a:spcPct val="90000"/>
              </a:lnSpc>
            </a:pPr>
            <a:r>
              <a:rPr lang="en-US"/>
              <a:t>Daniel – parabolic visions, dreams re/ future &amp; end of age</a:t>
            </a:r>
          </a:p>
          <a:p>
            <a:pPr>
              <a:lnSpc>
                <a:spcPct val="90000"/>
              </a:lnSpc>
            </a:pPr>
            <a:r>
              <a:rPr lang="en-US"/>
              <a:t>Zechariah – parabolic visions, events of end</a:t>
            </a:r>
          </a:p>
        </p:txBody>
      </p:sp>
    </p:spTree>
    <p:custDataLst>
      <p:tags r:id="rId1"/>
    </p:custDataLst>
  </p:cSld>
  <p:clrMapOvr>
    <a:masterClrMapping/>
  </p:clrMapOvr>
  <p:transition advTm="910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NT Material usually considered Apocalyptic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Olivet Discourse – Christ reveals signs of end, 2</a:t>
            </a:r>
            <a:r>
              <a:rPr lang="en-US" baseline="30000"/>
              <a:t>nd</a:t>
            </a:r>
            <a:r>
              <a:rPr lang="en-US"/>
              <a:t> coming to disciples</a:t>
            </a:r>
          </a:p>
          <a:p>
            <a:pPr>
              <a:lnSpc>
                <a:spcPct val="90000"/>
              </a:lnSpc>
            </a:pPr>
            <a:r>
              <a:rPr lang="en-US"/>
              <a:t>1 Thessalonians 4-5 – 2</a:t>
            </a:r>
            <a:r>
              <a:rPr lang="en-US" baseline="30000"/>
              <a:t>nd</a:t>
            </a:r>
            <a:r>
              <a:rPr lang="en-US"/>
              <a:t> coming, resurrection, end of age</a:t>
            </a:r>
          </a:p>
          <a:p>
            <a:pPr>
              <a:lnSpc>
                <a:spcPct val="90000"/>
              </a:lnSpc>
            </a:pPr>
            <a:r>
              <a:rPr lang="en-US"/>
              <a:t>2 Thessalonians 1-2 – 2</a:t>
            </a:r>
            <a:r>
              <a:rPr lang="en-US" baseline="30000"/>
              <a:t>nd</a:t>
            </a:r>
            <a:r>
              <a:rPr lang="en-US"/>
              <a:t> coming, man of lawlessness</a:t>
            </a:r>
          </a:p>
          <a:p>
            <a:pPr>
              <a:lnSpc>
                <a:spcPct val="90000"/>
              </a:lnSpc>
            </a:pPr>
            <a:r>
              <a:rPr lang="en-US"/>
              <a:t>Revelation – visions of heaven, symbolism, end of age</a:t>
            </a:r>
          </a:p>
        </p:txBody>
      </p:sp>
    </p:spTree>
    <p:custDataLst>
      <p:tags r:id="rId1"/>
    </p:custDataLst>
  </p:cSld>
  <p:clrMapOvr>
    <a:masterClrMapping/>
  </p:clrMapOvr>
  <p:transition advTm="480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Extrabiblical Apocalypses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chemeClr val="hlink"/>
                </a:solidFill>
              </a:rPr>
              <a:t>1-3 Enoch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1 Enoch – visionary journeys thru world &amp; underworld; angels, Messiah; world history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2 Enoch – visionary journey thru heavens; revelation of creation &amp; world history to flood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3 Enoch – visionary journey of R. Ishmael to heaven; secrets from Metatron re/ cosmos, end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chemeClr val="hlink"/>
                </a:solidFill>
              </a:rPr>
              <a:t>2-3 Baruch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2 Baruch – preview of world history to Messiah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3 Baruch – complaint re/ destruction of Jerusalem leads to visit to different heavens</a:t>
            </a:r>
          </a:p>
        </p:txBody>
      </p:sp>
    </p:spTree>
    <p:custDataLst>
      <p:tags r:id="rId1"/>
    </p:custDataLst>
  </p:cSld>
  <p:clrMapOvr>
    <a:masterClrMapping/>
  </p:clrMapOvr>
  <p:transition advTm="846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bldLvl="2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Extrabiblical Apocalypses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chemeClr val="hlink"/>
                </a:solidFill>
              </a:rPr>
              <a:t>War Scroll</a:t>
            </a:r>
            <a:r>
              <a:rPr lang="en-US"/>
              <a:t> (1QM) – rules for conducting end-time war against Gentiles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chemeClr val="hlink"/>
                </a:solidFill>
              </a:rPr>
              <a:t>Assumption of Moses</a:t>
            </a:r>
            <a:r>
              <a:rPr lang="en-US"/>
              <a:t> – Moses, before departure, reveals history of Israel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chemeClr val="hlink"/>
                </a:solidFill>
              </a:rPr>
              <a:t>Martyrdom &amp; Ascension of Isaiah</a:t>
            </a:r>
            <a:r>
              <a:rPr lang="en-US"/>
              <a:t> – visits heaven, sees future; sawn in two by king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chemeClr val="hlink"/>
                </a:solidFill>
              </a:rPr>
              <a:t>4 Ezra</a:t>
            </a:r>
            <a:r>
              <a:rPr lang="en-US"/>
              <a:t> – 7 visions answering Ezra’s Qs re/ Jerusalem, # of saved, history to Messiah</a:t>
            </a:r>
          </a:p>
        </p:txBody>
      </p:sp>
    </p:spTree>
    <p:custDataLst>
      <p:tags r:id="rId1"/>
    </p:custDataLst>
  </p:cSld>
  <p:clrMapOvr>
    <a:masterClrMapping/>
  </p:clrMapOvr>
  <p:transition advTm="628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Extrabiblical Apocalypses</a:t>
            </a:r>
          </a:p>
        </p:txBody>
      </p:sp>
      <p:sp>
        <p:nvSpPr>
          <p:cNvPr id="2765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chemeClr val="hlink"/>
                </a:solidFill>
              </a:rPr>
              <a:t>Shepherd of Hermas</a:t>
            </a:r>
            <a:r>
              <a:rPr lang="en-US" sz="2800"/>
              <a:t> – allegorical visions from woman &amp; shepherd re/ Christian life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chemeClr val="hlink"/>
                </a:solidFill>
              </a:rPr>
              <a:t>Apocalypse of Peter</a:t>
            </a:r>
            <a:r>
              <a:rPr lang="en-US" sz="2800"/>
              <a:t> – Christ on Mt Olives describes heaven &amp; hell, esp punishments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chemeClr val="hlink"/>
                </a:solidFill>
              </a:rPr>
              <a:t>Apocalypse of Paul</a:t>
            </a:r>
            <a:r>
              <a:rPr lang="en-US" sz="2800"/>
              <a:t> – carried up to 3</a:t>
            </a:r>
            <a:r>
              <a:rPr lang="en-US" sz="2800" baseline="30000"/>
              <a:t>rd</a:t>
            </a:r>
            <a:r>
              <a:rPr lang="en-US" sz="2800"/>
              <a:t> heaven, meets angels, patriarchs; blessing of righteous, punishment of wicked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chemeClr val="hlink"/>
                </a:solidFill>
              </a:rPr>
              <a:t>Apocalypse of Thomas</a:t>
            </a:r>
            <a:r>
              <a:rPr lang="en-US" sz="2800"/>
              <a:t> – events leading up to end in a 7-day scheme</a:t>
            </a:r>
          </a:p>
        </p:txBody>
      </p:sp>
    </p:spTree>
    <p:custDataLst>
      <p:tags r:id="rId1"/>
    </p:custDataLst>
  </p:cSld>
  <p:clrMapOvr>
    <a:masterClrMapping/>
  </p:clrMapOvr>
  <p:transition advTm="570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on Apocalyptic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Diverse materials here, particularly when both canonical &amp; non-canonical lumped together</a:t>
            </a:r>
          </a:p>
          <a:p>
            <a:pPr>
              <a:lnSpc>
                <a:spcPct val="90000"/>
              </a:lnSpc>
            </a:pPr>
            <a:r>
              <a:rPr lang="en-US" sz="2800"/>
              <a:t>Origin of genre is earlier than IT period, continues centuries later.</a:t>
            </a:r>
          </a:p>
          <a:p>
            <a:pPr>
              <a:lnSpc>
                <a:spcPct val="90000"/>
              </a:lnSpc>
            </a:pPr>
            <a:r>
              <a:rPr lang="en-US" sz="2800"/>
              <a:t>Except for Jude, no clear evidence that canonical borrowed from non-canonical.</a:t>
            </a:r>
          </a:p>
          <a:p>
            <a:pPr>
              <a:lnSpc>
                <a:spcPct val="90000"/>
              </a:lnSpc>
            </a:pPr>
            <a:r>
              <a:rPr lang="en-US" sz="2800"/>
              <a:t>Rather dependence seems to go the other way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1 Enoch dependent on Ezekiel, Daniel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Hermas, Apoc Peter on Revelation</a:t>
            </a:r>
          </a:p>
        </p:txBody>
      </p:sp>
    </p:spTree>
    <p:custDataLst>
      <p:tags r:id="rId1"/>
    </p:custDataLst>
  </p:cSld>
  <p:clrMapOvr>
    <a:masterClrMapping/>
  </p:clrMapOvr>
  <p:transition advTm="822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bldLvl="2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9|11.1|79|25.5|28.1|7.2|4.3|17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0.5|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5|3.6|29.5|19.5|22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42.3|53.4|22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1.2|7.4|41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5|12.2|5|4.9|4.4|2.3|2.9|3.2|4.1|4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21.5|11.7|19.9|2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13.8|9.2|9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19.8|10.2|10.3|13.9|5.2|5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6.4|10.3|11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9.2|9.2|16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13.4|18.7|12.3|12.7|9"/>
</p:tagLst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177</TotalTime>
  <Words>815</Words>
  <Application>Microsoft Office PowerPoint</Application>
  <PresentationFormat>On-screen Show (4:3)</PresentationFormat>
  <Paragraphs>86</Paragraphs>
  <Slides>15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Mountain Top</vt:lpstr>
      <vt:lpstr>Apocalyptic Genre</vt:lpstr>
      <vt:lpstr>Definitions</vt:lpstr>
      <vt:lpstr>Characteristics of Apocalyptic</vt:lpstr>
      <vt:lpstr>OT Material usually considered Apocalyptic</vt:lpstr>
      <vt:lpstr>NT Material usually considered Apocalyptic</vt:lpstr>
      <vt:lpstr>Extrabiblical Apocalypses</vt:lpstr>
      <vt:lpstr>Extrabiblical Apocalypses</vt:lpstr>
      <vt:lpstr>Extrabiblical Apocalypses</vt:lpstr>
      <vt:lpstr>Summary on Apocalyptic</vt:lpstr>
      <vt:lpstr>Summary on Apocalyptic</vt:lpstr>
      <vt:lpstr>Some Comments on Genre</vt:lpstr>
      <vt:lpstr>Truth vs Fiction</vt:lpstr>
      <vt:lpstr>Public vs Private</vt:lpstr>
      <vt:lpstr>Some Comments on Genre</vt:lpstr>
      <vt:lpstr>The End!</vt:lpstr>
    </vt:vector>
  </TitlesOfParts>
  <Company>Biblical Theological Seminary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Apocalyptic Genre</dc:title>
  <dc:creator>RC Newman</dc:creator>
  <cp:lastModifiedBy>Newman</cp:lastModifiedBy>
  <cp:revision>60</cp:revision>
  <cp:lastPrinted>1601-01-01T00:00:00Z</cp:lastPrinted>
  <dcterms:created xsi:type="dcterms:W3CDTF">2002-10-15T16:41:06Z</dcterms:created>
  <dcterms:modified xsi:type="dcterms:W3CDTF">2015-07-02T21:46:34Z</dcterms:modified>
</cp:coreProperties>
</file>