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2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819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8196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98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819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8200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8201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4"/>
                    <a:ext cx="2919" cy="2151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02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203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8204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8205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06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50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07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8208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09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3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1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8211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12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13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8214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15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16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8217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18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70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19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8220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21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22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8223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24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7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25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8226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27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28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8229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7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30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3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31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8232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33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7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34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8235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36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37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8238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39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2" y="1759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4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8241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2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6"/>
                      <a:ext cx="754" cy="34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43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8244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5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46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8247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48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89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49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8250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1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89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52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8253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4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55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8256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8"/>
                      <a:ext cx="1100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57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58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8259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1" y="924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60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61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8262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63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64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8265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66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267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5" y="949"/>
                    <a:ext cx="1027" cy="14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68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826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270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71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1" y="181"/>
                      <a:ext cx="570" cy="2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72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273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1" y="915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74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0" cy="42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75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276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77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50" y="220"/>
                      <a:ext cx="512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78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279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80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5" y="3512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81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282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83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84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8285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2" y="2695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86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4" y="3898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87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8288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89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6"/>
                      <a:ext cx="925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90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8291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1"/>
                      <a:ext cx="1650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92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5" cy="46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93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8294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60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95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96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8297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4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98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299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8300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01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8302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8303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8304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6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05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06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79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07" name="Arc 115"/>
                  <p:cNvSpPr>
                    <a:spLocks/>
                  </p:cNvSpPr>
                  <p:nvPr/>
                </p:nvSpPr>
                <p:spPr bwMode="hidden">
                  <a:xfrm flipH="1">
                    <a:off x="74" y="813"/>
                    <a:ext cx="2540" cy="2379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08" name="Arc 116"/>
                  <p:cNvSpPr>
                    <a:spLocks/>
                  </p:cNvSpPr>
                  <p:nvPr/>
                </p:nvSpPr>
                <p:spPr bwMode="hidden">
                  <a:xfrm flipH="1">
                    <a:off x="790" y="313"/>
                    <a:ext cx="1850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09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4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10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311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312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8313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4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5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6" name="Arc 124"/>
              <p:cNvSpPr>
                <a:spLocks/>
              </p:cNvSpPr>
              <p:nvPr/>
            </p:nvSpPr>
            <p:spPr bwMode="hidden">
              <a:xfrm flipH="1">
                <a:off x="210" y="1168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7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8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19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0" name="Freeform 128"/>
              <p:cNvSpPr>
                <a:spLocks/>
              </p:cNvSpPr>
              <p:nvPr/>
            </p:nvSpPr>
            <p:spPr bwMode="hidden">
              <a:xfrm rot="19660755" flipV="1">
                <a:off x="2546" y="2150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1" name="Freeform 129"/>
              <p:cNvSpPr>
                <a:spLocks/>
              </p:cNvSpPr>
              <p:nvPr/>
            </p:nvSpPr>
            <p:spPr bwMode="hidden">
              <a:xfrm flipH="1">
                <a:off x="489" y="2504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2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3" name="Freeform 131"/>
              <p:cNvSpPr>
                <a:spLocks/>
              </p:cNvSpPr>
              <p:nvPr/>
            </p:nvSpPr>
            <p:spPr bwMode="hidden">
              <a:xfrm>
                <a:off x="4401" y="2280"/>
                <a:ext cx="1007" cy="1601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4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5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26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32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32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329" name="Rectangle 13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330" name="Rectangle 1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331" name="Rectangle 1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2C28239-7729-44A8-BF52-18CB781C74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A417B-AE69-42E5-8A72-010BE0C549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9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CFDDF-6E3D-430E-A5A3-FF31D15636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9F29E-DC8E-4E79-A6C5-30CBBC98D1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9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D1BB4-B169-42DD-8717-8983070ED5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1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85E18-3F09-449F-9EA5-970C68DF63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9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CD78F-B96D-4716-8544-F744C2D498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9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4C05F-85DC-45F0-9CF6-3A301CAA3D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5C726-DEEE-45F0-B740-88AFA08E20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2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1D34D-9D8A-4725-97F6-A3EECF07FF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6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8402F-1658-4228-930F-2D8B7FF88A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2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7171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7172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74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7175" name="Oval 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6" name="Oval 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77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717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7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180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7181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7182" name="Oval 1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83" name="Oval 1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184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7185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718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8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88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718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9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91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719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9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94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719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9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97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719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9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00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720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0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03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720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0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06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720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0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09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721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1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12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721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1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15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721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1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18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721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2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21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722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2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24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722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2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27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72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30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723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3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33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723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3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36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723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3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39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724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4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42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724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4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45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724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4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24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4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250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725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5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53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725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5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56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725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5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59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726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6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62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726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6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65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726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6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68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726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7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71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727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7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74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727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7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77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727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7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280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728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28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728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4" name="Arc 11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8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0" name="Arc 12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1" name="Arc 12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5" name="Arc 12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7" name="Freeform 12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9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04" name="Freeform 13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30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0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0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730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730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EE67D9C-AC60-4C6E-BB4F-A14C5258592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Anthropic Phenomena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Design or Chance?</a:t>
            </a:r>
          </a:p>
          <a:p>
            <a:endParaRPr lang="en-US"/>
          </a:p>
          <a:p>
            <a:r>
              <a:rPr lang="en-US">
                <a:solidFill>
                  <a:schemeClr val="accent1"/>
                </a:solidFill>
              </a:rPr>
              <a:t>Robert C. Newman</a:t>
            </a:r>
          </a:p>
        </p:txBody>
      </p:sp>
      <p:pic>
        <p:nvPicPr>
          <p:cNvPr id="2" name="Anthropic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5715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210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0" grpId="0"/>
      <p:bldP spid="2051" grpId="0" uiExpand="1" build="p"/>
    </p:bldLst>
  </p:timing>
  <p:extLst mod="1">
    <p:ext uri="{E180D4A7-C9FB-4DFB-919C-405C955672EB}">
      <p14:showEvtLst xmlns:p14="http://schemas.microsoft.com/office/powerpoint/2010/main">
        <p14:playEvt time="0" objId="205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Electromagnetism &amp; Gravity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See Adair, </a:t>
            </a:r>
            <a:r>
              <a:rPr lang="en-US" sz="2800" i="1"/>
              <a:t>Great Design</a:t>
            </a:r>
            <a:r>
              <a:rPr lang="en-US" sz="2800"/>
              <a:t>, 321</a:t>
            </a:r>
          </a:p>
          <a:p>
            <a:pPr>
              <a:lnSpc>
                <a:spcPct val="80000"/>
              </a:lnSpc>
            </a:pPr>
            <a:r>
              <a:rPr lang="en-US" sz="2800"/>
              <a:t>Both these forces are long-range, each decreasing as square of distance.</a:t>
            </a:r>
          </a:p>
          <a:p>
            <a:pPr>
              <a:lnSpc>
                <a:spcPct val="80000"/>
              </a:lnSpc>
            </a:pPr>
            <a:r>
              <a:rPr lang="en-US" sz="2800"/>
              <a:t>E-m is enormously stronger than gravity, by some 37 powers of 10, yet gravity dominates on the astronomical size-scale. </a:t>
            </a:r>
          </a:p>
          <a:p>
            <a:pPr>
              <a:lnSpc>
                <a:spcPct val="80000"/>
              </a:lnSpc>
            </a:pPr>
            <a:r>
              <a:rPr lang="en-US" sz="2800"/>
              <a:t>This allows hot suns &amp; cool planets, and life as we know it.</a:t>
            </a:r>
          </a:p>
        </p:txBody>
      </p:sp>
    </p:spTree>
    <p:custDataLst>
      <p:tags r:id="rId1"/>
    </p:custDataLst>
  </p:cSld>
  <p:clrMapOvr>
    <a:masterClrMapping/>
  </p:clrMapOvr>
  <p:transition advTm="5233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Electromagnetism &amp; Gravity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r>
              <a:rPr lang="en-US" sz="2800"/>
              <a:t>Why does gravity dominate, when so much weaker?</a:t>
            </a:r>
          </a:p>
          <a:p>
            <a:r>
              <a:rPr lang="en-US" sz="2800"/>
              <a:t>It has only attractive force, mediated by mass, which is only positive.</a:t>
            </a:r>
          </a:p>
          <a:p>
            <a:r>
              <a:rPr lang="en-US" sz="2800"/>
              <a:t>E-m has both attractive &amp; repulsive force, mediated by charges, which are positive or negative; like charges repel, unlike attract.</a:t>
            </a:r>
          </a:p>
        </p:txBody>
      </p:sp>
    </p:spTree>
    <p:custDataLst>
      <p:tags r:id="rId1"/>
    </p:custDataLst>
  </p:cSld>
  <p:clrMapOvr>
    <a:masterClrMapping/>
  </p:clrMapOvr>
  <p:transition advTm="394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Electromagnetism &amp; Gravity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4114800"/>
          </a:xfrm>
        </p:spPr>
        <p:txBody>
          <a:bodyPr/>
          <a:lstStyle/>
          <a:p>
            <a:r>
              <a:rPr lang="en-US"/>
              <a:t>Thus e-m force tends to cancel out, so long as there are equal numbers of + and – charges.</a:t>
            </a:r>
          </a:p>
          <a:p>
            <a:r>
              <a:rPr lang="en-US"/>
              <a:t>But for e-m not to dominate, its charges must cancel out to much better than 1 part in 10</a:t>
            </a:r>
            <a:r>
              <a:rPr lang="en-US" baseline="30000"/>
              <a:t>37</a:t>
            </a:r>
            <a:r>
              <a:rPr lang="en-US"/>
              <a:t>, perhaps 1 part in 10</a:t>
            </a:r>
            <a:r>
              <a:rPr lang="en-US" baseline="30000"/>
              <a:t>40</a:t>
            </a:r>
            <a:r>
              <a:rPr lang="en-US"/>
              <a:t> or so.</a:t>
            </a:r>
          </a:p>
        </p:txBody>
      </p:sp>
    </p:spTree>
    <p:custDataLst>
      <p:tags r:id="rId1"/>
    </p:custDataLst>
  </p:cSld>
  <p:clrMapOvr>
    <a:masterClrMapping/>
  </p:clrMapOvr>
  <p:transition advTm="362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Electromagnetism &amp; Gravity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r>
              <a:rPr lang="en-US" sz="2800"/>
              <a:t>It is not obvious why this should be so.</a:t>
            </a:r>
          </a:p>
          <a:p>
            <a:r>
              <a:rPr lang="en-US" sz="2800"/>
              <a:t>Electrons are the main carriers of – charge and protons of + charge.</a:t>
            </a:r>
          </a:p>
          <a:p>
            <a:r>
              <a:rPr lang="en-US" sz="2800"/>
              <a:t>Protons are nearly 2000 times more massive than electrons and so these froze out at very different times in the expansion of the universe.</a:t>
            </a:r>
          </a:p>
        </p:txBody>
      </p:sp>
    </p:spTree>
    <p:custDataLst>
      <p:tags r:id="rId1"/>
    </p:custDataLst>
  </p:cSld>
  <p:clrMapOvr>
    <a:masterClrMapping/>
  </p:clrMapOvr>
  <p:transition advTm="2024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Anthropic Phenomena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r>
              <a:rPr lang="en-US"/>
              <a:t>There are many more of these than we have sketched here.</a:t>
            </a:r>
          </a:p>
          <a:p>
            <a:r>
              <a:rPr lang="en-US"/>
              <a:t>See:</a:t>
            </a:r>
          </a:p>
          <a:p>
            <a:pPr lvl="1"/>
            <a:r>
              <a:rPr lang="en-US"/>
              <a:t>Hugh Ross, </a:t>
            </a:r>
            <a:r>
              <a:rPr lang="en-US" i="1"/>
              <a:t>Creator and Cosmos</a:t>
            </a:r>
            <a:endParaRPr lang="en-US"/>
          </a:p>
          <a:p>
            <a:pPr lvl="1"/>
            <a:r>
              <a:rPr lang="en-US"/>
              <a:t>PCW Davies, </a:t>
            </a:r>
            <a:r>
              <a:rPr lang="en-US" i="1"/>
              <a:t>Accidental Universe</a:t>
            </a:r>
            <a:endParaRPr lang="en-US"/>
          </a:p>
          <a:p>
            <a:pPr lvl="1"/>
            <a:r>
              <a:rPr lang="en-US"/>
              <a:t>Barrow &amp; Tipler, </a:t>
            </a:r>
            <a:r>
              <a:rPr lang="en-US" i="1"/>
              <a:t>Anthropic Cosmological Principle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 advTm="219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Anthropic Phenomena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r>
              <a:rPr lang="en-US"/>
              <a:t>These phenomena point strongly to a Designer for the universe.</a:t>
            </a:r>
          </a:p>
          <a:p>
            <a:r>
              <a:rPr lang="en-US"/>
              <a:t>But this explanation is strongly resisted by those whose worldview does not include a Designer!</a:t>
            </a:r>
          </a:p>
        </p:txBody>
      </p:sp>
    </p:spTree>
    <p:custDataLst>
      <p:tags r:id="rId1"/>
    </p:custDataLst>
  </p:cSld>
  <p:clrMapOvr>
    <a:masterClrMapping/>
  </p:clrMapOvr>
  <p:transition advTm="248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Attempts to </a:t>
            </a:r>
            <a:br>
              <a:rPr lang="en-US"/>
            </a:br>
            <a:r>
              <a:rPr lang="en-US"/>
              <a:t>Avoid a Designer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048000"/>
            <a:ext cx="7772400" cy="4114800"/>
          </a:xfrm>
        </p:spPr>
        <p:txBody>
          <a:bodyPr/>
          <a:lstStyle/>
          <a:p>
            <a:r>
              <a:rPr lang="en-US"/>
              <a:t>See more detailed discussion in articles by Davis and Rhoda.</a:t>
            </a:r>
          </a:p>
          <a:p>
            <a:r>
              <a:rPr lang="en-US"/>
              <a:t>These attempts are usually some form or other of the "Anthropic Principle."</a:t>
            </a:r>
          </a:p>
        </p:txBody>
      </p:sp>
    </p:spTree>
    <p:custDataLst>
      <p:tags r:id="rId1"/>
    </p:custDataLst>
  </p:cSld>
  <p:clrMapOvr>
    <a:masterClrMapping/>
  </p:clrMapOvr>
  <p:transition advTm="221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Anthropic Principle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r>
              <a:rPr lang="en-US"/>
              <a:t>The universe is the way it is because of humans.</a:t>
            </a:r>
          </a:p>
          <a:p>
            <a:r>
              <a:rPr lang="en-US"/>
              <a:t>Strong Anthropic Principle</a:t>
            </a:r>
          </a:p>
          <a:p>
            <a:r>
              <a:rPr lang="en-US"/>
              <a:t>Weak Anthropic Principle</a:t>
            </a:r>
          </a:p>
        </p:txBody>
      </p:sp>
    </p:spTree>
    <p:custDataLst>
      <p:tags r:id="rId1"/>
    </p:custDataLst>
  </p:cSld>
  <p:clrMapOvr>
    <a:masterClrMapping/>
  </p:clrMapOvr>
  <p:transition advTm="217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Strong </a:t>
            </a:r>
            <a:br>
              <a:rPr lang="en-US"/>
            </a:br>
            <a:r>
              <a:rPr lang="en-US"/>
              <a:t>Anthropic Principle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r>
              <a:rPr lang="en-US" sz="2800"/>
              <a:t>Mankind caused the universe to be the way it is so humans could arise! (Barrow, Wheeler)</a:t>
            </a:r>
          </a:p>
          <a:p>
            <a:r>
              <a:rPr lang="en-US" sz="2800"/>
              <a:t>Either mankind is a manifestation of God (monism)…</a:t>
            </a:r>
          </a:p>
          <a:p>
            <a:r>
              <a:rPr lang="en-US" sz="2800"/>
              <a:t>Or causes operate backward in time.</a:t>
            </a:r>
          </a:p>
          <a:p>
            <a:r>
              <a:rPr lang="en-US" sz="2800"/>
              <a:t>Little reason to believe either of these without strong evidence.</a:t>
            </a:r>
          </a:p>
        </p:txBody>
      </p:sp>
    </p:spTree>
    <p:custDataLst>
      <p:tags r:id="rId1"/>
    </p:custDataLst>
  </p:cSld>
  <p:clrMapOvr>
    <a:masterClrMapping/>
  </p:clrMapOvr>
  <p:transition advTm="485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 </a:t>
            </a:r>
            <a:br>
              <a:rPr lang="en-US"/>
            </a:br>
            <a:r>
              <a:rPr lang="en-US"/>
              <a:t>Anthropic Principle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r>
              <a:rPr lang="en-US"/>
              <a:t>If the universe weren’t the way it is, there would be no observers.</a:t>
            </a:r>
          </a:p>
          <a:p>
            <a:r>
              <a:rPr lang="en-US"/>
              <a:t>Since there are observers, the universe must be sufficiently fine-tuned for them to exist!</a:t>
            </a:r>
          </a:p>
          <a:p>
            <a:r>
              <a:rPr lang="en-US"/>
              <a:t>Duh!  Is this an explanation?</a:t>
            </a:r>
          </a:p>
        </p:txBody>
      </p:sp>
    </p:spTree>
    <p:custDataLst>
      <p:tags r:id="rId1"/>
    </p:custDataLst>
  </p:cSld>
  <p:clrMapOvr>
    <a:masterClrMapping/>
  </p:clrMapOvr>
  <p:transition advTm="273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these phenomena?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Features in our physical universe that are:</a:t>
            </a:r>
          </a:p>
          <a:p>
            <a:pPr lvl="1">
              <a:lnSpc>
                <a:spcPct val="90000"/>
              </a:lnSpc>
            </a:pPr>
            <a:r>
              <a:rPr lang="en-US"/>
              <a:t>Just right</a:t>
            </a:r>
          </a:p>
          <a:p>
            <a:pPr lvl="1">
              <a:lnSpc>
                <a:spcPct val="90000"/>
              </a:lnSpc>
            </a:pPr>
            <a:r>
              <a:rPr lang="en-US"/>
              <a:t>Finely balanced</a:t>
            </a:r>
          </a:p>
          <a:p>
            <a:pPr lvl="1">
              <a:lnSpc>
                <a:spcPct val="90000"/>
              </a:lnSpc>
            </a:pPr>
            <a:r>
              <a:rPr lang="en-US"/>
              <a:t>Finely tuned</a:t>
            </a:r>
          </a:p>
          <a:p>
            <a:pPr lvl="1">
              <a:lnSpc>
                <a:spcPct val="90000"/>
              </a:lnSpc>
            </a:pPr>
            <a:r>
              <a:rPr lang="en-US"/>
              <a:t>Extremely good</a:t>
            </a:r>
          </a:p>
          <a:p>
            <a:pPr>
              <a:lnSpc>
                <a:spcPct val="90000"/>
              </a:lnSpc>
            </a:pPr>
            <a:r>
              <a:rPr lang="en-US"/>
              <a:t>We will look at just a few examples here.</a:t>
            </a:r>
          </a:p>
        </p:txBody>
      </p:sp>
    </p:spTree>
    <p:custDataLst>
      <p:tags r:id="rId1"/>
    </p:custDataLst>
  </p:cSld>
  <p:clrMapOvr>
    <a:masterClrMapping/>
  </p:clrMapOvr>
  <p:transition advTm="192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Selection Effect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Apparent design is the result of selection; observers only exist in universes which are fine-tuned.</a:t>
            </a:r>
          </a:p>
          <a:p>
            <a:r>
              <a:rPr lang="en-US" sz="2800"/>
              <a:t>But variables are </a:t>
            </a:r>
            <a:r>
              <a:rPr lang="en-US" sz="2800">
                <a:solidFill>
                  <a:schemeClr val="folHlink"/>
                </a:solidFill>
              </a:rPr>
              <a:t>so</a:t>
            </a:r>
            <a:r>
              <a:rPr lang="en-US" sz="2800"/>
              <a:t> fine-tuned, it is an enormous surprise that there are </a:t>
            </a:r>
            <a:r>
              <a:rPr lang="en-US" sz="2800">
                <a:solidFill>
                  <a:schemeClr val="folHlink"/>
                </a:solidFill>
              </a:rPr>
              <a:t>any</a:t>
            </a:r>
            <a:r>
              <a:rPr lang="en-US" sz="2800"/>
              <a:t> observers!</a:t>
            </a:r>
          </a:p>
          <a:p>
            <a:r>
              <a:rPr lang="en-US" sz="2800"/>
              <a:t>Leslie’s illustration of firing squad with 1000 marksmen…</a:t>
            </a:r>
          </a:p>
        </p:txBody>
      </p:sp>
    </p:spTree>
    <p:custDataLst>
      <p:tags r:id="rId1"/>
    </p:custDataLst>
  </p:cSld>
  <p:clrMapOvr>
    <a:masterClrMapping/>
  </p:clrMapOvr>
  <p:transition advTm="297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Leslie’s Illustration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You have been condemned to death.  You are put before a squad of 1000 marksmen. They all fire.</a:t>
            </a:r>
          </a:p>
          <a:p>
            <a:r>
              <a:rPr lang="en-US" sz="2800"/>
              <a:t>When the smoke clears, you are still alive!</a:t>
            </a:r>
          </a:p>
          <a:p>
            <a:r>
              <a:rPr lang="en-US" sz="2800"/>
              <a:t>Well, if they hadn’t missed you, you wouldn’t still be here.  What’s the big deal?</a:t>
            </a:r>
          </a:p>
        </p:txBody>
      </p:sp>
    </p:spTree>
    <p:custDataLst>
      <p:tags r:id="rId1"/>
    </p:custDataLst>
  </p:cSld>
  <p:clrMapOvr>
    <a:masterClrMapping/>
  </p:clrMapOvr>
  <p:transition advTm="363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Ensemble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r>
              <a:rPr lang="en-US"/>
              <a:t>Postulate a large number of universes to make observers reasonably probable:</a:t>
            </a:r>
          </a:p>
          <a:p>
            <a:pPr lvl="1"/>
            <a:r>
              <a:rPr lang="en-US"/>
              <a:t>Successive oscillations (Wheeler)</a:t>
            </a:r>
          </a:p>
          <a:p>
            <a:pPr lvl="1"/>
            <a:r>
              <a:rPr lang="en-US"/>
              <a:t>Quantum many-worlds (Everett)</a:t>
            </a:r>
          </a:p>
          <a:p>
            <a:pPr lvl="1"/>
            <a:r>
              <a:rPr lang="en-US"/>
              <a:t>Inflationary many-worlds (Leslie)</a:t>
            </a:r>
          </a:p>
          <a:p>
            <a:r>
              <a:rPr lang="en-US"/>
              <a:t>But these all have problems.</a:t>
            </a:r>
          </a:p>
        </p:txBody>
      </p:sp>
    </p:spTree>
    <p:custDataLst>
      <p:tags r:id="rId1"/>
    </p:custDataLst>
  </p:cSld>
  <p:clrMapOvr>
    <a:masterClrMapping/>
  </p:clrMapOvr>
  <p:transition advTm="1597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Ensemble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4114800"/>
          </a:xfrm>
        </p:spPr>
        <p:txBody>
          <a:bodyPr/>
          <a:lstStyle/>
          <a:p>
            <a:r>
              <a:rPr lang="en-US" sz="2800"/>
              <a:t>Successive oscillations of universe won’t work (Hawking).</a:t>
            </a:r>
          </a:p>
          <a:p>
            <a:r>
              <a:rPr lang="en-US" sz="2800"/>
              <a:t>No evidence for quantum many-worlds.</a:t>
            </a:r>
          </a:p>
          <a:p>
            <a:r>
              <a:rPr lang="en-US" sz="2800"/>
              <a:t>Inflationary many-worlds is possible, but the evidence for so many universes is not comparable to the evidence for God.</a:t>
            </a:r>
          </a:p>
        </p:txBody>
      </p:sp>
    </p:spTree>
    <p:custDataLst>
      <p:tags r:id="rId1"/>
    </p:custDataLst>
  </p:cSld>
  <p:clrMapOvr>
    <a:masterClrMapping/>
  </p:clrMapOvr>
  <p:transition advTm="714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God?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r>
              <a:rPr lang="en-US"/>
              <a:t>If God exists, the anthropic coincidences are not surprising.</a:t>
            </a:r>
          </a:p>
          <a:p>
            <a:r>
              <a:rPr lang="en-US"/>
              <a:t>If he doesn’t, even the need for so much fine-tuning is rather amazing, not to mention that we actually have it.</a:t>
            </a:r>
          </a:p>
        </p:txBody>
      </p:sp>
    </p:spTree>
    <p:custDataLst>
      <p:tags r:id="rId1"/>
    </p:custDataLst>
  </p:cSld>
  <p:clrMapOvr>
    <a:masterClrMapping/>
  </p:clrMapOvr>
  <p:transition advTm="649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r>
              <a:rPr lang="en-US"/>
              <a:t>Thus the "God model" naturally explains fine-tuning.</a:t>
            </a:r>
          </a:p>
          <a:p>
            <a:r>
              <a:rPr lang="en-US"/>
              <a:t>The "no God model" must make huge assumptions to account for the anthropic phenomena.</a:t>
            </a:r>
          </a:p>
          <a:p>
            <a:r>
              <a:rPr lang="en-US"/>
              <a:t>Doesn't this have some practical implications?</a:t>
            </a:r>
          </a:p>
        </p:txBody>
      </p:sp>
    </p:spTree>
    <p:custDataLst>
      <p:tags r:id="rId1"/>
    </p:custDataLst>
  </p:cSld>
  <p:clrMapOvr>
    <a:masterClrMapping/>
  </p:clrMapOvr>
  <p:transition advTm="240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The End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r>
              <a:rPr lang="en-US"/>
              <a:t>Nature is telling us something very theological</a:t>
            </a:r>
          </a:p>
        </p:txBody>
      </p:sp>
    </p:spTree>
    <p:custDataLst>
      <p:tags r:id="rId1"/>
    </p:custDataLst>
  </p:cSld>
  <p:clrMapOvr>
    <a:masterClrMapping/>
  </p:clrMapOvr>
  <p:transition advTm="66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Reading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Adair, R.K. </a:t>
            </a:r>
            <a:r>
              <a:rPr lang="en-US" sz="2800" i="1">
                <a:latin typeface="Arial" charset="0"/>
              </a:rPr>
              <a:t>The Great Design</a:t>
            </a:r>
            <a:r>
              <a:rPr lang="en-US" sz="2800">
                <a:latin typeface="Arial" charset="0"/>
              </a:rPr>
              <a:t> (1987).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Barrow &amp; Tipler. </a:t>
            </a:r>
            <a:r>
              <a:rPr lang="en-US" sz="2800" i="1">
                <a:latin typeface="Arial" charset="0"/>
              </a:rPr>
              <a:t>The Anthropic Cosmological Principle</a:t>
            </a:r>
            <a:r>
              <a:rPr lang="en-US" sz="2800">
                <a:latin typeface="Arial" charset="0"/>
              </a:rPr>
              <a:t> (1986).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Davies, P.C.W. </a:t>
            </a:r>
            <a:r>
              <a:rPr lang="en-US" sz="2800" i="1">
                <a:latin typeface="Arial" charset="0"/>
              </a:rPr>
              <a:t>Accidental Universe</a:t>
            </a:r>
            <a:r>
              <a:rPr lang="en-US" sz="2800">
                <a:latin typeface="Arial" charset="0"/>
              </a:rPr>
              <a:t> (1982).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Davis, J.J. </a:t>
            </a:r>
            <a:r>
              <a:rPr lang="en-US" sz="2800">
                <a:latin typeface="Arial" charset="0"/>
                <a:cs typeface="Arial" charset="0"/>
              </a:rPr>
              <a:t>"</a:t>
            </a:r>
            <a:r>
              <a:rPr lang="en-US" sz="2800">
                <a:latin typeface="Arial" charset="0"/>
              </a:rPr>
              <a:t>Design Argument</a:t>
            </a:r>
            <a:r>
              <a:rPr lang="en-US" sz="2800">
                <a:latin typeface="Arial" charset="0"/>
                <a:cs typeface="Arial" charset="0"/>
              </a:rPr>
              <a:t>"</a:t>
            </a:r>
            <a:r>
              <a:rPr lang="en-US" sz="2800">
                <a:latin typeface="Arial" charset="0"/>
              </a:rPr>
              <a:t> (1988).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Henderson, L.J. </a:t>
            </a:r>
            <a:r>
              <a:rPr lang="en-US" sz="2800" i="1">
                <a:latin typeface="Arial" charset="0"/>
              </a:rPr>
              <a:t>The Fitness of the Environment</a:t>
            </a:r>
            <a:r>
              <a:rPr lang="en-US" sz="2800">
                <a:latin typeface="Arial" charset="0"/>
              </a:rPr>
              <a:t> (1913).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Rhoda, A.R. </a:t>
            </a:r>
            <a:r>
              <a:rPr lang="en-US" sz="2800">
                <a:latin typeface="Arial" charset="0"/>
                <a:cs typeface="Arial" charset="0"/>
              </a:rPr>
              <a:t>"</a:t>
            </a:r>
            <a:r>
              <a:rPr lang="en-US" sz="2800">
                <a:latin typeface="Arial" charset="0"/>
              </a:rPr>
              <a:t>Chance vs Design</a:t>
            </a:r>
            <a:r>
              <a:rPr lang="en-US" sz="2800">
                <a:latin typeface="Arial" charset="0"/>
                <a:cs typeface="Arial" charset="0"/>
              </a:rPr>
              <a:t>"</a:t>
            </a:r>
            <a:r>
              <a:rPr lang="en-US" sz="2800">
                <a:latin typeface="Arial" charset="0"/>
              </a:rPr>
              <a:t> (1993).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Ross, H. </a:t>
            </a:r>
            <a:r>
              <a:rPr lang="en-US" sz="2800" i="1">
                <a:latin typeface="Arial" charset="0"/>
              </a:rPr>
              <a:t>The Creator &amp; the Cosmos</a:t>
            </a:r>
            <a:r>
              <a:rPr lang="en-US" sz="2800">
                <a:latin typeface="Arial" charset="0"/>
              </a:rPr>
              <a:t> (1993).</a:t>
            </a:r>
            <a:endParaRPr lang="en-US" sz="2800" i="1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advTm="198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See Barrow &amp; Tipler, 524-541</a:t>
            </a:r>
          </a:p>
          <a:p>
            <a:pPr>
              <a:lnSpc>
                <a:spcPct val="80000"/>
              </a:lnSpc>
            </a:pPr>
            <a:r>
              <a:rPr lang="en-US" sz="2800"/>
              <a:t>"one of the strangest substances known to science" (524)</a:t>
            </a:r>
          </a:p>
          <a:p>
            <a:pPr>
              <a:lnSpc>
                <a:spcPct val="80000"/>
              </a:lnSpc>
            </a:pPr>
            <a:r>
              <a:rPr lang="en-US" sz="2800"/>
              <a:t>"most of its … physical properties have values enormously higher or lower than those of any other known material" (524)</a:t>
            </a:r>
          </a:p>
          <a:p>
            <a:pPr>
              <a:lnSpc>
                <a:spcPct val="80000"/>
              </a:lnSpc>
            </a:pPr>
            <a:r>
              <a:rPr lang="en-US" sz="2800"/>
              <a:t>Some of these features were already noted in </a:t>
            </a:r>
            <a:r>
              <a:rPr lang="en-US" sz="2800" i="1"/>
              <a:t>Bridgewater Treatises </a:t>
            </a:r>
            <a:r>
              <a:rPr lang="en-US" sz="2800"/>
              <a:t>(1830s) and in Henderson, </a:t>
            </a:r>
            <a:r>
              <a:rPr lang="en-US" sz="2800" i="1"/>
              <a:t>Fitness of the Environment</a:t>
            </a:r>
            <a:r>
              <a:rPr lang="en-US" sz="2800"/>
              <a:t> (1913)</a:t>
            </a:r>
          </a:p>
        </p:txBody>
      </p:sp>
    </p:spTree>
    <p:custDataLst>
      <p:tags r:id="rId1"/>
    </p:custDataLst>
  </p:cSld>
  <p:clrMapOvr>
    <a:masterClrMapping/>
  </p:clrMapOvr>
  <p:transition advTm="48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438400"/>
            <a:ext cx="7772400" cy="4114800"/>
          </a:xfrm>
        </p:spPr>
        <p:txBody>
          <a:bodyPr/>
          <a:lstStyle/>
          <a:p>
            <a:r>
              <a:rPr lang="en-US"/>
              <a:t>Very high melting point, boiling point, heat of fusion (524-26)</a:t>
            </a:r>
          </a:p>
          <a:p>
            <a:r>
              <a:rPr lang="en-US"/>
              <a:t>Heat of vaporization higher than any known substance (527)</a:t>
            </a:r>
          </a:p>
          <a:p>
            <a:r>
              <a:rPr lang="en-US"/>
              <a:t>So best possible coolant by evaporation.</a:t>
            </a:r>
          </a:p>
        </p:txBody>
      </p:sp>
    </p:spTree>
    <p:custDataLst>
      <p:tags r:id="rId1"/>
    </p:custDataLst>
  </p:cSld>
  <p:clrMapOvr>
    <a:masterClrMapping/>
  </p:clrMapOvr>
  <p:transition advTm="207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r>
              <a:rPr lang="en-US"/>
              <a:t>Very high surface tension (537)</a:t>
            </a:r>
          </a:p>
          <a:p>
            <a:r>
              <a:rPr lang="en-US"/>
              <a:t>High dielectric constant (537-38) </a:t>
            </a:r>
          </a:p>
          <a:p>
            <a:r>
              <a:rPr lang="en-US"/>
              <a:t>So great solvent for polar molecules</a:t>
            </a:r>
          </a:p>
          <a:p>
            <a:r>
              <a:rPr lang="en-US"/>
              <a:t>Water itself tends to ionize.</a:t>
            </a:r>
          </a:p>
        </p:txBody>
      </p:sp>
    </p:spTree>
    <p:custDataLst>
      <p:tags r:id="rId1"/>
    </p:custDataLst>
  </p:cSld>
  <p:clrMapOvr>
    <a:masterClrMapping/>
  </p:clrMapOvr>
  <p:transition advTm="198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r>
              <a:rPr lang="en-US"/>
              <a:t>Almost unique in having solid state lighter than liquid state (524, 533)</a:t>
            </a:r>
          </a:p>
          <a:p>
            <a:r>
              <a:rPr lang="en-US"/>
              <a:t>So expands on freezing.</a:t>
            </a:r>
          </a:p>
          <a:p>
            <a:r>
              <a:rPr lang="en-US"/>
              <a:t>Prevents freeze-up of lakes, rivers, oceans.</a:t>
            </a:r>
          </a:p>
          <a:p>
            <a:r>
              <a:rPr lang="en-US"/>
              <a:t>Aids soil formation.</a:t>
            </a:r>
          </a:p>
        </p:txBody>
      </p:sp>
    </p:spTree>
    <p:custDataLst>
      <p:tags r:id="rId1"/>
    </p:custDataLst>
  </p:cSld>
  <p:clrMapOvr>
    <a:masterClrMapping/>
  </p:clrMapOvr>
  <p:transition advTm="503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r>
              <a:rPr lang="en-US"/>
              <a:t>Higher specific heat than almost all organic compounds (ammonia is higher) (534)</a:t>
            </a:r>
          </a:p>
          <a:p>
            <a:r>
              <a:rPr lang="en-US"/>
              <a:t>So functions very well as heat source or heat sink.</a:t>
            </a:r>
          </a:p>
          <a:p>
            <a:r>
              <a:rPr lang="en-US"/>
              <a:t>Stabilizes temperature of environment.</a:t>
            </a:r>
          </a:p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316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4114800"/>
          </a:xfrm>
        </p:spPr>
        <p:txBody>
          <a:bodyPr/>
          <a:lstStyle/>
          <a:p>
            <a:r>
              <a:rPr lang="en-US"/>
              <a:t>These features perhaps boil down to three:</a:t>
            </a:r>
          </a:p>
          <a:p>
            <a:pPr lvl="1"/>
            <a:r>
              <a:rPr lang="en-US"/>
              <a:t>Hydrogen bonds (nature of H and O atoms) </a:t>
            </a:r>
          </a:p>
          <a:p>
            <a:pPr lvl="1"/>
            <a:r>
              <a:rPr lang="en-US"/>
              <a:t>Polar molecule</a:t>
            </a:r>
          </a:p>
          <a:p>
            <a:pPr lvl="1"/>
            <a:r>
              <a:rPr lang="en-US"/>
              <a:t>Angle between bonds</a:t>
            </a:r>
          </a:p>
        </p:txBody>
      </p:sp>
    </p:spTree>
    <p:custDataLst>
      <p:tags r:id="rId1"/>
    </p:custDataLst>
  </p:cSld>
  <p:clrMapOvr>
    <a:masterClrMapping/>
  </p:clrMapOvr>
  <p:transition advTm="243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Life Elements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Barrow &amp; Tipler also discuss the anthropic significance of:</a:t>
            </a:r>
          </a:p>
          <a:p>
            <a:pPr lvl="1">
              <a:lnSpc>
                <a:spcPct val="90000"/>
              </a:lnSpc>
            </a:pPr>
            <a:r>
              <a:rPr lang="en-US"/>
              <a:t>Hydrogen</a:t>
            </a:r>
          </a:p>
          <a:p>
            <a:pPr lvl="1">
              <a:lnSpc>
                <a:spcPct val="90000"/>
              </a:lnSpc>
            </a:pPr>
            <a:r>
              <a:rPr lang="en-US"/>
              <a:t>Oxygen</a:t>
            </a:r>
          </a:p>
          <a:p>
            <a:pPr lvl="1">
              <a:lnSpc>
                <a:spcPct val="90000"/>
              </a:lnSpc>
            </a:pPr>
            <a:r>
              <a:rPr lang="en-US"/>
              <a:t>Carbon</a:t>
            </a:r>
          </a:p>
          <a:p>
            <a:pPr lvl="1">
              <a:lnSpc>
                <a:spcPct val="90000"/>
              </a:lnSpc>
            </a:pPr>
            <a:r>
              <a:rPr lang="en-US"/>
              <a:t>Nitrogen</a:t>
            </a:r>
          </a:p>
          <a:p>
            <a:pPr lvl="1">
              <a:lnSpc>
                <a:spcPct val="90000"/>
              </a:lnSpc>
            </a:pPr>
            <a:r>
              <a:rPr lang="en-US"/>
              <a:t>Phosphorus</a:t>
            </a:r>
          </a:p>
          <a:p>
            <a:pPr lvl="1">
              <a:lnSpc>
                <a:spcPct val="90000"/>
              </a:lnSpc>
            </a:pPr>
            <a:r>
              <a:rPr lang="en-US"/>
              <a:t>Sulfur</a:t>
            </a:r>
          </a:p>
        </p:txBody>
      </p:sp>
    </p:spTree>
    <p:custDataLst>
      <p:tags r:id="rId1"/>
    </p:custDataLst>
  </p:cSld>
  <p:clrMapOvr>
    <a:masterClrMapping/>
  </p:clrMapOvr>
  <p:transition advTm="266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|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9.4|13.9|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8|8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0.4|8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5.1|0.9|3.6|3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0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3.7|2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2.3|11.6|9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3|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8|1.7|2.2|1.5|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0|11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8.5|9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3.7|33.2|47.3|40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2.7|1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1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2|7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2.9|3.1|2.5|2.7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2.5|7.3|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8.6|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3|3.9|4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3|7|3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8.4|1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|5.9|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9|1.6|1.1|1.5|1|1.3"/>
</p:tagLst>
</file>

<file path=ppt/theme/theme1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156</TotalTime>
  <Words>1024</Words>
  <Application>Microsoft Office PowerPoint</Application>
  <PresentationFormat>On-screen Show (4:3)</PresentationFormat>
  <Paragraphs>123</Paragraphs>
  <Slides>27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Fireworks</vt:lpstr>
      <vt:lpstr>The Anthropic Phenomena</vt:lpstr>
      <vt:lpstr>What are these phenomena?</vt:lpstr>
      <vt:lpstr>Water</vt:lpstr>
      <vt:lpstr>Water</vt:lpstr>
      <vt:lpstr>Water</vt:lpstr>
      <vt:lpstr>Water</vt:lpstr>
      <vt:lpstr>Water</vt:lpstr>
      <vt:lpstr>Water</vt:lpstr>
      <vt:lpstr>Other Life Elements</vt:lpstr>
      <vt:lpstr>Electromagnetism &amp; Gravity</vt:lpstr>
      <vt:lpstr>Electromagnetism &amp; Gravity</vt:lpstr>
      <vt:lpstr>Electromagnetism &amp; Gravity</vt:lpstr>
      <vt:lpstr>Electromagnetism &amp; Gravity</vt:lpstr>
      <vt:lpstr>Anthropic Phenomena</vt:lpstr>
      <vt:lpstr>Anthropic Phenomena</vt:lpstr>
      <vt:lpstr>Attempts to  Avoid a Designer</vt:lpstr>
      <vt:lpstr>Anthropic Principle</vt:lpstr>
      <vt:lpstr>Strong  Anthropic Principle</vt:lpstr>
      <vt:lpstr>Weak  Anthropic Principle</vt:lpstr>
      <vt:lpstr>Selection Effect</vt:lpstr>
      <vt:lpstr>Leslie’s Illustration</vt:lpstr>
      <vt:lpstr>Large Ensemble</vt:lpstr>
      <vt:lpstr>Large Ensemble</vt:lpstr>
      <vt:lpstr>God?</vt:lpstr>
      <vt:lpstr>God</vt:lpstr>
      <vt:lpstr>The End</vt:lpstr>
      <vt:lpstr>Further Reading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Anthropic Phenomena</dc:title>
  <dc:creator>rnewman</dc:creator>
  <cp:lastModifiedBy>Newman</cp:lastModifiedBy>
  <cp:revision>70</cp:revision>
  <dcterms:created xsi:type="dcterms:W3CDTF">2007-02-18T22:29:10Z</dcterms:created>
  <dcterms:modified xsi:type="dcterms:W3CDTF">2015-07-02T21:42:24Z</dcterms:modified>
</cp:coreProperties>
</file>