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1" r:id="rId3"/>
    <p:sldId id="280" r:id="rId4"/>
    <p:sldId id="282" r:id="rId5"/>
    <p:sldId id="281" r:id="rId6"/>
    <p:sldId id="273" r:id="rId7"/>
    <p:sldId id="284" r:id="rId8"/>
    <p:sldId id="285" r:id="rId9"/>
    <p:sldId id="286" r:id="rId10"/>
    <p:sldId id="287" r:id="rId11"/>
    <p:sldId id="288" r:id="rId12"/>
    <p:sldId id="289" r:id="rId13"/>
    <p:sldId id="291" r:id="rId14"/>
    <p:sldId id="292" r:id="rId15"/>
    <p:sldId id="293" r:id="rId16"/>
    <p:sldId id="294" r:id="rId17"/>
    <p:sldId id="299" r:id="rId18"/>
    <p:sldId id="300" r:id="rId19"/>
    <p:sldId id="301" r:id="rId20"/>
    <p:sldId id="302" r:id="rId21"/>
    <p:sldId id="303" r:id="rId22"/>
    <p:sldId id="304" r:id="rId23"/>
    <p:sldId id="305" r:id="rId24"/>
    <p:sldId id="318" r:id="rId25"/>
    <p:sldId id="283" r:id="rId26"/>
    <p:sldId id="290" r:id="rId27"/>
    <p:sldId id="319" r:id="rId28"/>
    <p:sldId id="295" r:id="rId29"/>
    <p:sldId id="296" r:id="rId30"/>
    <p:sldId id="297" r:id="rId31"/>
    <p:sldId id="298" r:id="rId32"/>
    <p:sldId id="324" r:id="rId33"/>
    <p:sldId id="320" r:id="rId34"/>
    <p:sldId id="306" r:id="rId35"/>
    <p:sldId id="277" r:id="rId36"/>
    <p:sldId id="321" r:id="rId37"/>
    <p:sldId id="307" r:id="rId38"/>
    <p:sldId id="308" r:id="rId39"/>
    <p:sldId id="311" r:id="rId40"/>
    <p:sldId id="309" r:id="rId41"/>
    <p:sldId id="310" r:id="rId42"/>
    <p:sldId id="312" r:id="rId43"/>
    <p:sldId id="313" r:id="rId44"/>
    <p:sldId id="314" r:id="rId45"/>
    <p:sldId id="315" r:id="rId46"/>
    <p:sldId id="316" r:id="rId47"/>
    <p:sldId id="317" r:id="rId48"/>
    <p:sldId id="322" r:id="rId49"/>
    <p:sldId id="323"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F1EB13-A800-4267-9806-AED991694E65}" type="slidenum">
              <a:rPr lang="en-US"/>
              <a:pPr/>
              <a:t>‹#›</a:t>
            </a:fld>
            <a:endParaRPr lang="en-US"/>
          </a:p>
        </p:txBody>
      </p:sp>
    </p:spTree>
    <p:extLst>
      <p:ext uri="{BB962C8B-B14F-4D97-AF65-F5344CB8AC3E}">
        <p14:creationId xmlns:p14="http://schemas.microsoft.com/office/powerpoint/2010/main" val="238027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A4FD19-69C6-4FAB-A51B-E9EB2A7B4A44}" type="slidenum">
              <a:rPr lang="en-US"/>
              <a:pPr/>
              <a:t>‹#›</a:t>
            </a:fld>
            <a:endParaRPr lang="en-US"/>
          </a:p>
        </p:txBody>
      </p:sp>
    </p:spTree>
    <p:extLst>
      <p:ext uri="{BB962C8B-B14F-4D97-AF65-F5344CB8AC3E}">
        <p14:creationId xmlns:p14="http://schemas.microsoft.com/office/powerpoint/2010/main" val="270210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E59959-15A7-45B3-AFA8-EB3A8575D1B9}" type="slidenum">
              <a:rPr lang="en-US"/>
              <a:pPr/>
              <a:t>‹#›</a:t>
            </a:fld>
            <a:endParaRPr lang="en-US"/>
          </a:p>
        </p:txBody>
      </p:sp>
    </p:spTree>
    <p:extLst>
      <p:ext uri="{BB962C8B-B14F-4D97-AF65-F5344CB8AC3E}">
        <p14:creationId xmlns:p14="http://schemas.microsoft.com/office/powerpoint/2010/main" val="428913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2F71C58-8145-450D-A435-67C5BDD6C4A6}" type="slidenum">
              <a:rPr lang="en-US"/>
              <a:pPr/>
              <a:t>‹#›</a:t>
            </a:fld>
            <a:endParaRPr lang="en-US"/>
          </a:p>
        </p:txBody>
      </p:sp>
    </p:spTree>
    <p:extLst>
      <p:ext uri="{BB962C8B-B14F-4D97-AF65-F5344CB8AC3E}">
        <p14:creationId xmlns:p14="http://schemas.microsoft.com/office/powerpoint/2010/main" val="3072164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1BFAB98-477C-4445-BD36-093B985527B0}" type="slidenum">
              <a:rPr lang="en-US"/>
              <a:pPr/>
              <a:t>‹#›</a:t>
            </a:fld>
            <a:endParaRPr lang="en-US"/>
          </a:p>
        </p:txBody>
      </p:sp>
    </p:spTree>
    <p:extLst>
      <p:ext uri="{BB962C8B-B14F-4D97-AF65-F5344CB8AC3E}">
        <p14:creationId xmlns:p14="http://schemas.microsoft.com/office/powerpoint/2010/main" val="197579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5210DC-09A2-47D9-A82E-B21C32C0D1B1}" type="slidenum">
              <a:rPr lang="en-US"/>
              <a:pPr/>
              <a:t>‹#›</a:t>
            </a:fld>
            <a:endParaRPr lang="en-US"/>
          </a:p>
        </p:txBody>
      </p:sp>
    </p:spTree>
    <p:extLst>
      <p:ext uri="{BB962C8B-B14F-4D97-AF65-F5344CB8AC3E}">
        <p14:creationId xmlns:p14="http://schemas.microsoft.com/office/powerpoint/2010/main" val="191168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1FB3BE-6DD6-414C-8BEB-A399C3568BCA}" type="slidenum">
              <a:rPr lang="en-US"/>
              <a:pPr/>
              <a:t>‹#›</a:t>
            </a:fld>
            <a:endParaRPr lang="en-US"/>
          </a:p>
        </p:txBody>
      </p:sp>
    </p:spTree>
    <p:extLst>
      <p:ext uri="{BB962C8B-B14F-4D97-AF65-F5344CB8AC3E}">
        <p14:creationId xmlns:p14="http://schemas.microsoft.com/office/powerpoint/2010/main" val="131536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9A376B-0FAC-4FCE-ADD9-4854C98A98BE}" type="slidenum">
              <a:rPr lang="en-US"/>
              <a:pPr/>
              <a:t>‹#›</a:t>
            </a:fld>
            <a:endParaRPr lang="en-US"/>
          </a:p>
        </p:txBody>
      </p:sp>
    </p:spTree>
    <p:extLst>
      <p:ext uri="{BB962C8B-B14F-4D97-AF65-F5344CB8AC3E}">
        <p14:creationId xmlns:p14="http://schemas.microsoft.com/office/powerpoint/2010/main" val="2969653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08667A-99DE-448A-868D-2CA1CF7907D0}" type="slidenum">
              <a:rPr lang="en-US"/>
              <a:pPr/>
              <a:t>‹#›</a:t>
            </a:fld>
            <a:endParaRPr lang="en-US"/>
          </a:p>
        </p:txBody>
      </p:sp>
    </p:spTree>
    <p:extLst>
      <p:ext uri="{BB962C8B-B14F-4D97-AF65-F5344CB8AC3E}">
        <p14:creationId xmlns:p14="http://schemas.microsoft.com/office/powerpoint/2010/main" val="113148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B6D4BE4-54AF-47BA-87D0-CFE8FDDF98AD}" type="slidenum">
              <a:rPr lang="en-US"/>
              <a:pPr/>
              <a:t>‹#›</a:t>
            </a:fld>
            <a:endParaRPr lang="en-US"/>
          </a:p>
        </p:txBody>
      </p:sp>
    </p:spTree>
    <p:extLst>
      <p:ext uri="{BB962C8B-B14F-4D97-AF65-F5344CB8AC3E}">
        <p14:creationId xmlns:p14="http://schemas.microsoft.com/office/powerpoint/2010/main" val="4096096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691F2AE-B10F-4506-BB5F-0CA54A72C552}" type="slidenum">
              <a:rPr lang="en-US"/>
              <a:pPr/>
              <a:t>‹#›</a:t>
            </a:fld>
            <a:endParaRPr lang="en-US"/>
          </a:p>
        </p:txBody>
      </p:sp>
    </p:spTree>
    <p:extLst>
      <p:ext uri="{BB962C8B-B14F-4D97-AF65-F5344CB8AC3E}">
        <p14:creationId xmlns:p14="http://schemas.microsoft.com/office/powerpoint/2010/main" val="3506899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BEA2DA2-E2A7-41E9-9EE6-00C814479837}" type="slidenum">
              <a:rPr lang="en-US"/>
              <a:pPr/>
              <a:t>‹#›</a:t>
            </a:fld>
            <a:endParaRPr lang="en-US"/>
          </a:p>
        </p:txBody>
      </p:sp>
    </p:spTree>
    <p:extLst>
      <p:ext uri="{BB962C8B-B14F-4D97-AF65-F5344CB8AC3E}">
        <p14:creationId xmlns:p14="http://schemas.microsoft.com/office/powerpoint/2010/main" val="10694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5D7C4D1-FBCB-40C4-A3DB-0F0B4361BAC7}" type="slidenum">
              <a:rPr lang="en-US"/>
              <a:pPr/>
              <a:t>‹#›</a:t>
            </a:fld>
            <a:endParaRPr lang="en-US"/>
          </a:p>
        </p:txBody>
      </p:sp>
    </p:spTree>
    <p:extLst>
      <p:ext uri="{BB962C8B-B14F-4D97-AF65-F5344CB8AC3E}">
        <p14:creationId xmlns:p14="http://schemas.microsoft.com/office/powerpoint/2010/main" val="773108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8B2CC7F-5350-4ED2-9B0F-FDD8C793D98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WolfinSheeps"/>
          <p:cNvPicPr>
            <a:picLocks noChangeAspect="1" noChangeArrowheads="1"/>
          </p:cNvPicPr>
          <p:nvPr/>
        </p:nvPicPr>
        <p:blipFill>
          <a:blip r:embed="rId5">
            <a:lum bright="40000" contrast="-40000"/>
            <a:extLst>
              <a:ext uri="{28A0092B-C50C-407E-A947-70E740481C1C}">
                <a14:useLocalDpi xmlns:a14="http://schemas.microsoft.com/office/drawing/2010/main" val="0"/>
              </a:ext>
            </a:extLst>
          </a:blip>
          <a:srcRect/>
          <a:stretch>
            <a:fillRect/>
          </a:stretch>
        </p:blipFill>
        <p:spPr bwMode="auto">
          <a:xfrm>
            <a:off x="554764" y="677862"/>
            <a:ext cx="8001000" cy="5449887"/>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Grp="1" noChangeArrowheads="1"/>
          </p:cNvSpPr>
          <p:nvPr>
            <p:ph type="ctrTitle"/>
          </p:nvPr>
        </p:nvSpPr>
        <p:spPr/>
        <p:txBody>
          <a:bodyPr/>
          <a:lstStyle/>
          <a:p>
            <a:r>
              <a:rPr lang="en-US" sz="6000" b="1">
                <a:latin typeface="Tahoma" pitchFamily="34" charset="0"/>
              </a:rPr>
              <a:t>Another Jesus?</a:t>
            </a:r>
          </a:p>
        </p:txBody>
      </p:sp>
      <p:sp>
        <p:nvSpPr>
          <p:cNvPr id="15364" name="Rectangle 4"/>
          <p:cNvSpPr>
            <a:spLocks noGrp="1" noChangeArrowheads="1"/>
          </p:cNvSpPr>
          <p:nvPr>
            <p:ph type="subTitle" idx="1"/>
          </p:nvPr>
        </p:nvSpPr>
        <p:spPr/>
        <p:txBody>
          <a:bodyPr/>
          <a:lstStyle/>
          <a:p>
            <a:r>
              <a:rPr lang="en-US"/>
              <a:t>False Messiahs Then &amp; Now</a:t>
            </a:r>
          </a:p>
          <a:p>
            <a:r>
              <a:rPr lang="en-US" i="1"/>
              <a:t>Robert C. Newman</a:t>
            </a:r>
          </a:p>
        </p:txBody>
      </p:sp>
      <p:pic>
        <p:nvPicPr>
          <p:cNvPr id="2" name="AnotherJesu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2000" y="5334000"/>
            <a:ext cx="609600" cy="609600"/>
          </a:xfrm>
          <a:prstGeom prst="rect">
            <a:avLst/>
          </a:prstGeom>
        </p:spPr>
      </p:pic>
    </p:spTree>
    <p:custDataLst>
      <p:tags r:id="rId1"/>
    </p:custDataLst>
  </p:cSld>
  <p:clrMapOvr>
    <a:masterClrMapping/>
  </p:clrMapOvr>
  <p:transition advClick="0" advTm="15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p:cTn id="11" dur="500" fill="hold"/>
                                        <p:tgtEl>
                                          <p:spTgt spid="15362"/>
                                        </p:tgtEl>
                                        <p:attrNameLst>
                                          <p:attrName>ppt_w</p:attrName>
                                        </p:attrNameLst>
                                      </p:cBhvr>
                                      <p:tavLst>
                                        <p:tav tm="0">
                                          <p:val>
                                            <p:fltVal val="0"/>
                                          </p:val>
                                        </p:tav>
                                        <p:tav tm="100000">
                                          <p:val>
                                            <p:strVal val="#ppt_w"/>
                                          </p:val>
                                        </p:tav>
                                      </p:tavLst>
                                    </p:anim>
                                    <p:anim calcmode="lin" valueType="num">
                                      <p:cBhvr>
                                        <p:cTn id="12"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364">
                                            <p:txEl>
                                              <p:pRg st="0" end="0"/>
                                            </p:txEl>
                                          </p:spTgt>
                                        </p:tgtEl>
                                        <p:attrNameLst>
                                          <p:attrName>style.visibility</p:attrName>
                                        </p:attrNameLst>
                                      </p:cBhvr>
                                      <p:to>
                                        <p:strVal val="visible"/>
                                      </p:to>
                                    </p:set>
                                    <p:anim calcmode="lin" valueType="num">
                                      <p:cBhvr additive="base">
                                        <p:cTn id="17" dur="5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3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364">
                                            <p:txEl>
                                              <p:pRg st="1" end="1"/>
                                            </p:txEl>
                                          </p:spTgt>
                                        </p:tgtEl>
                                        <p:attrNameLst>
                                          <p:attrName>style.visibility</p:attrName>
                                        </p:attrNameLst>
                                      </p:cBhvr>
                                      <p:to>
                                        <p:strVal val="visible"/>
                                      </p:to>
                                    </p:set>
                                    <p:anim calcmode="lin" valueType="num">
                                      <p:cBhvr additive="base">
                                        <p:cTn id="23" dur="5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bldLst>
      <p:bldP spid="15362" grpId="0"/>
      <p:bldP spid="15364" grpId="0" build="p"/>
    </p:bldLst>
  </p:timing>
  <p:extLst mod="1">
    <p:ext uri="{E180D4A7-C9FB-4DFB-919C-405C955672EB}">
      <p14:showEvtLst xmlns:p14="http://schemas.microsoft.com/office/powerpoint/2010/main">
        <p14:playEvt time="0" objId="1536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atin typeface="Tahoma" pitchFamily="34" charset="0"/>
              </a:rPr>
              <a:t>What was Gnosticism?</a:t>
            </a:r>
          </a:p>
        </p:txBody>
      </p:sp>
      <p:sp>
        <p:nvSpPr>
          <p:cNvPr id="35843" name="Rectangle 3"/>
          <p:cNvSpPr>
            <a:spLocks noGrp="1" noChangeArrowheads="1"/>
          </p:cNvSpPr>
          <p:nvPr>
            <p:ph type="body" idx="1"/>
          </p:nvPr>
        </p:nvSpPr>
        <p:spPr/>
        <p:txBody>
          <a:bodyPr/>
          <a:lstStyle/>
          <a:p>
            <a:pPr>
              <a:lnSpc>
                <a:spcPct val="90000"/>
              </a:lnSpc>
            </a:pPr>
            <a:r>
              <a:rPr lang="en-US"/>
              <a:t>Gnosticism was a religious movement in which Christianity was combined with various themes from Greek philosophy &amp; religion.</a:t>
            </a:r>
          </a:p>
          <a:p>
            <a:pPr>
              <a:lnSpc>
                <a:spcPct val="90000"/>
              </a:lnSpc>
            </a:pPr>
            <a:r>
              <a:rPr lang="en-US"/>
              <a:t>It was characterized by belief that:</a:t>
            </a:r>
          </a:p>
          <a:p>
            <a:pPr lvl="1">
              <a:lnSpc>
                <a:spcPct val="90000"/>
              </a:lnSpc>
            </a:pPr>
            <a:r>
              <a:rPr lang="en-US"/>
              <a:t>Matter is bad, but spirit is good.</a:t>
            </a:r>
          </a:p>
          <a:p>
            <a:pPr lvl="1">
              <a:lnSpc>
                <a:spcPct val="90000"/>
              </a:lnSpc>
            </a:pPr>
            <a:r>
              <a:rPr lang="en-US"/>
              <a:t>The Creator is evil or (at best) ignorant.</a:t>
            </a:r>
          </a:p>
          <a:p>
            <a:pPr lvl="1">
              <a:lnSpc>
                <a:spcPct val="90000"/>
              </a:lnSpc>
            </a:pPr>
            <a:r>
              <a:rPr lang="en-US"/>
              <a:t>The God of the OT is not the God of the NT.</a:t>
            </a:r>
          </a:p>
          <a:p>
            <a:pPr lvl="1">
              <a:lnSpc>
                <a:spcPct val="90000"/>
              </a:lnSpc>
            </a:pPr>
            <a:r>
              <a:rPr lang="en-US"/>
              <a:t>Salvation is escape from the world of matter.</a:t>
            </a:r>
          </a:p>
        </p:txBody>
      </p:sp>
    </p:spTree>
    <p:custDataLst>
      <p:tags r:id="rId1"/>
    </p:custDataLst>
  </p:cSld>
  <p:clrMapOvr>
    <a:masterClrMapping/>
  </p:clrMapOvr>
  <p:transition advTm="312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843">
                                            <p:txEl>
                                              <p:pRg st="5" end="5"/>
                                            </p:txEl>
                                          </p:spTgt>
                                        </p:tgtEl>
                                        <p:attrNameLst>
                                          <p:attrName>style.visibility</p:attrName>
                                        </p:attrNameLst>
                                      </p:cBhvr>
                                      <p:to>
                                        <p:strVal val="visible"/>
                                      </p:to>
                                    </p:set>
                                    <p:anim calcmode="lin" valueType="num">
                                      <p:cBhvr additive="base">
                                        <p:cTn id="37" dur="500" fill="hold"/>
                                        <p:tgtEl>
                                          <p:spTgt spid="358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Nag_Hammadi_Library"/>
          <p:cNvPicPr>
            <a:picLocks noChangeAspect="1" noChangeArrowheads="1"/>
          </p:cNvPicPr>
          <p:nvPr/>
        </p:nvPicPr>
        <p:blipFill>
          <a:blip r:embed="rId3">
            <a:lum bright="60000" contrast="-60000"/>
            <a:extLst>
              <a:ext uri="{28A0092B-C50C-407E-A947-70E740481C1C}">
                <a14:useLocalDpi xmlns:a14="http://schemas.microsoft.com/office/drawing/2010/main" val="0"/>
              </a:ext>
            </a:extLst>
          </a:blip>
          <a:srcRect/>
          <a:stretch>
            <a:fillRect/>
          </a:stretch>
        </p:blipFill>
        <p:spPr bwMode="auto">
          <a:xfrm>
            <a:off x="2895600" y="1295400"/>
            <a:ext cx="3367088" cy="4953000"/>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2"/>
          <p:cNvSpPr>
            <a:spLocks noGrp="1" noChangeArrowheads="1"/>
          </p:cNvSpPr>
          <p:nvPr>
            <p:ph type="title"/>
          </p:nvPr>
        </p:nvSpPr>
        <p:spPr/>
        <p:txBody>
          <a:bodyPr/>
          <a:lstStyle/>
          <a:p>
            <a:r>
              <a:rPr lang="en-US">
                <a:latin typeface="Tahoma" pitchFamily="34" charset="0"/>
              </a:rPr>
              <a:t>The Gnostic Jesus</a:t>
            </a:r>
          </a:p>
        </p:txBody>
      </p:sp>
      <p:sp>
        <p:nvSpPr>
          <p:cNvPr id="36867" name="Rectangle 3"/>
          <p:cNvSpPr>
            <a:spLocks noGrp="1" noChangeArrowheads="1"/>
          </p:cNvSpPr>
          <p:nvPr>
            <p:ph type="body" idx="1"/>
          </p:nvPr>
        </p:nvSpPr>
        <p:spPr/>
        <p:txBody>
          <a:bodyPr/>
          <a:lstStyle/>
          <a:p>
            <a:pPr>
              <a:lnSpc>
                <a:spcPct val="80000"/>
              </a:lnSpc>
            </a:pPr>
            <a:r>
              <a:rPr lang="en-US" sz="2800"/>
              <a:t>Naturally the Jesus that Gnosticism pictures is very different from the Jesus of the NT.</a:t>
            </a:r>
          </a:p>
          <a:p>
            <a:pPr>
              <a:lnSpc>
                <a:spcPct val="80000"/>
              </a:lnSpc>
            </a:pPr>
            <a:r>
              <a:rPr lang="en-US" sz="2800"/>
              <a:t>The Gnostic Jesus:</a:t>
            </a:r>
          </a:p>
          <a:p>
            <a:pPr lvl="1">
              <a:lnSpc>
                <a:spcPct val="80000"/>
              </a:lnSpc>
            </a:pPr>
            <a:r>
              <a:rPr lang="en-US" sz="2400"/>
              <a:t>…seems to do nothing but teach.</a:t>
            </a:r>
          </a:p>
          <a:p>
            <a:pPr lvl="1">
              <a:lnSpc>
                <a:spcPct val="80000"/>
              </a:lnSpc>
            </a:pPr>
            <a:r>
              <a:rPr lang="en-US" sz="2400"/>
              <a:t>…teaches in secret to a small group.</a:t>
            </a:r>
          </a:p>
          <a:p>
            <a:pPr lvl="1">
              <a:lnSpc>
                <a:spcPct val="80000"/>
              </a:lnSpc>
            </a:pPr>
            <a:r>
              <a:rPr lang="en-US" sz="2400"/>
              <a:t>…only appears to have a physical body.</a:t>
            </a:r>
          </a:p>
          <a:p>
            <a:pPr lvl="1">
              <a:lnSpc>
                <a:spcPct val="80000"/>
              </a:lnSpc>
            </a:pPr>
            <a:r>
              <a:rPr lang="en-US" sz="2400"/>
              <a:t>…does not die on the cross.</a:t>
            </a:r>
          </a:p>
          <a:p>
            <a:pPr lvl="1">
              <a:lnSpc>
                <a:spcPct val="80000"/>
              </a:lnSpc>
            </a:pPr>
            <a:r>
              <a:rPr lang="en-US" sz="2400"/>
              <a:t>…despises those who worship the Creator.</a:t>
            </a:r>
          </a:p>
          <a:p>
            <a:pPr>
              <a:lnSpc>
                <a:spcPct val="80000"/>
              </a:lnSpc>
            </a:pPr>
            <a:r>
              <a:rPr lang="en-US" sz="2800"/>
              <a:t>Interest in Gnosticism has revived in recent years since the publication of the Nag Hammadi papyri.</a:t>
            </a:r>
          </a:p>
        </p:txBody>
      </p:sp>
    </p:spTree>
    <p:custDataLst>
      <p:tags r:id="rId1"/>
    </p:custDataLst>
  </p:cSld>
  <p:clrMapOvr>
    <a:masterClrMapping/>
  </p:clrMapOvr>
  <p:transition advTm="527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867">
                                            <p:txEl>
                                              <p:pRg st="6" end="6"/>
                                            </p:txEl>
                                          </p:spTgt>
                                        </p:tgtEl>
                                        <p:attrNameLst>
                                          <p:attrName>style.visibility</p:attrName>
                                        </p:attrNameLst>
                                      </p:cBhvr>
                                      <p:to>
                                        <p:strVal val="visible"/>
                                      </p:to>
                                    </p:set>
                                    <p:anim calcmode="lin" valueType="num">
                                      <p:cBhvr additive="base">
                                        <p:cTn id="43" dur="500" fill="hold"/>
                                        <p:tgtEl>
                                          <p:spTgt spid="368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867">
                                            <p:txEl>
                                              <p:pRg st="7" end="7"/>
                                            </p:txEl>
                                          </p:spTgt>
                                        </p:tgtEl>
                                        <p:attrNameLst>
                                          <p:attrName>style.visibility</p:attrName>
                                        </p:attrNameLst>
                                      </p:cBhvr>
                                      <p:to>
                                        <p:strVal val="visible"/>
                                      </p:to>
                                    </p:set>
                                    <p:anim calcmode="lin" valueType="num">
                                      <p:cBhvr additive="base">
                                        <p:cTn id="49" dur="500" fill="hold"/>
                                        <p:tgtEl>
                                          <p:spTgt spid="368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atin typeface="Tahoma" pitchFamily="34" charset="0"/>
              </a:rPr>
              <a:t>Recent Jesus Pictures</a:t>
            </a:r>
          </a:p>
        </p:txBody>
      </p:sp>
      <p:sp>
        <p:nvSpPr>
          <p:cNvPr id="37891" name="Rectangle 3"/>
          <p:cNvSpPr>
            <a:spLocks noGrp="1" noChangeArrowheads="1"/>
          </p:cNvSpPr>
          <p:nvPr>
            <p:ph type="body" idx="1"/>
          </p:nvPr>
        </p:nvSpPr>
        <p:spPr/>
        <p:txBody>
          <a:bodyPr/>
          <a:lstStyle/>
          <a:p>
            <a:r>
              <a:rPr lang="en-US"/>
              <a:t>Since Schweitzer wrote, there has been a revival of different pictures of Jesus in the late 20</a:t>
            </a:r>
            <a:r>
              <a:rPr lang="en-US" baseline="30000"/>
              <a:t>th</a:t>
            </a:r>
            <a:r>
              <a:rPr lang="en-US"/>
              <a:t> century.</a:t>
            </a:r>
          </a:p>
          <a:p>
            <a:r>
              <a:rPr lang="en-US"/>
              <a:t>These include:</a:t>
            </a:r>
          </a:p>
          <a:p>
            <a:pPr lvl="1"/>
            <a:r>
              <a:rPr lang="en-US"/>
              <a:t>Jesus Christ Superstar</a:t>
            </a:r>
          </a:p>
          <a:p>
            <a:pPr lvl="1"/>
            <a:r>
              <a:rPr lang="en-US"/>
              <a:t>The Jesus of the </a:t>
            </a:r>
            <a:r>
              <a:rPr lang="en-US" i="1"/>
              <a:t>Passover Plot</a:t>
            </a:r>
            <a:endParaRPr lang="en-US"/>
          </a:p>
          <a:p>
            <a:pPr lvl="1"/>
            <a:r>
              <a:rPr lang="en-US"/>
              <a:t>Jesus the Magician</a:t>
            </a:r>
          </a:p>
          <a:p>
            <a:pPr lvl="1"/>
            <a:r>
              <a:rPr lang="en-US"/>
              <a:t>The Jesus of the </a:t>
            </a:r>
            <a:r>
              <a:rPr lang="en-US" i="1"/>
              <a:t>Da Vinci Code</a:t>
            </a:r>
            <a:endParaRPr lang="en-US"/>
          </a:p>
        </p:txBody>
      </p:sp>
    </p:spTree>
    <p:custDataLst>
      <p:tags r:id="rId1"/>
    </p:custDataLst>
  </p:cSld>
  <p:clrMapOvr>
    <a:masterClrMapping/>
  </p:clrMapOvr>
  <p:transition advTm="196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Jesus Christ Superstar</a:t>
            </a:r>
          </a:p>
        </p:txBody>
      </p:sp>
      <p:sp>
        <p:nvSpPr>
          <p:cNvPr id="40963" name="Rectangle 3"/>
          <p:cNvSpPr>
            <a:spLocks noGrp="1" noChangeArrowheads="1"/>
          </p:cNvSpPr>
          <p:nvPr>
            <p:ph type="body" sz="half" idx="1"/>
          </p:nvPr>
        </p:nvSpPr>
        <p:spPr>
          <a:xfrm>
            <a:off x="457200" y="1600200"/>
            <a:ext cx="4921250" cy="4525963"/>
          </a:xfrm>
        </p:spPr>
        <p:txBody>
          <a:bodyPr/>
          <a:lstStyle/>
          <a:p>
            <a:pPr>
              <a:lnSpc>
                <a:spcPct val="90000"/>
              </a:lnSpc>
            </a:pPr>
            <a:r>
              <a:rPr lang="en-US" sz="2400"/>
              <a:t>Rock opera (1971) &amp; film (1973) by Andrew Lloyd-Weber &amp; Tim Rice</a:t>
            </a:r>
          </a:p>
          <a:p>
            <a:pPr>
              <a:lnSpc>
                <a:spcPct val="90000"/>
              </a:lnSpc>
            </a:pPr>
            <a:r>
              <a:rPr lang="en-US" sz="2400"/>
              <a:t>The Plot:</a:t>
            </a:r>
          </a:p>
          <a:p>
            <a:pPr lvl="1">
              <a:lnSpc>
                <a:spcPct val="90000"/>
              </a:lnSpc>
            </a:pPr>
            <a:r>
              <a:rPr lang="en-US" sz="2000"/>
              <a:t>Jesus is a superstar religious guru, but his fame goes to his head.</a:t>
            </a:r>
          </a:p>
          <a:p>
            <a:pPr lvl="1">
              <a:lnSpc>
                <a:spcPct val="90000"/>
              </a:lnSpc>
            </a:pPr>
            <a:r>
              <a:rPr lang="en-US" sz="2000"/>
              <a:t>Begins believing what others say about him (that he is God), leading to the cross.</a:t>
            </a:r>
          </a:p>
          <a:p>
            <a:pPr lvl="1">
              <a:lnSpc>
                <a:spcPct val="90000"/>
              </a:lnSpc>
            </a:pPr>
            <a:r>
              <a:rPr lang="en-US" sz="2000"/>
              <a:t>Blames God, but dies anyway.</a:t>
            </a:r>
          </a:p>
          <a:p>
            <a:pPr lvl="1">
              <a:lnSpc>
                <a:spcPct val="90000"/>
              </a:lnSpc>
            </a:pPr>
            <a:r>
              <a:rPr lang="en-US" sz="2000"/>
              <a:t>Judas speaks from grave, also blames God.</a:t>
            </a:r>
          </a:p>
          <a:p>
            <a:pPr lvl="1">
              <a:lnSpc>
                <a:spcPct val="90000"/>
              </a:lnSpc>
            </a:pPr>
            <a:r>
              <a:rPr lang="en-US" sz="2000"/>
              <a:t>No resurrection</a:t>
            </a:r>
          </a:p>
        </p:txBody>
      </p:sp>
      <p:pic>
        <p:nvPicPr>
          <p:cNvPr id="40964" name="Picture 4" descr="JCSupersta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6248400" y="2057400"/>
            <a:ext cx="22669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07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0963">
                                            <p:txEl>
                                              <p:pRg st="0" end="0"/>
                                            </p:txEl>
                                          </p:spTgt>
                                        </p:tgtEl>
                                        <p:attrNameLst>
                                          <p:attrName>style.visibility</p:attrName>
                                        </p:attrNameLst>
                                      </p:cBhvr>
                                      <p:to>
                                        <p:strVal val="visible"/>
                                      </p:to>
                                    </p:set>
                                    <p:anim calcmode="lin" valueType="num">
                                      <p:cBhvr additive="base">
                                        <p:cTn id="12"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963">
                                            <p:txEl>
                                              <p:pRg st="1" end="1"/>
                                            </p:txEl>
                                          </p:spTgt>
                                        </p:tgtEl>
                                        <p:attrNameLst>
                                          <p:attrName>style.visibility</p:attrName>
                                        </p:attrNameLst>
                                      </p:cBhvr>
                                      <p:to>
                                        <p:strVal val="visible"/>
                                      </p:to>
                                    </p:set>
                                    <p:anim calcmode="lin" valueType="num">
                                      <p:cBhvr additive="base">
                                        <p:cTn id="18"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963">
                                            <p:txEl>
                                              <p:pRg st="2" end="2"/>
                                            </p:txEl>
                                          </p:spTgt>
                                        </p:tgtEl>
                                        <p:attrNameLst>
                                          <p:attrName>style.visibility</p:attrName>
                                        </p:attrNameLst>
                                      </p:cBhvr>
                                      <p:to>
                                        <p:strVal val="visible"/>
                                      </p:to>
                                    </p:set>
                                    <p:anim calcmode="lin" valueType="num">
                                      <p:cBhvr additive="base">
                                        <p:cTn id="24"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963">
                                            <p:txEl>
                                              <p:pRg st="3" end="3"/>
                                            </p:txEl>
                                          </p:spTgt>
                                        </p:tgtEl>
                                        <p:attrNameLst>
                                          <p:attrName>style.visibility</p:attrName>
                                        </p:attrNameLst>
                                      </p:cBhvr>
                                      <p:to>
                                        <p:strVal val="visible"/>
                                      </p:to>
                                    </p:set>
                                    <p:anim calcmode="lin" valueType="num">
                                      <p:cBhvr additive="base">
                                        <p:cTn id="30"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963">
                                            <p:txEl>
                                              <p:pRg st="4" end="4"/>
                                            </p:txEl>
                                          </p:spTgt>
                                        </p:tgtEl>
                                        <p:attrNameLst>
                                          <p:attrName>style.visibility</p:attrName>
                                        </p:attrNameLst>
                                      </p:cBhvr>
                                      <p:to>
                                        <p:strVal val="visible"/>
                                      </p:to>
                                    </p:set>
                                    <p:anim calcmode="lin" valueType="num">
                                      <p:cBhvr additive="base">
                                        <p:cTn id="36" dur="500" fill="hold"/>
                                        <p:tgtEl>
                                          <p:spTgt spid="4096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09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0963">
                                            <p:txEl>
                                              <p:pRg st="5" end="5"/>
                                            </p:txEl>
                                          </p:spTgt>
                                        </p:tgtEl>
                                        <p:attrNameLst>
                                          <p:attrName>style.visibility</p:attrName>
                                        </p:attrNameLst>
                                      </p:cBhvr>
                                      <p:to>
                                        <p:strVal val="visible"/>
                                      </p:to>
                                    </p:set>
                                    <p:anim calcmode="lin" valueType="num">
                                      <p:cBhvr additive="base">
                                        <p:cTn id="42" dur="500" fill="hold"/>
                                        <p:tgtEl>
                                          <p:spTgt spid="4096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09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0963">
                                            <p:txEl>
                                              <p:pRg st="6" end="6"/>
                                            </p:txEl>
                                          </p:spTgt>
                                        </p:tgtEl>
                                        <p:attrNameLst>
                                          <p:attrName>style.visibility</p:attrName>
                                        </p:attrNameLst>
                                      </p:cBhvr>
                                      <p:to>
                                        <p:strVal val="visible"/>
                                      </p:to>
                                    </p:set>
                                    <p:anim calcmode="lin" valueType="num">
                                      <p:cBhvr additive="base">
                                        <p:cTn id="48" dur="500" fill="hold"/>
                                        <p:tgtEl>
                                          <p:spTgt spid="4096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096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The Passover Plot</a:t>
            </a:r>
          </a:p>
        </p:txBody>
      </p:sp>
      <p:sp>
        <p:nvSpPr>
          <p:cNvPr id="41987" name="Rectangle 3"/>
          <p:cNvSpPr>
            <a:spLocks noGrp="1" noChangeArrowheads="1"/>
          </p:cNvSpPr>
          <p:nvPr>
            <p:ph type="body" sz="half" idx="1"/>
          </p:nvPr>
        </p:nvSpPr>
        <p:spPr>
          <a:xfrm>
            <a:off x="457200" y="1600200"/>
            <a:ext cx="4760913" cy="4525963"/>
          </a:xfrm>
        </p:spPr>
        <p:txBody>
          <a:bodyPr/>
          <a:lstStyle/>
          <a:p>
            <a:pPr>
              <a:lnSpc>
                <a:spcPct val="80000"/>
              </a:lnSpc>
            </a:pPr>
            <a:r>
              <a:rPr lang="en-US" sz="2400"/>
              <a:t>Book (1966) by Hugh J. Schonfield</a:t>
            </a:r>
          </a:p>
          <a:p>
            <a:pPr>
              <a:lnSpc>
                <a:spcPct val="80000"/>
              </a:lnSpc>
            </a:pPr>
            <a:r>
              <a:rPr lang="en-US" sz="2400"/>
              <a:t>Here Jesus has (almost) everything under control:</a:t>
            </a:r>
          </a:p>
          <a:p>
            <a:pPr lvl="1">
              <a:lnSpc>
                <a:spcPct val="80000"/>
              </a:lnSpc>
            </a:pPr>
            <a:r>
              <a:rPr lang="en-US" sz="2000"/>
              <a:t>Learns to interpret prophecy</a:t>
            </a:r>
          </a:p>
          <a:p>
            <a:pPr lvl="1">
              <a:lnSpc>
                <a:spcPct val="80000"/>
              </a:lnSpc>
            </a:pPr>
            <a:r>
              <a:rPr lang="en-US" sz="2000"/>
              <a:t>Decides he is Messiah</a:t>
            </a:r>
          </a:p>
          <a:p>
            <a:pPr lvl="1">
              <a:lnSpc>
                <a:spcPct val="80000"/>
              </a:lnSpc>
            </a:pPr>
            <a:r>
              <a:rPr lang="en-US" sz="2000"/>
              <a:t>Sets out to fulfill prophecy</a:t>
            </a:r>
          </a:p>
          <a:p>
            <a:pPr lvl="1">
              <a:lnSpc>
                <a:spcPct val="80000"/>
              </a:lnSpc>
            </a:pPr>
            <a:r>
              <a:rPr lang="en-US" sz="2000"/>
              <a:t>Stages triumphal entry</a:t>
            </a:r>
          </a:p>
          <a:p>
            <a:pPr lvl="1">
              <a:lnSpc>
                <a:spcPct val="80000"/>
              </a:lnSpc>
            </a:pPr>
            <a:r>
              <a:rPr lang="en-US" sz="2000"/>
              <a:t>Blows Judas’ mind</a:t>
            </a:r>
          </a:p>
          <a:p>
            <a:pPr lvl="1">
              <a:lnSpc>
                <a:spcPct val="80000"/>
              </a:lnSpc>
            </a:pPr>
            <a:r>
              <a:rPr lang="en-US" sz="2000"/>
              <a:t>Times events so only on cross briefly</a:t>
            </a:r>
          </a:p>
          <a:p>
            <a:pPr lvl="1">
              <a:lnSpc>
                <a:spcPct val="80000"/>
              </a:lnSpc>
            </a:pPr>
            <a:r>
              <a:rPr lang="en-US" sz="2000"/>
              <a:t>(But speared by soldier)</a:t>
            </a:r>
          </a:p>
          <a:p>
            <a:pPr lvl="1">
              <a:lnSpc>
                <a:spcPct val="80000"/>
              </a:lnSpc>
            </a:pPr>
            <a:r>
              <a:rPr lang="en-US" sz="2000"/>
              <a:t>Revived in tomb, sends message, dies</a:t>
            </a:r>
          </a:p>
        </p:txBody>
      </p:sp>
      <p:pic>
        <p:nvPicPr>
          <p:cNvPr id="41988" name="Picture 4" descr="passplot"/>
          <p:cNvPicPr>
            <a:picLocks noGrp="1" noChangeAspect="1" noChangeArrowheads="1"/>
          </p:cNvPicPr>
          <p:nvPr>
            <p:ph type="clipArt" sz="half" idx="2"/>
          </p:nvPr>
        </p:nvPicPr>
        <p:blipFill>
          <a:blip r:embed="rId3" cstate="print">
            <a:lum bright="-6000"/>
            <a:extLst>
              <a:ext uri="{28A0092B-C50C-407E-A947-70E740481C1C}">
                <a14:useLocalDpi xmlns:a14="http://schemas.microsoft.com/office/drawing/2010/main" val="0"/>
              </a:ext>
            </a:extLst>
          </a:blip>
          <a:srcRect/>
          <a:stretch>
            <a:fillRect/>
          </a:stretch>
        </p:blipFill>
        <p:spPr>
          <a:xfrm>
            <a:off x="6019800" y="2057400"/>
            <a:ext cx="24336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08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checkerboard(across)">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 calcmode="lin" valueType="num">
                                      <p:cBhvr additive="base">
                                        <p:cTn id="12"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1987">
                                            <p:txEl>
                                              <p:pRg st="1" end="1"/>
                                            </p:txEl>
                                          </p:spTgt>
                                        </p:tgtEl>
                                        <p:attrNameLst>
                                          <p:attrName>style.visibility</p:attrName>
                                        </p:attrNameLst>
                                      </p:cBhvr>
                                      <p:to>
                                        <p:strVal val="visible"/>
                                      </p:to>
                                    </p:set>
                                    <p:anim calcmode="lin" valueType="num">
                                      <p:cBhvr additive="base">
                                        <p:cTn id="18"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987">
                                            <p:txEl>
                                              <p:pRg st="2" end="2"/>
                                            </p:txEl>
                                          </p:spTgt>
                                        </p:tgtEl>
                                        <p:attrNameLst>
                                          <p:attrName>style.visibility</p:attrName>
                                        </p:attrNameLst>
                                      </p:cBhvr>
                                      <p:to>
                                        <p:strVal val="visible"/>
                                      </p:to>
                                    </p:set>
                                    <p:anim calcmode="lin" valueType="num">
                                      <p:cBhvr additive="base">
                                        <p:cTn id="24"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1987">
                                            <p:txEl>
                                              <p:pRg st="3" end="3"/>
                                            </p:txEl>
                                          </p:spTgt>
                                        </p:tgtEl>
                                        <p:attrNameLst>
                                          <p:attrName>style.visibility</p:attrName>
                                        </p:attrNameLst>
                                      </p:cBhvr>
                                      <p:to>
                                        <p:strVal val="visible"/>
                                      </p:to>
                                    </p:set>
                                    <p:anim calcmode="lin" valueType="num">
                                      <p:cBhvr additive="base">
                                        <p:cTn id="30"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1987">
                                            <p:txEl>
                                              <p:pRg st="4" end="4"/>
                                            </p:txEl>
                                          </p:spTgt>
                                        </p:tgtEl>
                                        <p:attrNameLst>
                                          <p:attrName>style.visibility</p:attrName>
                                        </p:attrNameLst>
                                      </p:cBhvr>
                                      <p:to>
                                        <p:strVal val="visible"/>
                                      </p:to>
                                    </p:set>
                                    <p:anim calcmode="lin" valueType="num">
                                      <p:cBhvr additive="base">
                                        <p:cTn id="36" dur="500" fill="hold"/>
                                        <p:tgtEl>
                                          <p:spTgt spid="41987">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1987">
                                            <p:txEl>
                                              <p:pRg st="5" end="5"/>
                                            </p:txEl>
                                          </p:spTgt>
                                        </p:tgtEl>
                                        <p:attrNameLst>
                                          <p:attrName>style.visibility</p:attrName>
                                        </p:attrNameLst>
                                      </p:cBhvr>
                                      <p:to>
                                        <p:strVal val="visible"/>
                                      </p:to>
                                    </p:set>
                                    <p:anim calcmode="lin" valueType="num">
                                      <p:cBhvr additive="base">
                                        <p:cTn id="42" dur="500" fill="hold"/>
                                        <p:tgtEl>
                                          <p:spTgt spid="41987">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19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1987">
                                            <p:txEl>
                                              <p:pRg st="6" end="6"/>
                                            </p:txEl>
                                          </p:spTgt>
                                        </p:tgtEl>
                                        <p:attrNameLst>
                                          <p:attrName>style.visibility</p:attrName>
                                        </p:attrNameLst>
                                      </p:cBhvr>
                                      <p:to>
                                        <p:strVal val="visible"/>
                                      </p:to>
                                    </p:set>
                                    <p:anim calcmode="lin" valueType="num">
                                      <p:cBhvr additive="base">
                                        <p:cTn id="48" dur="500" fill="hold"/>
                                        <p:tgtEl>
                                          <p:spTgt spid="41987">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198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41987">
                                            <p:txEl>
                                              <p:pRg st="7" end="7"/>
                                            </p:txEl>
                                          </p:spTgt>
                                        </p:tgtEl>
                                        <p:attrNameLst>
                                          <p:attrName>style.visibility</p:attrName>
                                        </p:attrNameLst>
                                      </p:cBhvr>
                                      <p:to>
                                        <p:strVal val="visible"/>
                                      </p:to>
                                    </p:set>
                                    <p:anim calcmode="lin" valueType="num">
                                      <p:cBhvr additive="base">
                                        <p:cTn id="54" dur="500" fill="hold"/>
                                        <p:tgtEl>
                                          <p:spTgt spid="41987">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4198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41987">
                                            <p:txEl>
                                              <p:pRg st="8" end="8"/>
                                            </p:txEl>
                                          </p:spTgt>
                                        </p:tgtEl>
                                        <p:attrNameLst>
                                          <p:attrName>style.visibility</p:attrName>
                                        </p:attrNameLst>
                                      </p:cBhvr>
                                      <p:to>
                                        <p:strVal val="visible"/>
                                      </p:to>
                                    </p:set>
                                    <p:anim calcmode="lin" valueType="num">
                                      <p:cBhvr additive="base">
                                        <p:cTn id="60" dur="500" fill="hold"/>
                                        <p:tgtEl>
                                          <p:spTgt spid="41987">
                                            <p:txEl>
                                              <p:pRg st="8" end="8"/>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4198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41987">
                                            <p:txEl>
                                              <p:pRg st="9" end="9"/>
                                            </p:txEl>
                                          </p:spTgt>
                                        </p:tgtEl>
                                        <p:attrNameLst>
                                          <p:attrName>style.visibility</p:attrName>
                                        </p:attrNameLst>
                                      </p:cBhvr>
                                      <p:to>
                                        <p:strVal val="visible"/>
                                      </p:to>
                                    </p:set>
                                    <p:anim calcmode="lin" valueType="num">
                                      <p:cBhvr additive="base">
                                        <p:cTn id="66" dur="500" fill="hold"/>
                                        <p:tgtEl>
                                          <p:spTgt spid="41987">
                                            <p:txEl>
                                              <p:pRg st="9" end="9"/>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4198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Jesus the Magician</a:t>
            </a:r>
          </a:p>
        </p:txBody>
      </p:sp>
      <p:sp>
        <p:nvSpPr>
          <p:cNvPr id="43011" name="Rectangle 3"/>
          <p:cNvSpPr>
            <a:spLocks noGrp="1" noChangeArrowheads="1"/>
          </p:cNvSpPr>
          <p:nvPr>
            <p:ph type="body" sz="half" idx="1"/>
          </p:nvPr>
        </p:nvSpPr>
        <p:spPr>
          <a:xfrm>
            <a:off x="457200" y="1600200"/>
            <a:ext cx="4518025" cy="4525963"/>
          </a:xfrm>
        </p:spPr>
        <p:txBody>
          <a:bodyPr/>
          <a:lstStyle/>
          <a:p>
            <a:pPr>
              <a:lnSpc>
                <a:spcPct val="90000"/>
              </a:lnSpc>
            </a:pPr>
            <a:r>
              <a:rPr lang="en-US" sz="2800"/>
              <a:t>Book (1978) by Morton Smith</a:t>
            </a:r>
          </a:p>
          <a:p>
            <a:pPr>
              <a:lnSpc>
                <a:spcPct val="90000"/>
              </a:lnSpc>
            </a:pPr>
            <a:r>
              <a:rPr lang="en-US" sz="2800"/>
              <a:t>Jesus is a Gnostic magician</a:t>
            </a:r>
          </a:p>
          <a:p>
            <a:pPr lvl="1">
              <a:lnSpc>
                <a:spcPct val="90000"/>
              </a:lnSpc>
            </a:pPr>
            <a:r>
              <a:rPr lang="en-US" sz="2400"/>
              <a:t>Possessed by a spirit</a:t>
            </a:r>
          </a:p>
          <a:p>
            <a:pPr lvl="1">
              <a:lnSpc>
                <a:spcPct val="90000"/>
              </a:lnSpc>
            </a:pPr>
            <a:r>
              <a:rPr lang="en-US" sz="2400"/>
              <a:t>Claims to be deity</a:t>
            </a:r>
          </a:p>
          <a:p>
            <a:pPr>
              <a:lnSpc>
                <a:spcPct val="90000"/>
              </a:lnSpc>
            </a:pPr>
            <a:r>
              <a:rPr lang="en-US" sz="2800"/>
              <a:t>Develops self-hypnosis</a:t>
            </a:r>
          </a:p>
          <a:p>
            <a:pPr lvl="1">
              <a:lnSpc>
                <a:spcPct val="90000"/>
              </a:lnSpc>
            </a:pPr>
            <a:r>
              <a:rPr lang="en-US" sz="2400"/>
              <a:t>Claims to fly &amp; teaches flying to disciples</a:t>
            </a:r>
          </a:p>
          <a:p>
            <a:pPr lvl="1">
              <a:lnSpc>
                <a:spcPct val="90000"/>
              </a:lnSpc>
            </a:pPr>
            <a:r>
              <a:rPr lang="en-US" sz="2400"/>
              <a:t>Visits heaven, sees God</a:t>
            </a:r>
          </a:p>
          <a:p>
            <a:pPr lvl="1">
              <a:lnSpc>
                <a:spcPct val="90000"/>
              </a:lnSpc>
            </a:pPr>
            <a:r>
              <a:rPr lang="en-US" sz="2400"/>
              <a:t>Freed by God from Law</a:t>
            </a:r>
          </a:p>
        </p:txBody>
      </p:sp>
      <p:pic>
        <p:nvPicPr>
          <p:cNvPr id="43012" name="Picture 4" descr="JesusMagician"/>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540375" y="1600200"/>
            <a:ext cx="30575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50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heckerboard(across)">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 calcmode="lin" valueType="num">
                                      <p:cBhvr additive="base">
                                        <p:cTn id="12"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3011">
                                            <p:txEl>
                                              <p:pRg st="1" end="1"/>
                                            </p:txEl>
                                          </p:spTgt>
                                        </p:tgtEl>
                                        <p:attrNameLst>
                                          <p:attrName>style.visibility</p:attrName>
                                        </p:attrNameLst>
                                      </p:cBhvr>
                                      <p:to>
                                        <p:strVal val="visible"/>
                                      </p:to>
                                    </p:set>
                                    <p:anim calcmode="lin" valueType="num">
                                      <p:cBhvr additive="base">
                                        <p:cTn id="18"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3011">
                                            <p:txEl>
                                              <p:pRg st="2" end="2"/>
                                            </p:txEl>
                                          </p:spTgt>
                                        </p:tgtEl>
                                        <p:attrNameLst>
                                          <p:attrName>style.visibility</p:attrName>
                                        </p:attrNameLst>
                                      </p:cBhvr>
                                      <p:to>
                                        <p:strVal val="visible"/>
                                      </p:to>
                                    </p:set>
                                    <p:anim calcmode="lin" valueType="num">
                                      <p:cBhvr additive="base">
                                        <p:cTn id="24" dur="500" fill="hold"/>
                                        <p:tgtEl>
                                          <p:spTgt spid="4301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3011">
                                            <p:txEl>
                                              <p:pRg st="3" end="3"/>
                                            </p:txEl>
                                          </p:spTgt>
                                        </p:tgtEl>
                                        <p:attrNameLst>
                                          <p:attrName>style.visibility</p:attrName>
                                        </p:attrNameLst>
                                      </p:cBhvr>
                                      <p:to>
                                        <p:strVal val="visible"/>
                                      </p:to>
                                    </p:set>
                                    <p:anim calcmode="lin" valueType="num">
                                      <p:cBhvr additive="base">
                                        <p:cTn id="30" dur="500" fill="hold"/>
                                        <p:tgtEl>
                                          <p:spTgt spid="4301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3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3011">
                                            <p:txEl>
                                              <p:pRg st="4" end="4"/>
                                            </p:txEl>
                                          </p:spTgt>
                                        </p:tgtEl>
                                        <p:attrNameLst>
                                          <p:attrName>style.visibility</p:attrName>
                                        </p:attrNameLst>
                                      </p:cBhvr>
                                      <p:to>
                                        <p:strVal val="visible"/>
                                      </p:to>
                                    </p:set>
                                    <p:anim calcmode="lin" valueType="num">
                                      <p:cBhvr additive="base">
                                        <p:cTn id="36" dur="500" fill="hold"/>
                                        <p:tgtEl>
                                          <p:spTgt spid="43011">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30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3011">
                                            <p:txEl>
                                              <p:pRg st="5" end="5"/>
                                            </p:txEl>
                                          </p:spTgt>
                                        </p:tgtEl>
                                        <p:attrNameLst>
                                          <p:attrName>style.visibility</p:attrName>
                                        </p:attrNameLst>
                                      </p:cBhvr>
                                      <p:to>
                                        <p:strVal val="visible"/>
                                      </p:to>
                                    </p:set>
                                    <p:anim calcmode="lin" valueType="num">
                                      <p:cBhvr additive="base">
                                        <p:cTn id="42" dur="500" fill="hold"/>
                                        <p:tgtEl>
                                          <p:spTgt spid="43011">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30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3011">
                                            <p:txEl>
                                              <p:pRg st="6" end="6"/>
                                            </p:txEl>
                                          </p:spTgt>
                                        </p:tgtEl>
                                        <p:attrNameLst>
                                          <p:attrName>style.visibility</p:attrName>
                                        </p:attrNameLst>
                                      </p:cBhvr>
                                      <p:to>
                                        <p:strVal val="visible"/>
                                      </p:to>
                                    </p:set>
                                    <p:anim calcmode="lin" valueType="num">
                                      <p:cBhvr additive="base">
                                        <p:cTn id="48" dur="500" fill="hold"/>
                                        <p:tgtEl>
                                          <p:spTgt spid="43011">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30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43011">
                                            <p:txEl>
                                              <p:pRg st="7" end="7"/>
                                            </p:txEl>
                                          </p:spTgt>
                                        </p:tgtEl>
                                        <p:attrNameLst>
                                          <p:attrName>style.visibility</p:attrName>
                                        </p:attrNameLst>
                                      </p:cBhvr>
                                      <p:to>
                                        <p:strVal val="visible"/>
                                      </p:to>
                                    </p:set>
                                    <p:anim calcmode="lin" valueType="num">
                                      <p:cBhvr additive="base">
                                        <p:cTn id="54" dur="500" fill="hold"/>
                                        <p:tgtEl>
                                          <p:spTgt spid="43011">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430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The DaVinci Code</a:t>
            </a:r>
          </a:p>
        </p:txBody>
      </p:sp>
      <p:sp>
        <p:nvSpPr>
          <p:cNvPr id="44035" name="Rectangle 3"/>
          <p:cNvSpPr>
            <a:spLocks noGrp="1" noChangeArrowheads="1"/>
          </p:cNvSpPr>
          <p:nvPr>
            <p:ph type="body" sz="half" idx="1"/>
          </p:nvPr>
        </p:nvSpPr>
        <p:spPr>
          <a:xfrm>
            <a:off x="457200" y="1600200"/>
            <a:ext cx="4033838" cy="4525963"/>
          </a:xfrm>
        </p:spPr>
        <p:txBody>
          <a:bodyPr/>
          <a:lstStyle/>
          <a:p>
            <a:pPr>
              <a:lnSpc>
                <a:spcPct val="90000"/>
              </a:lnSpc>
            </a:pPr>
            <a:r>
              <a:rPr lang="en-US" sz="2800"/>
              <a:t>A murder mystery (2003), set in the present</a:t>
            </a:r>
          </a:p>
          <a:p>
            <a:pPr>
              <a:lnSpc>
                <a:spcPct val="90000"/>
              </a:lnSpc>
            </a:pPr>
            <a:r>
              <a:rPr lang="en-US" sz="2800"/>
              <a:t>Yet the plot turns on the idea that Jesus:</a:t>
            </a:r>
          </a:p>
          <a:p>
            <a:pPr lvl="1">
              <a:lnSpc>
                <a:spcPct val="90000"/>
              </a:lnSpc>
            </a:pPr>
            <a:r>
              <a:rPr lang="en-US" sz="2400"/>
              <a:t>was merely human</a:t>
            </a:r>
          </a:p>
          <a:p>
            <a:pPr lvl="1">
              <a:lnSpc>
                <a:spcPct val="90000"/>
              </a:lnSpc>
            </a:pPr>
            <a:r>
              <a:rPr lang="en-US" sz="2400"/>
              <a:t>he had children</a:t>
            </a:r>
          </a:p>
          <a:p>
            <a:pPr lvl="1">
              <a:lnSpc>
                <a:spcPct val="90000"/>
              </a:lnSpc>
            </a:pPr>
            <a:r>
              <a:rPr lang="en-US" sz="2400"/>
              <a:t>the Holy Grail is Jesus</a:t>
            </a:r>
            <a:r>
              <a:rPr lang="en-US" sz="2400">
                <a:cs typeface="Arial" charset="0"/>
              </a:rPr>
              <a:t>'</a:t>
            </a:r>
            <a:r>
              <a:rPr lang="en-US" sz="2400"/>
              <a:t> royal blood-line, not the cup at the Last Supper.</a:t>
            </a:r>
          </a:p>
        </p:txBody>
      </p:sp>
      <p:pic>
        <p:nvPicPr>
          <p:cNvPr id="44036" name="Picture 4" descr="DaVinciCode"/>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219700" y="1600200"/>
            <a:ext cx="2900363"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97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Effect transition="in" filter="checkerboard(across)">
                                      <p:cBhvr>
                                        <p:cTn id="12" dur="500"/>
                                        <p:tgtEl>
                                          <p:spTgt spid="440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4035">
                                            <p:txEl>
                                              <p:pRg st="1" end="1"/>
                                            </p:txEl>
                                          </p:spTgt>
                                        </p:tgtEl>
                                        <p:attrNameLst>
                                          <p:attrName>style.visibility</p:attrName>
                                        </p:attrNameLst>
                                      </p:cBhvr>
                                      <p:to>
                                        <p:strVal val="visible"/>
                                      </p:to>
                                    </p:set>
                                    <p:animEffect transition="in" filter="checkerboard(across)">
                                      <p:cBhvr>
                                        <p:cTn id="17" dur="500"/>
                                        <p:tgtEl>
                                          <p:spTgt spid="440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4035">
                                            <p:txEl>
                                              <p:pRg st="2" end="2"/>
                                            </p:txEl>
                                          </p:spTgt>
                                        </p:tgtEl>
                                        <p:attrNameLst>
                                          <p:attrName>style.visibility</p:attrName>
                                        </p:attrNameLst>
                                      </p:cBhvr>
                                      <p:to>
                                        <p:strVal val="visible"/>
                                      </p:to>
                                    </p:set>
                                    <p:animEffect transition="in" filter="checkerboard(across)">
                                      <p:cBhvr>
                                        <p:cTn id="22" dur="500"/>
                                        <p:tgtEl>
                                          <p:spTgt spid="4403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4035">
                                            <p:txEl>
                                              <p:pRg st="3" end="3"/>
                                            </p:txEl>
                                          </p:spTgt>
                                        </p:tgtEl>
                                        <p:attrNameLst>
                                          <p:attrName>style.visibility</p:attrName>
                                        </p:attrNameLst>
                                      </p:cBhvr>
                                      <p:to>
                                        <p:strVal val="visible"/>
                                      </p:to>
                                    </p:set>
                                    <p:animEffect transition="in" filter="checkerboard(across)">
                                      <p:cBhvr>
                                        <p:cTn id="27" dur="500"/>
                                        <p:tgtEl>
                                          <p:spTgt spid="4403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4035">
                                            <p:txEl>
                                              <p:pRg st="4" end="4"/>
                                            </p:txEl>
                                          </p:spTgt>
                                        </p:tgtEl>
                                        <p:attrNameLst>
                                          <p:attrName>style.visibility</p:attrName>
                                        </p:attrNameLst>
                                      </p:cBhvr>
                                      <p:to>
                                        <p:strVal val="visible"/>
                                      </p:to>
                                    </p:set>
                                    <p:animEffect transition="in" filter="checkerboard(across)">
                                      <p:cBhvr>
                                        <p:cTn id="32" dur="500"/>
                                        <p:tgtEl>
                                          <p:spTgt spid="44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atin typeface="Tahoma" pitchFamily="34" charset="0"/>
              </a:rPr>
              <a:t>New Age Movement</a:t>
            </a:r>
          </a:p>
        </p:txBody>
      </p:sp>
      <p:sp>
        <p:nvSpPr>
          <p:cNvPr id="50179" name="Rectangle 3"/>
          <p:cNvSpPr>
            <a:spLocks noGrp="1" noChangeArrowheads="1"/>
          </p:cNvSpPr>
          <p:nvPr>
            <p:ph type="body" idx="1"/>
          </p:nvPr>
        </p:nvSpPr>
        <p:spPr/>
        <p:txBody>
          <a:bodyPr/>
          <a:lstStyle/>
          <a:p>
            <a:pPr>
              <a:lnSpc>
                <a:spcPct val="90000"/>
              </a:lnSpc>
            </a:pPr>
            <a:r>
              <a:rPr lang="en-US"/>
              <a:t>Besides these retellings of the life of Christ, other pictures of Jesus have arisen with the New Age movement.</a:t>
            </a:r>
          </a:p>
          <a:p>
            <a:pPr>
              <a:lnSpc>
                <a:spcPct val="90000"/>
              </a:lnSpc>
            </a:pPr>
            <a:r>
              <a:rPr lang="en-US"/>
              <a:t>The New Age movement resembles the old Gnosticism in being a combination of other religious ideas with Christianity, but these come from westernized versions of Hinduism and Buddhism rather than from Greek philosophy &amp; religion.</a:t>
            </a:r>
          </a:p>
        </p:txBody>
      </p:sp>
    </p:spTree>
    <p:custDataLst>
      <p:tags r:id="rId1"/>
    </p:custDataLst>
  </p:cSld>
  <p:clrMapOvr>
    <a:masterClrMapping/>
  </p:clrMapOvr>
  <p:transition advTm="195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Reincarnation2"/>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990600" y="1524000"/>
            <a:ext cx="7162800" cy="4503738"/>
          </a:xfrm>
          <a:prstGeom prst="rect">
            <a:avLst/>
          </a:prstGeom>
          <a:noFill/>
          <a:extLst>
            <a:ext uri="{909E8E84-426E-40DD-AFC4-6F175D3DCCD1}">
              <a14:hiddenFill xmlns:a14="http://schemas.microsoft.com/office/drawing/2010/main">
                <a:solidFill>
                  <a:srgbClr val="FFFFFF"/>
                </a:solidFill>
              </a14:hiddenFill>
            </a:ext>
          </a:extLst>
        </p:spPr>
      </p:pic>
      <p:sp>
        <p:nvSpPr>
          <p:cNvPr id="51202" name="Rectangle 2"/>
          <p:cNvSpPr>
            <a:spLocks noGrp="1" noChangeArrowheads="1"/>
          </p:cNvSpPr>
          <p:nvPr>
            <p:ph type="title"/>
          </p:nvPr>
        </p:nvSpPr>
        <p:spPr/>
        <p:txBody>
          <a:bodyPr/>
          <a:lstStyle/>
          <a:p>
            <a:r>
              <a:rPr lang="en-US">
                <a:latin typeface="Tahoma" pitchFamily="34" charset="0"/>
              </a:rPr>
              <a:t>New Age Movement</a:t>
            </a:r>
          </a:p>
        </p:txBody>
      </p:sp>
      <p:sp>
        <p:nvSpPr>
          <p:cNvPr id="51203" name="Rectangle 3"/>
          <p:cNvSpPr>
            <a:spLocks noGrp="1" noChangeArrowheads="1"/>
          </p:cNvSpPr>
          <p:nvPr>
            <p:ph type="body" idx="1"/>
          </p:nvPr>
        </p:nvSpPr>
        <p:spPr/>
        <p:txBody>
          <a:bodyPr/>
          <a:lstStyle/>
          <a:p>
            <a:pPr>
              <a:lnSpc>
                <a:spcPct val="80000"/>
              </a:lnSpc>
            </a:pPr>
            <a:r>
              <a:rPr lang="en-US" sz="2800"/>
              <a:t>Like Gnosticism, the New Age movement is characterized by a diverse group of beliefs taught by various gurus, rather than  a single, unified system.</a:t>
            </a:r>
          </a:p>
          <a:p>
            <a:pPr>
              <a:lnSpc>
                <a:spcPct val="80000"/>
              </a:lnSpc>
            </a:pPr>
            <a:r>
              <a:rPr lang="en-US" sz="2800"/>
              <a:t>Some characteristic features of the New Age movement include:</a:t>
            </a:r>
          </a:p>
          <a:p>
            <a:pPr lvl="1">
              <a:lnSpc>
                <a:spcPct val="80000"/>
              </a:lnSpc>
            </a:pPr>
            <a:r>
              <a:rPr lang="en-US" sz="2400"/>
              <a:t>Reincarnation</a:t>
            </a:r>
          </a:p>
          <a:p>
            <a:pPr lvl="1">
              <a:lnSpc>
                <a:spcPct val="80000"/>
              </a:lnSpc>
            </a:pPr>
            <a:r>
              <a:rPr lang="en-US" sz="2400"/>
              <a:t>Individualism</a:t>
            </a:r>
          </a:p>
          <a:p>
            <a:pPr lvl="1">
              <a:lnSpc>
                <a:spcPct val="80000"/>
              </a:lnSpc>
            </a:pPr>
            <a:r>
              <a:rPr lang="en-US" sz="2400"/>
              <a:t>Humans can rise to levels of being above humanity</a:t>
            </a:r>
          </a:p>
          <a:p>
            <a:pPr>
              <a:lnSpc>
                <a:spcPct val="80000"/>
              </a:lnSpc>
            </a:pPr>
            <a:r>
              <a:rPr lang="en-US" sz="2800"/>
              <a:t>Here we give two New Age pictures of Jesus, those of Edgard Cayce &amp; Benjamin Crème.</a:t>
            </a:r>
          </a:p>
        </p:txBody>
      </p:sp>
    </p:spTree>
    <p:custDataLst>
      <p:tags r:id="rId1"/>
    </p:custDataLst>
  </p:cSld>
  <p:clrMapOvr>
    <a:masterClrMapping/>
  </p:clrMapOvr>
  <p:transition advTm="641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03">
                                            <p:txEl>
                                              <p:pRg st="4" end="4"/>
                                            </p:txEl>
                                          </p:spTgt>
                                        </p:tgtEl>
                                        <p:attrNameLst>
                                          <p:attrName>style.visibility</p:attrName>
                                        </p:attrNameLst>
                                      </p:cBhvr>
                                      <p:to>
                                        <p:strVal val="visible"/>
                                      </p:to>
                                    </p:set>
                                    <p:anim calcmode="lin" valueType="num">
                                      <p:cBhvr additive="base">
                                        <p:cTn id="31"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03">
                                            <p:txEl>
                                              <p:pRg st="5" end="5"/>
                                            </p:txEl>
                                          </p:spTgt>
                                        </p:tgtEl>
                                        <p:attrNameLst>
                                          <p:attrName>style.visibility</p:attrName>
                                        </p:attrNameLst>
                                      </p:cBhvr>
                                      <p:to>
                                        <p:strVal val="visible"/>
                                      </p:to>
                                    </p:set>
                                    <p:anim calcmode="lin" valueType="num">
                                      <p:cBhvr additive="base">
                                        <p:cTn id="37" dur="5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atin typeface="Tahoma" pitchFamily="34" charset="0"/>
              </a:rPr>
              <a:t>Edgar Cayce</a:t>
            </a:r>
            <a:r>
              <a:rPr lang="en-US">
                <a:latin typeface="Tahoma" pitchFamily="34" charset="0"/>
                <a:cs typeface="Tahoma" pitchFamily="34" charset="0"/>
              </a:rPr>
              <a:t>'</a:t>
            </a:r>
            <a:r>
              <a:rPr lang="en-US">
                <a:latin typeface="Tahoma" pitchFamily="34" charset="0"/>
              </a:rPr>
              <a:t>s Jesus</a:t>
            </a:r>
          </a:p>
        </p:txBody>
      </p:sp>
      <p:sp>
        <p:nvSpPr>
          <p:cNvPr id="52227" name="Rectangle 3"/>
          <p:cNvSpPr>
            <a:spLocks noGrp="1" noChangeArrowheads="1"/>
          </p:cNvSpPr>
          <p:nvPr>
            <p:ph type="body" sz="half" idx="1"/>
          </p:nvPr>
        </p:nvSpPr>
        <p:spPr>
          <a:xfrm>
            <a:off x="457200" y="1600200"/>
            <a:ext cx="4035425" cy="4525963"/>
          </a:xfrm>
        </p:spPr>
        <p:txBody>
          <a:bodyPr/>
          <a:lstStyle/>
          <a:p>
            <a:pPr>
              <a:lnSpc>
                <a:spcPct val="90000"/>
              </a:lnSpc>
            </a:pPr>
            <a:r>
              <a:rPr lang="en-US" sz="2400"/>
              <a:t>Jesus </a:t>
            </a:r>
            <a:r>
              <a:rPr lang="en-US" sz="2400">
                <a:solidFill>
                  <a:srgbClr val="FF0000"/>
                </a:solidFill>
              </a:rPr>
              <a:t>became</a:t>
            </a:r>
            <a:r>
              <a:rPr lang="en-US" sz="2400"/>
              <a:t> the Christ (</a:t>
            </a:r>
            <a:r>
              <a:rPr lang="en-US" sz="2400" i="1"/>
              <a:t>Edgar </a:t>
            </a:r>
            <a:r>
              <a:rPr lang="en-US" sz="2400">
                <a:latin typeface="Tahoma" pitchFamily="34" charset="0"/>
              </a:rPr>
              <a:t>Cayce</a:t>
            </a:r>
            <a:r>
              <a:rPr lang="en-US" sz="2400">
                <a:latin typeface="Tahoma" pitchFamily="34" charset="0"/>
                <a:cs typeface="Tahoma" pitchFamily="34" charset="0"/>
              </a:rPr>
              <a:t>'</a:t>
            </a:r>
            <a:r>
              <a:rPr lang="en-US" sz="2400">
                <a:latin typeface="Tahoma" pitchFamily="34" charset="0"/>
              </a:rPr>
              <a:t>s</a:t>
            </a:r>
            <a:r>
              <a:rPr lang="en-US" sz="2400" i="1"/>
              <a:t> Story of Jesus</a:t>
            </a:r>
            <a:r>
              <a:rPr lang="en-US" sz="2400"/>
              <a:t> [1969] 16, 42) …</a:t>
            </a:r>
          </a:p>
          <a:p>
            <a:pPr lvl="1">
              <a:lnSpc>
                <a:spcPct val="90000"/>
              </a:lnSpc>
            </a:pPr>
            <a:r>
              <a:rPr lang="en-US" sz="2000"/>
              <a:t>…thru acceptance of God’s will</a:t>
            </a:r>
          </a:p>
          <a:p>
            <a:pPr>
              <a:lnSpc>
                <a:spcPct val="90000"/>
              </a:lnSpc>
            </a:pPr>
            <a:r>
              <a:rPr lang="en-US" sz="2400"/>
              <a:t>Jesus exemplifies the universal Christ-consciousness (16, 42).</a:t>
            </a:r>
          </a:p>
          <a:p>
            <a:pPr>
              <a:lnSpc>
                <a:spcPct val="90000"/>
              </a:lnSpc>
            </a:pPr>
            <a:r>
              <a:rPr lang="en-US" sz="2400"/>
              <a:t>Jesus became aware he would be Savior of the world when he </a:t>
            </a:r>
            <a:r>
              <a:rPr lang="en-US" sz="2400">
                <a:solidFill>
                  <a:srgbClr val="FF0000"/>
                </a:solidFill>
              </a:rPr>
              <a:t>fell in Eden</a:t>
            </a:r>
            <a:r>
              <a:rPr lang="en-US" sz="2400"/>
              <a:t> (23).</a:t>
            </a:r>
          </a:p>
        </p:txBody>
      </p:sp>
      <p:pic>
        <p:nvPicPr>
          <p:cNvPr id="52228" name="Picture 4" descr="NewAgeJesus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11738" y="1600200"/>
            <a:ext cx="3313112"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20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checkerboard(across)">
                                      <p:cBhvr>
                                        <p:cTn id="7" dur="500"/>
                                        <p:tgtEl>
                                          <p:spTgt spid="52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2227">
                                            <p:txEl>
                                              <p:pRg st="0" end="0"/>
                                            </p:txEl>
                                          </p:spTgt>
                                        </p:tgtEl>
                                        <p:attrNameLst>
                                          <p:attrName>style.visibility</p:attrName>
                                        </p:attrNameLst>
                                      </p:cBhvr>
                                      <p:to>
                                        <p:strVal val="visible"/>
                                      </p:to>
                                    </p:set>
                                    <p:anim calcmode="lin" valueType="num">
                                      <p:cBhvr additive="base">
                                        <p:cTn id="12"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2227">
                                            <p:txEl>
                                              <p:pRg st="1" end="1"/>
                                            </p:txEl>
                                          </p:spTgt>
                                        </p:tgtEl>
                                        <p:attrNameLst>
                                          <p:attrName>style.visibility</p:attrName>
                                        </p:attrNameLst>
                                      </p:cBhvr>
                                      <p:to>
                                        <p:strVal val="visible"/>
                                      </p:to>
                                    </p:set>
                                    <p:anim calcmode="lin" valueType="num">
                                      <p:cBhvr additive="base">
                                        <p:cTn id="18"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2227">
                                            <p:txEl>
                                              <p:pRg st="2" end="2"/>
                                            </p:txEl>
                                          </p:spTgt>
                                        </p:tgtEl>
                                        <p:attrNameLst>
                                          <p:attrName>style.visibility</p:attrName>
                                        </p:attrNameLst>
                                      </p:cBhvr>
                                      <p:to>
                                        <p:strVal val="visible"/>
                                      </p:to>
                                    </p:set>
                                    <p:anim calcmode="lin" valueType="num">
                                      <p:cBhvr additive="base">
                                        <p:cTn id="24"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2227">
                                            <p:txEl>
                                              <p:pRg st="3" end="3"/>
                                            </p:txEl>
                                          </p:spTgt>
                                        </p:tgtEl>
                                        <p:attrNameLst>
                                          <p:attrName>style.visibility</p:attrName>
                                        </p:attrNameLst>
                                      </p:cBhvr>
                                      <p:to>
                                        <p:strVal val="visible"/>
                                      </p:to>
                                    </p:set>
                                    <p:anim calcmode="lin" valueType="num">
                                      <p:cBhvr additive="base">
                                        <p:cTn id="30"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5400">
                <a:latin typeface="Tahoma" pitchFamily="34" charset="0"/>
              </a:rPr>
              <a:t>Another Jesus</a:t>
            </a:r>
          </a:p>
        </p:txBody>
      </p:sp>
      <p:sp>
        <p:nvSpPr>
          <p:cNvPr id="17411" name="Rectangle 3"/>
          <p:cNvSpPr>
            <a:spLocks noGrp="1" noChangeArrowheads="1"/>
          </p:cNvSpPr>
          <p:nvPr>
            <p:ph type="body" idx="1"/>
          </p:nvPr>
        </p:nvSpPr>
        <p:spPr/>
        <p:txBody>
          <a:bodyPr/>
          <a:lstStyle/>
          <a:p>
            <a:pPr>
              <a:lnSpc>
                <a:spcPct val="90000"/>
              </a:lnSpc>
            </a:pPr>
            <a:r>
              <a:rPr lang="en-US"/>
              <a:t>The apostle Paul, writing to one of his churches, rebuked them for being open to lies about Jesus:</a:t>
            </a:r>
          </a:p>
          <a:p>
            <a:pPr>
              <a:lnSpc>
                <a:spcPct val="90000"/>
              </a:lnSpc>
            </a:pPr>
            <a:r>
              <a:rPr lang="en-US"/>
              <a:t>2 Cor 11:4 (NASU) For if one comes and preaches </a:t>
            </a:r>
            <a:r>
              <a:rPr lang="en-US">
                <a:solidFill>
                  <a:srgbClr val="FF0000"/>
                </a:solidFill>
              </a:rPr>
              <a:t>another Jesus</a:t>
            </a:r>
            <a:r>
              <a:rPr lang="en-US"/>
              <a:t> whom we have not preached, or [if] you receive a different spirit which you have not received, or a different gospel which you have not accepted, you bear [this] beautifully. </a:t>
            </a:r>
          </a:p>
        </p:txBody>
      </p:sp>
    </p:spTree>
    <p:custDataLst>
      <p:tags r:id="rId1"/>
    </p:custDataLst>
  </p:cSld>
  <p:clrMapOvr>
    <a:masterClrMapping/>
  </p:clrMapOvr>
  <p:transition advTm="303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atin typeface="Tahoma" pitchFamily="34" charset="0"/>
              </a:rPr>
              <a:t>Jesus</a:t>
            </a:r>
            <a:r>
              <a:rPr lang="en-US">
                <a:latin typeface="Tahoma" pitchFamily="34" charset="0"/>
                <a:cs typeface="Tahoma" pitchFamily="34" charset="0"/>
              </a:rPr>
              <a:t>'</a:t>
            </a:r>
            <a:r>
              <a:rPr lang="en-US">
                <a:latin typeface="Tahoma" pitchFamily="34" charset="0"/>
              </a:rPr>
              <a:t> Previous Incarnations</a:t>
            </a:r>
          </a:p>
        </p:txBody>
      </p:sp>
      <p:sp>
        <p:nvSpPr>
          <p:cNvPr id="53251" name="Rectangle 3"/>
          <p:cNvSpPr>
            <a:spLocks noGrp="1" noChangeArrowheads="1"/>
          </p:cNvSpPr>
          <p:nvPr>
            <p:ph type="body" idx="1"/>
          </p:nvPr>
        </p:nvSpPr>
        <p:spPr>
          <a:xfrm>
            <a:off x="457200" y="1981200"/>
            <a:ext cx="8229600" cy="4525963"/>
          </a:xfrm>
        </p:spPr>
        <p:txBody>
          <a:bodyPr/>
          <a:lstStyle/>
          <a:p>
            <a:pPr>
              <a:lnSpc>
                <a:spcPct val="90000"/>
              </a:lnSpc>
            </a:pPr>
            <a:r>
              <a:rPr lang="en-US" sz="2800"/>
              <a:t>Amilius of Atlantis</a:t>
            </a:r>
          </a:p>
          <a:p>
            <a:pPr>
              <a:lnSpc>
                <a:spcPct val="90000"/>
              </a:lnSpc>
            </a:pPr>
            <a:r>
              <a:rPr lang="en-US" sz="2800"/>
              <a:t>Adam</a:t>
            </a:r>
          </a:p>
          <a:p>
            <a:pPr>
              <a:lnSpc>
                <a:spcPct val="90000"/>
              </a:lnSpc>
            </a:pPr>
            <a:r>
              <a:rPr lang="en-US" sz="2800"/>
              <a:t>Enoch</a:t>
            </a:r>
          </a:p>
          <a:p>
            <a:pPr>
              <a:lnSpc>
                <a:spcPct val="90000"/>
              </a:lnSpc>
            </a:pPr>
            <a:r>
              <a:rPr lang="en-US" sz="2800"/>
              <a:t>Melchizedek</a:t>
            </a:r>
          </a:p>
          <a:p>
            <a:pPr>
              <a:lnSpc>
                <a:spcPct val="90000"/>
              </a:lnSpc>
            </a:pPr>
            <a:r>
              <a:rPr lang="en-US" sz="2800"/>
              <a:t>Joseph</a:t>
            </a:r>
          </a:p>
          <a:p>
            <a:pPr>
              <a:lnSpc>
                <a:spcPct val="90000"/>
              </a:lnSpc>
            </a:pPr>
            <a:r>
              <a:rPr lang="en-US" sz="2800"/>
              <a:t>Joshua</a:t>
            </a:r>
          </a:p>
          <a:p>
            <a:pPr>
              <a:lnSpc>
                <a:spcPct val="90000"/>
              </a:lnSpc>
            </a:pPr>
            <a:r>
              <a:rPr lang="en-US" sz="2800"/>
              <a:t>Zend (father of Zoroaster)</a:t>
            </a:r>
          </a:p>
          <a:p>
            <a:pPr>
              <a:lnSpc>
                <a:spcPct val="90000"/>
              </a:lnSpc>
            </a:pPr>
            <a:r>
              <a:rPr lang="en-US" sz="2800"/>
              <a:t>And others (23, 28, 37).</a:t>
            </a:r>
          </a:p>
        </p:txBody>
      </p:sp>
      <p:pic>
        <p:nvPicPr>
          <p:cNvPr id="53252" name="Picture 4" descr="Reincarnati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5000"/>
            <a:ext cx="2960688" cy="4035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51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checkerboard(across)">
                                      <p:cBhvr>
                                        <p:cTn id="7" dur="500"/>
                                        <p:tgtEl>
                                          <p:spTgt spid="532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1">
                                            <p:txEl>
                                              <p:pRg st="0" end="0"/>
                                            </p:txEl>
                                          </p:spTgt>
                                        </p:tgtEl>
                                        <p:attrNameLst>
                                          <p:attrName>style.visibility</p:attrName>
                                        </p:attrNameLst>
                                      </p:cBhvr>
                                      <p:to>
                                        <p:strVal val="visible"/>
                                      </p:to>
                                    </p:set>
                                    <p:anim calcmode="lin" valueType="num">
                                      <p:cBhvr additive="base">
                                        <p:cTn id="12"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3251">
                                            <p:txEl>
                                              <p:pRg st="1" end="1"/>
                                            </p:txEl>
                                          </p:spTgt>
                                        </p:tgtEl>
                                        <p:attrNameLst>
                                          <p:attrName>style.visibility</p:attrName>
                                        </p:attrNameLst>
                                      </p:cBhvr>
                                      <p:to>
                                        <p:strVal val="visible"/>
                                      </p:to>
                                    </p:set>
                                    <p:anim calcmode="lin" valueType="num">
                                      <p:cBhvr additive="base">
                                        <p:cTn id="18" dur="500" fill="hold"/>
                                        <p:tgtEl>
                                          <p:spTgt spid="5325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3251">
                                            <p:txEl>
                                              <p:pRg st="2" end="2"/>
                                            </p:txEl>
                                          </p:spTgt>
                                        </p:tgtEl>
                                        <p:attrNameLst>
                                          <p:attrName>style.visibility</p:attrName>
                                        </p:attrNameLst>
                                      </p:cBhvr>
                                      <p:to>
                                        <p:strVal val="visible"/>
                                      </p:to>
                                    </p:set>
                                    <p:anim calcmode="lin" valueType="num">
                                      <p:cBhvr additive="base">
                                        <p:cTn id="24"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3251">
                                            <p:txEl>
                                              <p:pRg st="3" end="3"/>
                                            </p:txEl>
                                          </p:spTgt>
                                        </p:tgtEl>
                                        <p:attrNameLst>
                                          <p:attrName>style.visibility</p:attrName>
                                        </p:attrNameLst>
                                      </p:cBhvr>
                                      <p:to>
                                        <p:strVal val="visible"/>
                                      </p:to>
                                    </p:set>
                                    <p:anim calcmode="lin" valueType="num">
                                      <p:cBhvr additive="base">
                                        <p:cTn id="30" dur="500" fill="hold"/>
                                        <p:tgtEl>
                                          <p:spTgt spid="5325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3251">
                                            <p:txEl>
                                              <p:pRg st="4" end="4"/>
                                            </p:txEl>
                                          </p:spTgt>
                                        </p:tgtEl>
                                        <p:attrNameLst>
                                          <p:attrName>style.visibility</p:attrName>
                                        </p:attrNameLst>
                                      </p:cBhvr>
                                      <p:to>
                                        <p:strVal val="visible"/>
                                      </p:to>
                                    </p:set>
                                    <p:anim calcmode="lin" valueType="num">
                                      <p:cBhvr additive="base">
                                        <p:cTn id="36" dur="500" fill="hold"/>
                                        <p:tgtEl>
                                          <p:spTgt spid="53251">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53251">
                                            <p:txEl>
                                              <p:pRg st="5" end="5"/>
                                            </p:txEl>
                                          </p:spTgt>
                                        </p:tgtEl>
                                        <p:attrNameLst>
                                          <p:attrName>style.visibility</p:attrName>
                                        </p:attrNameLst>
                                      </p:cBhvr>
                                      <p:to>
                                        <p:strVal val="visible"/>
                                      </p:to>
                                    </p:set>
                                    <p:anim calcmode="lin" valueType="num">
                                      <p:cBhvr additive="base">
                                        <p:cTn id="42" dur="500" fill="hold"/>
                                        <p:tgtEl>
                                          <p:spTgt spid="53251">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32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53251">
                                            <p:txEl>
                                              <p:pRg st="6" end="6"/>
                                            </p:txEl>
                                          </p:spTgt>
                                        </p:tgtEl>
                                        <p:attrNameLst>
                                          <p:attrName>style.visibility</p:attrName>
                                        </p:attrNameLst>
                                      </p:cBhvr>
                                      <p:to>
                                        <p:strVal val="visible"/>
                                      </p:to>
                                    </p:set>
                                    <p:anim calcmode="lin" valueType="num">
                                      <p:cBhvr additive="base">
                                        <p:cTn id="48" dur="500" fill="hold"/>
                                        <p:tgtEl>
                                          <p:spTgt spid="53251">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32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53251">
                                            <p:txEl>
                                              <p:pRg st="7" end="7"/>
                                            </p:txEl>
                                          </p:spTgt>
                                        </p:tgtEl>
                                        <p:attrNameLst>
                                          <p:attrName>style.visibility</p:attrName>
                                        </p:attrNameLst>
                                      </p:cBhvr>
                                      <p:to>
                                        <p:strVal val="visible"/>
                                      </p:to>
                                    </p:set>
                                    <p:anim calcmode="lin" valueType="num">
                                      <p:cBhvr additive="base">
                                        <p:cTn id="54" dur="500" fill="hold"/>
                                        <p:tgtEl>
                                          <p:spTgt spid="53251">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325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atin typeface="Tahoma" pitchFamily="34" charset="0"/>
              </a:rPr>
              <a:t>Jesus &amp; Mary</a:t>
            </a:r>
          </a:p>
        </p:txBody>
      </p:sp>
      <p:sp>
        <p:nvSpPr>
          <p:cNvPr id="54275" name="Rectangle 3"/>
          <p:cNvSpPr>
            <a:spLocks noGrp="1" noChangeArrowheads="1"/>
          </p:cNvSpPr>
          <p:nvPr>
            <p:ph type="body" idx="1"/>
          </p:nvPr>
        </p:nvSpPr>
        <p:spPr/>
        <p:txBody>
          <a:bodyPr/>
          <a:lstStyle/>
          <a:p>
            <a:r>
              <a:rPr lang="en-US"/>
              <a:t>Jesus sinned in at least some of these incarnations (23).</a:t>
            </a:r>
          </a:p>
          <a:p>
            <a:r>
              <a:rPr lang="en-US"/>
              <a:t>His mother, Mary, did not sin in her incarnation as his mother (27-28).</a:t>
            </a:r>
          </a:p>
          <a:p>
            <a:r>
              <a:rPr lang="en-US"/>
              <a:t>She had no human father either!</a:t>
            </a:r>
          </a:p>
          <a:p>
            <a:r>
              <a:rPr lang="en-US"/>
              <a:t>In a previous incarnation, she was Eve, the twin-soul of Jesus.</a:t>
            </a:r>
          </a:p>
        </p:txBody>
      </p:sp>
    </p:spTree>
    <p:custDataLst>
      <p:tags r:id="rId1"/>
    </p:custDataLst>
  </p:cSld>
  <p:clrMapOvr>
    <a:masterClrMapping/>
  </p:clrMapOvr>
  <p:transition advTm="247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anim calcmode="lin" valueType="num">
                                      <p:cBhvr additive="base">
                                        <p:cTn id="25" dur="500" fill="hold"/>
                                        <p:tgtEl>
                                          <p:spTgt spid="542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atin typeface="Tahoma" pitchFamily="34" charset="0"/>
              </a:rPr>
              <a:t>Benjamin Crème</a:t>
            </a:r>
            <a:r>
              <a:rPr lang="en-US">
                <a:latin typeface="Tahoma" pitchFamily="34" charset="0"/>
                <a:cs typeface="Tahoma" pitchFamily="34" charset="0"/>
              </a:rPr>
              <a:t>'</a:t>
            </a:r>
            <a:r>
              <a:rPr lang="en-US">
                <a:latin typeface="Tahoma" pitchFamily="34" charset="0"/>
              </a:rPr>
              <a:t>s Christ</a:t>
            </a:r>
          </a:p>
        </p:txBody>
      </p:sp>
      <p:sp>
        <p:nvSpPr>
          <p:cNvPr id="55299" name="Rectangle 3"/>
          <p:cNvSpPr>
            <a:spLocks noGrp="1" noChangeArrowheads="1"/>
          </p:cNvSpPr>
          <p:nvPr>
            <p:ph type="body" sz="half" idx="1"/>
          </p:nvPr>
        </p:nvSpPr>
        <p:spPr>
          <a:xfrm>
            <a:off x="457200" y="1600200"/>
            <a:ext cx="4364038" cy="4525963"/>
          </a:xfrm>
        </p:spPr>
        <p:txBody>
          <a:bodyPr/>
          <a:lstStyle/>
          <a:p>
            <a:r>
              <a:rPr lang="en-US" sz="2400"/>
              <a:t>The Christ is the Master of all Masters, but </a:t>
            </a:r>
            <a:r>
              <a:rPr lang="en-US" sz="2400">
                <a:solidFill>
                  <a:srgbClr val="FF0000"/>
                </a:solidFill>
              </a:rPr>
              <a:t>not God</a:t>
            </a:r>
            <a:r>
              <a:rPr lang="en-US" sz="2400"/>
              <a:t>; He is a Son of God, and so are we (</a:t>
            </a:r>
            <a:r>
              <a:rPr lang="en-US" sz="2400" i="1"/>
              <a:t>Reappearance of the Christ &amp; the Masters of Wisdom</a:t>
            </a:r>
            <a:r>
              <a:rPr lang="en-US" sz="2400"/>
              <a:t> [1980]</a:t>
            </a:r>
            <a:r>
              <a:rPr lang="en-US" sz="2800"/>
              <a:t>, </a:t>
            </a:r>
            <a:r>
              <a:rPr lang="en-US" sz="2400"/>
              <a:t>115).</a:t>
            </a:r>
          </a:p>
          <a:p>
            <a:pPr>
              <a:lnSpc>
                <a:spcPct val="90000"/>
              </a:lnSpc>
            </a:pPr>
            <a:r>
              <a:rPr lang="en-US" sz="2400"/>
              <a:t>The Christ is not an individual but an office … held (for the past 26,000 years) by </a:t>
            </a:r>
            <a:r>
              <a:rPr lang="en-US" sz="2400">
                <a:solidFill>
                  <a:srgbClr val="FF0000"/>
                </a:solidFill>
              </a:rPr>
              <a:t>Lord Maitreya</a:t>
            </a:r>
            <a:r>
              <a:rPr lang="en-US" sz="2400"/>
              <a:t>.</a:t>
            </a:r>
          </a:p>
          <a:p>
            <a:pPr>
              <a:lnSpc>
                <a:spcPct val="90000"/>
              </a:lnSpc>
            </a:pPr>
            <a:r>
              <a:rPr lang="en-US" sz="2400"/>
              <a:t>He was manifested in Palestine by overshadowing his disciple Jesus (RC 30).</a:t>
            </a:r>
          </a:p>
        </p:txBody>
      </p:sp>
      <p:pic>
        <p:nvPicPr>
          <p:cNvPr id="55300" name="Picture 4" descr="maitreya"/>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87963" y="1600200"/>
            <a:ext cx="2759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42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checkerboard(across)">
                                      <p:cBhvr>
                                        <p:cTn id="7" dur="500"/>
                                        <p:tgtEl>
                                          <p:spTgt spid="55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5299">
                                            <p:txEl>
                                              <p:pRg st="0" end="0"/>
                                            </p:txEl>
                                          </p:spTgt>
                                        </p:tgtEl>
                                        <p:attrNameLst>
                                          <p:attrName>style.visibility</p:attrName>
                                        </p:attrNameLst>
                                      </p:cBhvr>
                                      <p:to>
                                        <p:strVal val="visible"/>
                                      </p:to>
                                    </p:set>
                                    <p:anim calcmode="lin" valueType="num">
                                      <p:cBhvr additive="base">
                                        <p:cTn id="12" dur="500" fill="hold"/>
                                        <p:tgtEl>
                                          <p:spTgt spid="552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5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5299">
                                            <p:txEl>
                                              <p:pRg st="1" end="1"/>
                                            </p:txEl>
                                          </p:spTgt>
                                        </p:tgtEl>
                                        <p:attrNameLst>
                                          <p:attrName>style.visibility</p:attrName>
                                        </p:attrNameLst>
                                      </p:cBhvr>
                                      <p:to>
                                        <p:strVal val="visible"/>
                                      </p:to>
                                    </p:set>
                                    <p:anim calcmode="lin" valueType="num">
                                      <p:cBhvr additive="base">
                                        <p:cTn id="18" dur="500" fill="hold"/>
                                        <p:tgtEl>
                                          <p:spTgt spid="552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5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5299">
                                            <p:txEl>
                                              <p:pRg st="2" end="2"/>
                                            </p:txEl>
                                          </p:spTgt>
                                        </p:tgtEl>
                                        <p:attrNameLst>
                                          <p:attrName>style.visibility</p:attrName>
                                        </p:attrNameLst>
                                      </p:cBhvr>
                                      <p:to>
                                        <p:strVal val="visible"/>
                                      </p:to>
                                    </p:set>
                                    <p:anim calcmode="lin" valueType="num">
                                      <p:cBhvr additive="base">
                                        <p:cTn id="24" dur="500" fill="hold"/>
                                        <p:tgtEl>
                                          <p:spTgt spid="552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52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atin typeface="Tahoma" pitchFamily="34" charset="0"/>
              </a:rPr>
              <a:t>Jesus &amp; the Christ</a:t>
            </a:r>
          </a:p>
        </p:txBody>
      </p:sp>
      <p:sp>
        <p:nvSpPr>
          <p:cNvPr id="56323" name="Rectangle 3"/>
          <p:cNvSpPr>
            <a:spLocks noGrp="1" noChangeArrowheads="1"/>
          </p:cNvSpPr>
          <p:nvPr>
            <p:ph type="body" sz="half" idx="1"/>
          </p:nvPr>
        </p:nvSpPr>
        <p:spPr>
          <a:xfrm>
            <a:off x="457200" y="1600200"/>
            <a:ext cx="4495800" cy="4876800"/>
          </a:xfrm>
        </p:spPr>
        <p:txBody>
          <a:bodyPr/>
          <a:lstStyle/>
          <a:p>
            <a:pPr>
              <a:lnSpc>
                <a:spcPct val="90000"/>
              </a:lnSpc>
            </a:pPr>
            <a:r>
              <a:rPr lang="en-US" sz="2400"/>
              <a:t>Jesus is </a:t>
            </a:r>
            <a:r>
              <a:rPr lang="en-US" sz="2400">
                <a:solidFill>
                  <a:srgbClr val="FF0000"/>
                </a:solidFill>
              </a:rPr>
              <a:t>not the Christ</a:t>
            </a:r>
            <a:r>
              <a:rPr lang="en-US" sz="2400"/>
              <a:t>.  He was, and still is, a Disciple of the Christ.</a:t>
            </a:r>
          </a:p>
          <a:p>
            <a:pPr>
              <a:lnSpc>
                <a:spcPct val="90000"/>
              </a:lnSpc>
            </a:pPr>
            <a:r>
              <a:rPr lang="en-US" sz="2400"/>
              <a:t>He gave up his body for the use of the Christ, who took over … his body from the baptism onwards.</a:t>
            </a:r>
          </a:p>
          <a:p>
            <a:pPr>
              <a:lnSpc>
                <a:spcPct val="90000"/>
              </a:lnSpc>
            </a:pPr>
            <a:r>
              <a:rPr lang="en-US" sz="2400"/>
              <a:t>Jesus, in his next incarnation as Apollonius of Tyana, became a Master.</a:t>
            </a:r>
          </a:p>
          <a:p>
            <a:pPr>
              <a:lnSpc>
                <a:spcPct val="90000"/>
              </a:lnSpc>
            </a:pPr>
            <a:r>
              <a:rPr lang="en-US" sz="2400"/>
              <a:t>He lives now (in a 600 year-old Syrian body) in Palestine (RC 46).</a:t>
            </a:r>
          </a:p>
        </p:txBody>
      </p:sp>
      <p:pic>
        <p:nvPicPr>
          <p:cNvPr id="56324" name="Picture 4" descr="maitreya2"/>
          <p:cNvPicPr>
            <a:picLocks noGrp="1" noChangeAspect="1" noChangeArrowheads="1"/>
          </p:cNvPicPr>
          <p:nvPr>
            <p:ph type="clipArt" sz="half" idx="2"/>
          </p:nvPr>
        </p:nvPicPr>
        <p:blipFill>
          <a:blip r:embed="rId3">
            <a:lum contrast="12000"/>
            <a:extLst>
              <a:ext uri="{28A0092B-C50C-407E-A947-70E740481C1C}">
                <a14:useLocalDpi xmlns:a14="http://schemas.microsoft.com/office/drawing/2010/main" val="0"/>
              </a:ext>
            </a:extLst>
          </a:blip>
          <a:srcRect/>
          <a:stretch>
            <a:fillRect/>
          </a:stretch>
        </p:blipFill>
        <p:spPr>
          <a:xfrm>
            <a:off x="4953000" y="1828800"/>
            <a:ext cx="4037013" cy="4068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91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checkerboard(across)">
                                      <p:cBhvr>
                                        <p:cTn id="7" dur="5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 calcmode="lin" valueType="num">
                                      <p:cBhvr additive="base">
                                        <p:cTn id="12"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63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6323">
                                            <p:txEl>
                                              <p:pRg st="1" end="1"/>
                                            </p:txEl>
                                          </p:spTgt>
                                        </p:tgtEl>
                                        <p:attrNameLst>
                                          <p:attrName>style.visibility</p:attrName>
                                        </p:attrNameLst>
                                      </p:cBhvr>
                                      <p:to>
                                        <p:strVal val="visible"/>
                                      </p:to>
                                    </p:set>
                                    <p:anim calcmode="lin" valueType="num">
                                      <p:cBhvr additive="base">
                                        <p:cTn id="18"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63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6323">
                                            <p:txEl>
                                              <p:pRg st="2" end="2"/>
                                            </p:txEl>
                                          </p:spTgt>
                                        </p:tgtEl>
                                        <p:attrNameLst>
                                          <p:attrName>style.visibility</p:attrName>
                                        </p:attrNameLst>
                                      </p:cBhvr>
                                      <p:to>
                                        <p:strVal val="visible"/>
                                      </p:to>
                                    </p:set>
                                    <p:anim calcmode="lin" valueType="num">
                                      <p:cBhvr additive="base">
                                        <p:cTn id="24" dur="500" fill="hold"/>
                                        <p:tgtEl>
                                          <p:spTgt spid="5632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63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323">
                                            <p:txEl>
                                              <p:pRg st="3" end="3"/>
                                            </p:txEl>
                                          </p:spTgt>
                                        </p:tgtEl>
                                        <p:attrNameLst>
                                          <p:attrName>style.visibility</p:attrName>
                                        </p:attrNameLst>
                                      </p:cBhvr>
                                      <p:to>
                                        <p:strVal val="visible"/>
                                      </p:to>
                                    </p:set>
                                    <p:anim calcmode="lin" valueType="num">
                                      <p:cBhvr additive="base">
                                        <p:cTn id="30" dur="500" fill="hold"/>
                                        <p:tgtEl>
                                          <p:spTgt spid="5632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63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Tahoma" pitchFamily="34" charset="0"/>
              </a:rPr>
              <a:t>Another Historical Jesus</a:t>
            </a:r>
          </a:p>
        </p:txBody>
      </p:sp>
      <p:sp>
        <p:nvSpPr>
          <p:cNvPr id="76803" name="Rectangle 3"/>
          <p:cNvSpPr>
            <a:spLocks noGrp="1" noChangeArrowheads="1"/>
          </p:cNvSpPr>
          <p:nvPr>
            <p:ph type="body" idx="1"/>
          </p:nvPr>
        </p:nvSpPr>
        <p:spPr/>
        <p:txBody>
          <a:bodyPr/>
          <a:lstStyle/>
          <a:p>
            <a:pPr>
              <a:lnSpc>
                <a:spcPct val="90000"/>
              </a:lnSpc>
            </a:pPr>
            <a:r>
              <a:rPr lang="en-US"/>
              <a:t>Are any of these pictures really consistent with what is taught in the Gospels of the New Testament?</a:t>
            </a:r>
          </a:p>
          <a:p>
            <a:pPr>
              <a:lnSpc>
                <a:spcPct val="90000"/>
              </a:lnSpc>
            </a:pPr>
            <a:r>
              <a:rPr lang="en-US"/>
              <a:t>No, but if people don</a:t>
            </a:r>
            <a:r>
              <a:rPr lang="en-US">
                <a:cs typeface="Arial" charset="0"/>
              </a:rPr>
              <a:t>'</a:t>
            </a:r>
            <a:r>
              <a:rPr lang="en-US"/>
              <a:t>t know what the Bible teaches, they are easily deceived by any charlatan that comes along.</a:t>
            </a:r>
          </a:p>
          <a:p>
            <a:pPr>
              <a:lnSpc>
                <a:spcPct val="90000"/>
              </a:lnSpc>
            </a:pPr>
            <a:r>
              <a:rPr lang="en-US"/>
              <a:t>And if they reject what the Bible teaches, they have no one but themselves to blame for whatever consequences follow.</a:t>
            </a:r>
          </a:p>
        </p:txBody>
      </p:sp>
    </p:spTree>
    <p:custDataLst>
      <p:tags r:id="rId1"/>
    </p:custDataLst>
  </p:cSld>
  <p:clrMapOvr>
    <a:masterClrMapping/>
  </p:clrMapOvr>
  <p:transition advTm="267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additive="base">
                                        <p:cTn id="13" dur="5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68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803">
                                            <p:txEl>
                                              <p:pRg st="2" end="2"/>
                                            </p:txEl>
                                          </p:spTgt>
                                        </p:tgtEl>
                                        <p:attrNameLst>
                                          <p:attrName>style.visibility</p:attrName>
                                        </p:attrNameLst>
                                      </p:cBhvr>
                                      <p:to>
                                        <p:strVal val="visible"/>
                                      </p:to>
                                    </p:set>
                                    <p:anim calcmode="lin" valueType="num">
                                      <p:cBhvr additive="base">
                                        <p:cTn id="19" dur="500" fill="hold"/>
                                        <p:tgtEl>
                                          <p:spTgt spid="768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68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atin typeface="Tahoma" pitchFamily="34" charset="0"/>
              </a:rPr>
              <a:t>Another Historical Jesus</a:t>
            </a:r>
          </a:p>
        </p:txBody>
      </p:sp>
      <p:sp>
        <p:nvSpPr>
          <p:cNvPr id="31747" name="Rectangle 3"/>
          <p:cNvSpPr>
            <a:spLocks noGrp="1" noChangeArrowheads="1"/>
          </p:cNvSpPr>
          <p:nvPr>
            <p:ph type="body" idx="1"/>
          </p:nvPr>
        </p:nvSpPr>
        <p:spPr/>
        <p:txBody>
          <a:bodyPr/>
          <a:lstStyle/>
          <a:p>
            <a:r>
              <a:rPr lang="en-US"/>
              <a:t>From the perspective of the Bible, it is reasonable to think that these alternative pictures of Jesus are inspired by Satan, </a:t>
            </a:r>
            <a:r>
              <a:rPr lang="en-US">
                <a:cs typeface="Arial" charset="0"/>
              </a:rPr>
              <a:t>"</a:t>
            </a:r>
            <a:r>
              <a:rPr lang="en-US"/>
              <a:t>The Father of Lies.</a:t>
            </a:r>
            <a:r>
              <a:rPr lang="en-US">
                <a:cs typeface="Arial" charset="0"/>
              </a:rPr>
              <a:t>"</a:t>
            </a:r>
          </a:p>
          <a:p>
            <a:r>
              <a:rPr lang="en-US"/>
              <a:t>CS Lewis, in his imaginative fiction </a:t>
            </a:r>
            <a:r>
              <a:rPr lang="en-US" i="1"/>
              <a:t>The Screwtape Letters</a:t>
            </a:r>
            <a:r>
              <a:rPr lang="en-US"/>
              <a:t> (1942), chapter 23, pictures a senior demon instructing his nephew on this subject:</a:t>
            </a:r>
          </a:p>
        </p:txBody>
      </p:sp>
    </p:spTree>
    <p:custDataLst>
      <p:tags r:id="rId1"/>
    </p:custDataLst>
  </p:cSld>
  <p:clrMapOvr>
    <a:masterClrMapping/>
  </p:clrMapOvr>
  <p:transition advTm="226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atin typeface="Tahoma" pitchFamily="34" charset="0"/>
              </a:rPr>
              <a:t>CS Lewis on Another Jesus</a:t>
            </a:r>
          </a:p>
        </p:txBody>
      </p:sp>
      <p:sp>
        <p:nvSpPr>
          <p:cNvPr id="38916" name="Text Box 4"/>
          <p:cNvSpPr txBox="1">
            <a:spLocks noChangeArrowheads="1"/>
          </p:cNvSpPr>
          <p:nvPr/>
        </p:nvSpPr>
        <p:spPr bwMode="auto">
          <a:xfrm>
            <a:off x="457200" y="1524000"/>
            <a:ext cx="83820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cs typeface="Arial" charset="0"/>
              </a:rPr>
              <a:t>"</a:t>
            </a:r>
            <a:r>
              <a:rPr lang="en-US" sz="2800"/>
              <a:t>… this idea must be used by us to encourage once again the conception of a </a:t>
            </a:r>
            <a:r>
              <a:rPr lang="en-US" sz="2800">
                <a:cs typeface="Arial" charset="0"/>
              </a:rPr>
              <a:t>'</a:t>
            </a:r>
            <a:r>
              <a:rPr lang="en-US" sz="2800"/>
              <a:t>historical Jesus</a:t>
            </a:r>
            <a:r>
              <a:rPr lang="en-US" sz="2800">
                <a:cs typeface="Arial" charset="0"/>
              </a:rPr>
              <a:t>'</a:t>
            </a:r>
            <a:r>
              <a:rPr lang="en-US" sz="2800"/>
              <a:t> to be found by clearing away later </a:t>
            </a:r>
            <a:r>
              <a:rPr lang="en-US" sz="2800">
                <a:cs typeface="Arial" charset="0"/>
              </a:rPr>
              <a:t>'</a:t>
            </a:r>
            <a:r>
              <a:rPr lang="en-US" sz="2800"/>
              <a:t>accretions and perversions</a:t>
            </a:r>
            <a:r>
              <a:rPr lang="en-US" sz="2800">
                <a:cs typeface="Arial" charset="0"/>
              </a:rPr>
              <a:t>'</a:t>
            </a:r>
            <a:r>
              <a:rPr lang="en-US" sz="2800"/>
              <a:t> and then to be contrasted with the whole Christian tradition.  In the last generation we promoted the construction of such a 'historical Jesus' on liberal and humanitarian lines; we are now putting forward a new 'historical Jesus' on Marxian, catastrophic and revolutionary lines.  The advantages of these constructions, which we intend to change every thirty years or so, are manifold.</a:t>
            </a:r>
            <a:r>
              <a:rPr lang="en-US" sz="2800">
                <a:cs typeface="Arial" charset="0"/>
              </a:rPr>
              <a:t>"</a:t>
            </a:r>
          </a:p>
        </p:txBody>
      </p:sp>
    </p:spTree>
    <p:custDataLst>
      <p:tags r:id="rId1"/>
    </p:custDataLst>
  </p:cSld>
  <p:clrMapOvr>
    <a:masterClrMapping/>
  </p:clrMapOvr>
  <p:transition advTm="395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checkerboard(across)">
                                      <p:cBhvr>
                                        <p:cTn id="7"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atin typeface="Tahoma" pitchFamily="34" charset="0"/>
              </a:rPr>
              <a:t>Another Historical Jesus</a:t>
            </a:r>
          </a:p>
        </p:txBody>
      </p:sp>
      <p:sp>
        <p:nvSpPr>
          <p:cNvPr id="77827" name="Rectangle 3"/>
          <p:cNvSpPr>
            <a:spLocks noGrp="1" noChangeArrowheads="1"/>
          </p:cNvSpPr>
          <p:nvPr>
            <p:ph type="body" sz="half" idx="1"/>
          </p:nvPr>
        </p:nvSpPr>
        <p:spPr>
          <a:xfrm>
            <a:off x="609600" y="2332038"/>
            <a:ext cx="4038600" cy="3154362"/>
          </a:xfrm>
        </p:spPr>
        <p:txBody>
          <a:bodyPr/>
          <a:lstStyle/>
          <a:p>
            <a:pPr>
              <a:buFontTx/>
              <a:buNone/>
            </a:pPr>
            <a:r>
              <a:rPr lang="en-US" sz="2800"/>
              <a:t>	We need to be aware of this strategy and help people to see that the real historical Jesus is the Jesus of the Bible.</a:t>
            </a:r>
          </a:p>
        </p:txBody>
      </p:sp>
      <p:pic>
        <p:nvPicPr>
          <p:cNvPr id="77829" name="Picture 5" descr="TheScrewtapeLetter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97475" y="1600200"/>
            <a:ext cx="2938463"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23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jsmithfproph"/>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1919288" y="947738"/>
            <a:ext cx="5305425" cy="4962525"/>
          </a:xfrm>
          <a:prstGeom prst="rect">
            <a:avLst/>
          </a:prstGeom>
          <a:noFill/>
          <a:extLst>
            <a:ext uri="{909E8E84-426E-40DD-AFC4-6F175D3DCCD1}">
              <a14:hiddenFill xmlns:a14="http://schemas.microsoft.com/office/drawing/2010/main">
                <a:solidFill>
                  <a:srgbClr val="FFFFFF"/>
                </a:solidFill>
              </a14:hiddenFill>
            </a:ext>
          </a:extLst>
        </p:spPr>
      </p:pic>
      <p:sp>
        <p:nvSpPr>
          <p:cNvPr id="45060" name="Rectangle 4"/>
          <p:cNvSpPr>
            <a:spLocks noGrp="1" noChangeArrowheads="1"/>
          </p:cNvSpPr>
          <p:nvPr>
            <p:ph type="ctrTitle"/>
          </p:nvPr>
        </p:nvSpPr>
        <p:spPr/>
        <p:txBody>
          <a:bodyPr/>
          <a:lstStyle/>
          <a:p>
            <a:r>
              <a:rPr lang="en-US" sz="4800" b="1">
                <a:latin typeface="Tahoma" pitchFamily="34" charset="0"/>
              </a:rPr>
              <a:t>Another Spiritual Jesus</a:t>
            </a:r>
          </a:p>
        </p:txBody>
      </p:sp>
      <p:sp>
        <p:nvSpPr>
          <p:cNvPr id="45061"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51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500" fill="hold"/>
                                        <p:tgtEl>
                                          <p:spTgt spid="45060"/>
                                        </p:tgtEl>
                                        <p:attrNameLst>
                                          <p:attrName>ppt_w</p:attrName>
                                        </p:attrNameLst>
                                      </p:cBhvr>
                                      <p:tavLst>
                                        <p:tav tm="0">
                                          <p:val>
                                            <p:fltVal val="0"/>
                                          </p:val>
                                        </p:tav>
                                        <p:tav tm="100000">
                                          <p:val>
                                            <p:strVal val="#ppt_w"/>
                                          </p:val>
                                        </p:tav>
                                      </p:tavLst>
                                    </p:anim>
                                    <p:anim calcmode="lin" valueType="num">
                                      <p:cBhvr>
                                        <p:cTn id="8" dur="500" fill="hold"/>
                                        <p:tgtEl>
                                          <p:spTgt spid="450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atin typeface="Tahoma" pitchFamily="34" charset="0"/>
              </a:rPr>
              <a:t>Another Spiritual Jesus</a:t>
            </a:r>
          </a:p>
        </p:txBody>
      </p:sp>
      <p:sp>
        <p:nvSpPr>
          <p:cNvPr id="47107" name="Rectangle 3"/>
          <p:cNvSpPr>
            <a:spLocks noGrp="1" noChangeArrowheads="1"/>
          </p:cNvSpPr>
          <p:nvPr>
            <p:ph type="body" idx="1"/>
          </p:nvPr>
        </p:nvSpPr>
        <p:spPr>
          <a:xfrm>
            <a:off x="457200" y="1600200"/>
            <a:ext cx="8229600" cy="4800600"/>
          </a:xfrm>
        </p:spPr>
        <p:txBody>
          <a:bodyPr/>
          <a:lstStyle/>
          <a:p>
            <a:pPr>
              <a:lnSpc>
                <a:spcPct val="90000"/>
              </a:lnSpc>
            </a:pPr>
            <a:r>
              <a:rPr lang="en-US"/>
              <a:t>What do we mean by </a:t>
            </a:r>
            <a:r>
              <a:rPr lang="en-US">
                <a:cs typeface="Arial" charset="0"/>
              </a:rPr>
              <a:t>"</a:t>
            </a:r>
            <a:r>
              <a:rPr lang="en-US"/>
              <a:t>another spiritual Jesus</a:t>
            </a:r>
            <a:r>
              <a:rPr lang="en-US">
                <a:cs typeface="Arial" charset="0"/>
              </a:rPr>
              <a:t>"</a:t>
            </a:r>
            <a:r>
              <a:rPr lang="en-US"/>
              <a:t>?</a:t>
            </a:r>
          </a:p>
          <a:p>
            <a:pPr>
              <a:lnSpc>
                <a:spcPct val="90000"/>
              </a:lnSpc>
            </a:pPr>
            <a:r>
              <a:rPr lang="en-US"/>
              <a:t>Here we mean </a:t>
            </a:r>
            <a:r>
              <a:rPr lang="en-US">
                <a:cs typeface="Arial" charset="0"/>
              </a:rPr>
              <a:t>"</a:t>
            </a:r>
            <a:r>
              <a:rPr lang="en-US"/>
              <a:t>someone who is the founder of a major religion, one who claims to do the sort of spiritual things that the Bible claims for Jesus</a:t>
            </a:r>
            <a:r>
              <a:rPr lang="en-US">
                <a:cs typeface="Arial" charset="0"/>
              </a:rPr>
              <a:t>"</a:t>
            </a:r>
            <a:r>
              <a:rPr lang="en-US"/>
              <a:t>:</a:t>
            </a:r>
          </a:p>
          <a:p>
            <a:pPr lvl="1">
              <a:lnSpc>
                <a:spcPct val="90000"/>
              </a:lnSpc>
            </a:pPr>
            <a:r>
              <a:rPr lang="en-US"/>
              <a:t>Shows his followers what ultimate reality is like.</a:t>
            </a:r>
          </a:p>
          <a:p>
            <a:pPr lvl="1">
              <a:lnSpc>
                <a:spcPct val="90000"/>
              </a:lnSpc>
            </a:pPr>
            <a:r>
              <a:rPr lang="en-US"/>
              <a:t>Helps them overcome life</a:t>
            </a:r>
            <a:r>
              <a:rPr lang="en-US">
                <a:cs typeface="Arial" charset="0"/>
              </a:rPr>
              <a:t>'</a:t>
            </a:r>
            <a:r>
              <a:rPr lang="en-US"/>
              <a:t>s obstacles. </a:t>
            </a:r>
          </a:p>
          <a:p>
            <a:pPr lvl="1">
              <a:lnSpc>
                <a:spcPct val="90000"/>
              </a:lnSpc>
            </a:pPr>
            <a:r>
              <a:rPr lang="en-US"/>
              <a:t>Leads them to eternal life or the equivalent.</a:t>
            </a:r>
          </a:p>
        </p:txBody>
      </p:sp>
    </p:spTree>
    <p:custDataLst>
      <p:tags r:id="rId1"/>
    </p:custDataLst>
  </p:cSld>
  <p:clrMapOvr>
    <a:masterClrMapping/>
  </p:clrMapOvr>
  <p:transition advTm="294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additive="base">
                                        <p:cTn id="25"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107">
                                            <p:txEl>
                                              <p:pRg st="4" end="4"/>
                                            </p:txEl>
                                          </p:spTgt>
                                        </p:tgtEl>
                                        <p:attrNameLst>
                                          <p:attrName>style.visibility</p:attrName>
                                        </p:attrNameLst>
                                      </p:cBhvr>
                                      <p:to>
                                        <p:strVal val="visible"/>
                                      </p:to>
                                    </p:set>
                                    <p:anim calcmode="lin" valueType="num">
                                      <p:cBhvr additive="base">
                                        <p:cTn id="31"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5400">
                <a:latin typeface="Tahoma" pitchFamily="34" charset="0"/>
              </a:rPr>
              <a:t>False Christs</a:t>
            </a:r>
          </a:p>
        </p:txBody>
      </p:sp>
      <p:sp>
        <p:nvSpPr>
          <p:cNvPr id="27651" name="Rectangle 3"/>
          <p:cNvSpPr>
            <a:spLocks noGrp="1" noChangeArrowheads="1"/>
          </p:cNvSpPr>
          <p:nvPr>
            <p:ph type="body" idx="1"/>
          </p:nvPr>
        </p:nvSpPr>
        <p:spPr/>
        <p:txBody>
          <a:bodyPr/>
          <a:lstStyle/>
          <a:p>
            <a:r>
              <a:rPr lang="en-US"/>
              <a:t>Even earlier, Jesus warned of imposters who would try to substitute for himself:</a:t>
            </a:r>
          </a:p>
          <a:p>
            <a:r>
              <a:rPr lang="en-US"/>
              <a:t>Mark 13:22 (NASU) for </a:t>
            </a:r>
            <a:r>
              <a:rPr lang="en-US">
                <a:solidFill>
                  <a:srgbClr val="FF0000"/>
                </a:solidFill>
              </a:rPr>
              <a:t>false Christs</a:t>
            </a:r>
            <a:r>
              <a:rPr lang="en-US"/>
              <a:t> and false prophets will arise, and will show signs and wonders, in order to lead astray, if possible, the elect. </a:t>
            </a:r>
          </a:p>
          <a:p>
            <a:r>
              <a:rPr lang="en-US"/>
              <a:t>We want to consider how this has happened in the past and today.</a:t>
            </a:r>
            <a:endParaRPr lang="en-US">
              <a:latin typeface="Tahoma" pitchFamily="34" charset="0"/>
            </a:endParaRPr>
          </a:p>
        </p:txBody>
      </p:sp>
    </p:spTree>
    <p:custDataLst>
      <p:tags r:id="rId1"/>
    </p:custDataLst>
  </p:cSld>
  <p:clrMapOvr>
    <a:masterClrMapping/>
  </p:clrMapOvr>
  <p:transition advTm="229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atin typeface="Tahoma" pitchFamily="34" charset="0"/>
              </a:rPr>
              <a:t>Another Spiritual Jesus</a:t>
            </a:r>
          </a:p>
        </p:txBody>
      </p:sp>
      <p:sp>
        <p:nvSpPr>
          <p:cNvPr id="48131" name="Rectangle 3"/>
          <p:cNvSpPr>
            <a:spLocks noGrp="1" noChangeArrowheads="1"/>
          </p:cNvSpPr>
          <p:nvPr>
            <p:ph type="body" idx="1"/>
          </p:nvPr>
        </p:nvSpPr>
        <p:spPr/>
        <p:txBody>
          <a:bodyPr/>
          <a:lstStyle/>
          <a:p>
            <a:pPr>
              <a:buFontTx/>
              <a:buNone/>
            </a:pPr>
            <a:r>
              <a:rPr lang="en-US" sz="2800" b="1"/>
              <a:t>Before the time of Jesus, this would presumably include:</a:t>
            </a:r>
          </a:p>
          <a:p>
            <a:r>
              <a:rPr lang="en-US" sz="2800"/>
              <a:t>Buddha</a:t>
            </a:r>
          </a:p>
          <a:p>
            <a:r>
              <a:rPr lang="en-US" sz="2800"/>
              <a:t>Zoroaster</a:t>
            </a:r>
          </a:p>
          <a:p>
            <a:r>
              <a:rPr lang="en-US" sz="2800"/>
              <a:t>Other less well-known figures.</a:t>
            </a:r>
          </a:p>
          <a:p>
            <a:pPr>
              <a:buFontTx/>
              <a:buNone/>
            </a:pPr>
            <a:r>
              <a:rPr lang="en-US" sz="2800" b="1"/>
              <a:t>Jesus was probably speaking of such as these when he said: (John 10:8, NIV) </a:t>
            </a:r>
            <a:r>
              <a:rPr lang="en-US" sz="2800" b="1">
                <a:cs typeface="Arial" charset="0"/>
              </a:rPr>
              <a:t>"</a:t>
            </a:r>
            <a:r>
              <a:rPr lang="en-US" sz="2800" b="1"/>
              <a:t>All who ever came before me were thieves and robbers, but the sheep did not listen to them.</a:t>
            </a:r>
            <a:r>
              <a:rPr lang="en-US" sz="2800" b="1">
                <a:cs typeface="Arial" charset="0"/>
              </a:rPr>
              <a:t>"</a:t>
            </a:r>
            <a:r>
              <a:rPr lang="en-US" sz="2800" b="1"/>
              <a:t> </a:t>
            </a:r>
          </a:p>
          <a:p>
            <a:endParaRPr lang="en-US" sz="2800" b="1"/>
          </a:p>
        </p:txBody>
      </p:sp>
    </p:spTree>
    <p:custDataLst>
      <p:tags r:id="rId1"/>
    </p:custDataLst>
  </p:cSld>
  <p:clrMapOvr>
    <a:masterClrMapping/>
  </p:clrMapOvr>
  <p:transition advTm="262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131">
                                            <p:txEl>
                                              <p:pRg st="4" end="4"/>
                                            </p:txEl>
                                          </p:spTgt>
                                        </p:tgtEl>
                                        <p:attrNameLst>
                                          <p:attrName>style.visibility</p:attrName>
                                        </p:attrNameLst>
                                      </p:cBhvr>
                                      <p:to>
                                        <p:strVal val="visible"/>
                                      </p:to>
                                    </p:set>
                                    <p:anim calcmode="lin" valueType="num">
                                      <p:cBhvr additive="base">
                                        <p:cTn id="31"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atin typeface="Tahoma" pitchFamily="34" charset="0"/>
              </a:rPr>
              <a:t>Another Spiritual Jesus</a:t>
            </a:r>
          </a:p>
        </p:txBody>
      </p:sp>
      <p:sp>
        <p:nvSpPr>
          <p:cNvPr id="49155" name="Rectangle 3"/>
          <p:cNvSpPr>
            <a:spLocks noGrp="1" noChangeArrowheads="1"/>
          </p:cNvSpPr>
          <p:nvPr>
            <p:ph type="body" idx="1"/>
          </p:nvPr>
        </p:nvSpPr>
        <p:spPr/>
        <p:txBody>
          <a:bodyPr/>
          <a:lstStyle/>
          <a:p>
            <a:pPr>
              <a:lnSpc>
                <a:spcPct val="90000"/>
              </a:lnSpc>
              <a:buFontTx/>
              <a:buNone/>
            </a:pPr>
            <a:r>
              <a:rPr lang="en-US" b="1"/>
              <a:t>Since the time of Jesus, I would suggest (among others less well-known):</a:t>
            </a:r>
          </a:p>
          <a:p>
            <a:pPr>
              <a:lnSpc>
                <a:spcPct val="90000"/>
              </a:lnSpc>
            </a:pPr>
            <a:r>
              <a:rPr lang="en-US"/>
              <a:t>Various Jewish persons professing to be the Messiah (e.g., Bar Kochba, Shabbati Zvi)</a:t>
            </a:r>
          </a:p>
          <a:p>
            <a:pPr>
              <a:lnSpc>
                <a:spcPct val="90000"/>
              </a:lnSpc>
            </a:pPr>
            <a:r>
              <a:rPr lang="en-US"/>
              <a:t>Muhammad</a:t>
            </a:r>
          </a:p>
          <a:p>
            <a:pPr>
              <a:lnSpc>
                <a:spcPct val="90000"/>
              </a:lnSpc>
            </a:pPr>
            <a:r>
              <a:rPr lang="en-US"/>
              <a:t>Emmanuel Swedenborg</a:t>
            </a:r>
          </a:p>
          <a:p>
            <a:pPr>
              <a:lnSpc>
                <a:spcPct val="90000"/>
              </a:lnSpc>
            </a:pPr>
            <a:r>
              <a:rPr lang="en-US"/>
              <a:t>Joseph Smith</a:t>
            </a:r>
          </a:p>
          <a:p>
            <a:pPr>
              <a:lnSpc>
                <a:spcPct val="90000"/>
              </a:lnSpc>
            </a:pPr>
            <a:r>
              <a:rPr lang="en-US"/>
              <a:t>Sung Myung Moon</a:t>
            </a:r>
          </a:p>
          <a:p>
            <a:pPr lvl="1">
              <a:lnSpc>
                <a:spcPct val="90000"/>
              </a:lnSpc>
            </a:pPr>
            <a:endParaRPr lang="en-US"/>
          </a:p>
        </p:txBody>
      </p:sp>
    </p:spTree>
    <p:custDataLst>
      <p:tags r:id="rId1"/>
    </p:custDataLst>
  </p:cSld>
  <p:clrMapOvr>
    <a:masterClrMapping/>
  </p:clrMapOvr>
  <p:transition advTm="312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Another Spiritual Jesus</a:t>
            </a:r>
          </a:p>
        </p:txBody>
      </p:sp>
      <p:sp>
        <p:nvSpPr>
          <p:cNvPr id="87043" name="Rectangle 3"/>
          <p:cNvSpPr>
            <a:spLocks noGrp="1" noChangeArrowheads="1"/>
          </p:cNvSpPr>
          <p:nvPr>
            <p:ph type="body" idx="1"/>
          </p:nvPr>
        </p:nvSpPr>
        <p:spPr/>
        <p:txBody>
          <a:bodyPr/>
          <a:lstStyle/>
          <a:p>
            <a:pPr>
              <a:buFontTx/>
              <a:buNone/>
            </a:pPr>
            <a:r>
              <a:rPr lang="en-US" b="1"/>
              <a:t>To these we might add:</a:t>
            </a:r>
          </a:p>
          <a:p>
            <a:r>
              <a:rPr lang="en-US"/>
              <a:t>Eastern Lightning, a messianic movement in China today</a:t>
            </a:r>
          </a:p>
          <a:p>
            <a:r>
              <a:rPr lang="en-US"/>
              <a:t>Even in orthodox circles, the idea that Jesus is a vending machine or a </a:t>
            </a:r>
            <a:r>
              <a:rPr lang="en-US">
                <a:cs typeface="Arial" charset="0"/>
              </a:rPr>
              <a:t>'</a:t>
            </a:r>
            <a:r>
              <a:rPr lang="en-US"/>
              <a:t>Buddha</a:t>
            </a:r>
            <a:r>
              <a:rPr lang="en-US">
                <a:cs typeface="Arial" charset="0"/>
              </a:rPr>
              <a:t>'</a:t>
            </a:r>
            <a:r>
              <a:rPr lang="en-US"/>
              <a:t> to give us health and wealth, rather than the One who is saving us from our sin and sending us out on His mission.</a:t>
            </a:r>
          </a:p>
        </p:txBody>
      </p:sp>
    </p:spTree>
    <p:custDataLst>
      <p:tags r:id="rId1"/>
    </p:custDataLst>
  </p:cSld>
  <p:clrMapOvr>
    <a:masterClrMapping/>
  </p:clrMapOvr>
  <p:transition advTm="248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atin typeface="Tahoma" pitchFamily="34" charset="0"/>
              </a:rPr>
              <a:t>Another Spiritual Jesus</a:t>
            </a:r>
          </a:p>
        </p:txBody>
      </p:sp>
      <p:sp>
        <p:nvSpPr>
          <p:cNvPr id="78851" name="Rectangle 3"/>
          <p:cNvSpPr>
            <a:spLocks noGrp="1" noChangeArrowheads="1"/>
          </p:cNvSpPr>
          <p:nvPr>
            <p:ph type="body" sz="half" idx="1"/>
          </p:nvPr>
        </p:nvSpPr>
        <p:spPr>
          <a:xfrm>
            <a:off x="457200" y="2133600"/>
            <a:ext cx="4038600" cy="3505200"/>
          </a:xfrm>
        </p:spPr>
        <p:txBody>
          <a:bodyPr/>
          <a:lstStyle/>
          <a:p>
            <a:pPr>
              <a:buFontTx/>
              <a:buNone/>
            </a:pPr>
            <a:r>
              <a:rPr lang="en-US" sz="2800"/>
              <a:t>	We should not be surprised about these, either, as they would fall under the Bible’s categories of false Christs and false prophets.</a:t>
            </a:r>
          </a:p>
        </p:txBody>
      </p:sp>
      <p:pic>
        <p:nvPicPr>
          <p:cNvPr id="78853" name="Picture 5" descr="moon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661" r="11320"/>
          <a:stretch>
            <a:fillRect/>
          </a:stretch>
        </p:blipFill>
        <p:spPr>
          <a:xfrm>
            <a:off x="4876800" y="2409825"/>
            <a:ext cx="3352800" cy="290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10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napoleon"/>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914400" y="976313"/>
            <a:ext cx="7239000" cy="4854575"/>
          </a:xfrm>
          <a:prstGeom prst="rect">
            <a:avLst/>
          </a:prstGeom>
          <a:noFill/>
          <a:extLst>
            <a:ext uri="{909E8E84-426E-40DD-AFC4-6F175D3DCCD1}">
              <a14:hiddenFill xmlns:a14="http://schemas.microsoft.com/office/drawing/2010/main">
                <a:solidFill>
                  <a:srgbClr val="FFFFFF"/>
                </a:solidFill>
              </a14:hiddenFill>
            </a:ext>
          </a:extLst>
        </p:spPr>
      </p:pic>
      <p:sp>
        <p:nvSpPr>
          <p:cNvPr id="57348" name="Rectangle 4"/>
          <p:cNvSpPr>
            <a:spLocks noGrp="1" noChangeArrowheads="1"/>
          </p:cNvSpPr>
          <p:nvPr>
            <p:ph type="ctrTitle"/>
          </p:nvPr>
        </p:nvSpPr>
        <p:spPr/>
        <p:txBody>
          <a:bodyPr/>
          <a:lstStyle/>
          <a:p>
            <a:r>
              <a:rPr lang="en-US" b="1">
                <a:latin typeface="Tahoma" pitchFamily="34" charset="0"/>
              </a:rPr>
              <a:t>Another Political Jesus</a:t>
            </a:r>
          </a:p>
        </p:txBody>
      </p:sp>
      <p:sp>
        <p:nvSpPr>
          <p:cNvPr id="57349"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45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500" fill="hold"/>
                                        <p:tgtEl>
                                          <p:spTgt spid="57348"/>
                                        </p:tgtEl>
                                        <p:attrNameLst>
                                          <p:attrName>ppt_w</p:attrName>
                                        </p:attrNameLst>
                                      </p:cBhvr>
                                      <p:tavLst>
                                        <p:tav tm="0">
                                          <p:val>
                                            <p:fltVal val="0"/>
                                          </p:val>
                                        </p:tav>
                                        <p:tav tm="100000">
                                          <p:val>
                                            <p:strVal val="#ppt_w"/>
                                          </p:val>
                                        </p:tav>
                                      </p:tavLst>
                                    </p:anim>
                                    <p:anim calcmode="lin" valueType="num">
                                      <p:cBhvr>
                                        <p:cTn id="8" dur="500" fill="hold"/>
                                        <p:tgtEl>
                                          <p:spTgt spid="57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atin typeface="Tahoma" pitchFamily="34" charset="0"/>
              </a:rPr>
              <a:t>Another Political Jesus</a:t>
            </a:r>
          </a:p>
        </p:txBody>
      </p:sp>
      <p:sp>
        <p:nvSpPr>
          <p:cNvPr id="23555" name="Rectangle 3"/>
          <p:cNvSpPr>
            <a:spLocks noGrp="1" noChangeArrowheads="1"/>
          </p:cNvSpPr>
          <p:nvPr>
            <p:ph type="body" idx="1"/>
          </p:nvPr>
        </p:nvSpPr>
        <p:spPr/>
        <p:txBody>
          <a:bodyPr/>
          <a:lstStyle/>
          <a:p>
            <a:r>
              <a:rPr lang="en-US"/>
              <a:t>What do we mean by </a:t>
            </a:r>
            <a:r>
              <a:rPr lang="en-US">
                <a:cs typeface="Arial" charset="0"/>
              </a:rPr>
              <a:t>"</a:t>
            </a:r>
            <a:r>
              <a:rPr lang="en-US"/>
              <a:t>another political Jesus</a:t>
            </a:r>
            <a:r>
              <a:rPr lang="en-US">
                <a:cs typeface="Arial" charset="0"/>
              </a:rPr>
              <a:t>"</a:t>
            </a:r>
            <a:r>
              <a:rPr lang="en-US"/>
              <a:t>?</a:t>
            </a:r>
          </a:p>
          <a:p>
            <a:r>
              <a:rPr lang="en-US"/>
              <a:t>One of the defining characteristics of the OT Messiah is that he is to be the ruler of the world (see Daniel 7:13-14).</a:t>
            </a:r>
          </a:p>
          <a:p>
            <a:r>
              <a:rPr lang="en-US"/>
              <a:t>So another political Jesus would be </a:t>
            </a:r>
            <a:r>
              <a:rPr lang="en-US">
                <a:cs typeface="Arial" charset="0"/>
              </a:rPr>
              <a:t>"</a:t>
            </a:r>
            <a:r>
              <a:rPr lang="en-US"/>
              <a:t>one who attempts to be a world-ruler.</a:t>
            </a:r>
            <a:r>
              <a:rPr lang="en-US">
                <a:cs typeface="Arial" charset="0"/>
              </a:rPr>
              <a:t>"</a:t>
            </a:r>
          </a:p>
        </p:txBody>
      </p:sp>
    </p:spTree>
    <p:custDataLst>
      <p:tags r:id="rId1"/>
    </p:custDataLst>
  </p:cSld>
  <p:clrMapOvr>
    <a:masterClrMapping/>
  </p:clrMapOvr>
  <p:transition advTm="218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r>
              <a:rPr lang="en-US">
                <a:latin typeface="Tahoma" pitchFamily="34" charset="0"/>
              </a:rPr>
              <a:t>Ruler of the World</a:t>
            </a:r>
          </a:p>
        </p:txBody>
      </p:sp>
      <p:sp>
        <p:nvSpPr>
          <p:cNvPr id="79877" name="Text Box 5"/>
          <p:cNvSpPr txBox="1">
            <a:spLocks noChangeArrowheads="1"/>
          </p:cNvSpPr>
          <p:nvPr/>
        </p:nvSpPr>
        <p:spPr bwMode="auto">
          <a:xfrm>
            <a:off x="685800" y="1524000"/>
            <a:ext cx="81534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a:t>Dan 7:13 (NASU) I kept looking in the night visions, And behold, with the clouds of heaven One like a Son of Man was coming, And He came up to the Ancient of Days And was presented before Him. 14 And to Him was given dominion, Glory and a kingdom, That all the peoples, nations and [men of every] language Might serve Him. His dominion is an everlasting dominion Which will not pass away; And His kingdom is one Which will not be destroyed. </a:t>
            </a:r>
          </a:p>
        </p:txBody>
      </p:sp>
    </p:spTree>
    <p:custDataLst>
      <p:tags r:id="rId1"/>
    </p:custDataLst>
  </p:cSld>
  <p:clrMapOvr>
    <a:masterClrMapping/>
  </p:clrMapOvr>
  <p:transition advTm="314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checkerboard(across)">
                                      <p:cBhvr>
                                        <p:cTn id="7" dur="500"/>
                                        <p:tgtEl>
                                          <p:spTgt spid="79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atin typeface="Tahoma" pitchFamily="34" charset="0"/>
              </a:rPr>
              <a:t>Another Political Jesus</a:t>
            </a:r>
          </a:p>
        </p:txBody>
      </p:sp>
      <p:sp>
        <p:nvSpPr>
          <p:cNvPr id="59395" name="Rectangle 3"/>
          <p:cNvSpPr>
            <a:spLocks noGrp="1" noChangeArrowheads="1"/>
          </p:cNvSpPr>
          <p:nvPr>
            <p:ph type="body" idx="1"/>
          </p:nvPr>
        </p:nvSpPr>
        <p:spPr>
          <a:xfrm>
            <a:off x="457200" y="1905000"/>
            <a:ext cx="4648200" cy="4525963"/>
          </a:xfrm>
        </p:spPr>
        <p:txBody>
          <a:bodyPr/>
          <a:lstStyle/>
          <a:p>
            <a:pPr>
              <a:buFontTx/>
              <a:buNone/>
            </a:pPr>
            <a:r>
              <a:rPr lang="en-US" b="1"/>
              <a:t>Before the coming of Jesus, these would be such persons as:</a:t>
            </a:r>
          </a:p>
          <a:p>
            <a:r>
              <a:rPr lang="en-US"/>
              <a:t>Nebuchadnezzar</a:t>
            </a:r>
          </a:p>
          <a:p>
            <a:r>
              <a:rPr lang="en-US"/>
              <a:t>Alexander the Great</a:t>
            </a:r>
          </a:p>
          <a:p>
            <a:r>
              <a:rPr lang="en-US"/>
              <a:t>Antiochus Epiphanes</a:t>
            </a:r>
          </a:p>
          <a:p>
            <a:r>
              <a:rPr lang="en-US"/>
              <a:t>Caesar Augustus</a:t>
            </a:r>
          </a:p>
        </p:txBody>
      </p:sp>
      <p:pic>
        <p:nvPicPr>
          <p:cNvPr id="59396" name="Picture 4" descr="alexander_the_g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376613" cy="421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37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atin typeface="Tahoma" pitchFamily="34" charset="0"/>
              </a:rPr>
              <a:t>Another Political Jesus</a:t>
            </a:r>
          </a:p>
        </p:txBody>
      </p:sp>
      <p:sp>
        <p:nvSpPr>
          <p:cNvPr id="60419" name="Rectangle 3"/>
          <p:cNvSpPr>
            <a:spLocks noGrp="1" noChangeArrowheads="1"/>
          </p:cNvSpPr>
          <p:nvPr>
            <p:ph type="body" idx="1"/>
          </p:nvPr>
        </p:nvSpPr>
        <p:spPr>
          <a:xfrm>
            <a:off x="457200" y="1600200"/>
            <a:ext cx="4953000" cy="4876800"/>
          </a:xfrm>
        </p:spPr>
        <p:txBody>
          <a:bodyPr/>
          <a:lstStyle/>
          <a:p>
            <a:pPr>
              <a:lnSpc>
                <a:spcPct val="80000"/>
              </a:lnSpc>
              <a:buFontTx/>
              <a:buNone/>
            </a:pPr>
            <a:r>
              <a:rPr lang="en-US" sz="2800" b="1"/>
              <a:t>Since the coming of Jesus, we would include:</a:t>
            </a:r>
          </a:p>
          <a:p>
            <a:pPr>
              <a:lnSpc>
                <a:spcPct val="80000"/>
              </a:lnSpc>
            </a:pPr>
            <a:r>
              <a:rPr lang="en-US" sz="2800"/>
              <a:t>Nero</a:t>
            </a:r>
          </a:p>
          <a:p>
            <a:pPr>
              <a:lnSpc>
                <a:spcPct val="80000"/>
              </a:lnSpc>
            </a:pPr>
            <a:r>
              <a:rPr lang="en-US" sz="2800"/>
              <a:t>Muhammad</a:t>
            </a:r>
          </a:p>
          <a:p>
            <a:pPr>
              <a:lnSpc>
                <a:spcPct val="80000"/>
              </a:lnSpc>
            </a:pPr>
            <a:r>
              <a:rPr lang="en-US" sz="2800"/>
              <a:t>Genghis Khan</a:t>
            </a:r>
          </a:p>
          <a:p>
            <a:pPr>
              <a:lnSpc>
                <a:spcPct val="80000"/>
              </a:lnSpc>
            </a:pPr>
            <a:r>
              <a:rPr lang="en-US" sz="2800"/>
              <a:t>Napoleon</a:t>
            </a:r>
          </a:p>
          <a:p>
            <a:pPr>
              <a:lnSpc>
                <a:spcPct val="80000"/>
              </a:lnSpc>
            </a:pPr>
            <a:r>
              <a:rPr lang="en-US" sz="2800"/>
              <a:t>Stalin</a:t>
            </a:r>
          </a:p>
          <a:p>
            <a:pPr>
              <a:lnSpc>
                <a:spcPct val="80000"/>
              </a:lnSpc>
            </a:pPr>
            <a:r>
              <a:rPr lang="en-US" sz="2800"/>
              <a:t>Mao Tzedong</a:t>
            </a:r>
          </a:p>
          <a:p>
            <a:pPr>
              <a:lnSpc>
                <a:spcPct val="80000"/>
              </a:lnSpc>
              <a:buFontTx/>
              <a:buNone/>
            </a:pPr>
            <a:r>
              <a:rPr lang="en-US" sz="2800" b="1"/>
              <a:t>Plus many others who were not as successful as these.</a:t>
            </a:r>
          </a:p>
        </p:txBody>
      </p:sp>
      <p:pic>
        <p:nvPicPr>
          <p:cNvPr id="60420" name="Picture 4" descr="mao-ze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1600200"/>
            <a:ext cx="2949575" cy="3905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06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419">
                                            <p:txEl>
                                              <p:pRg st="4" end="4"/>
                                            </p:txEl>
                                          </p:spTgt>
                                        </p:tgtEl>
                                        <p:attrNameLst>
                                          <p:attrName>style.visibility</p:attrName>
                                        </p:attrNameLst>
                                      </p:cBhvr>
                                      <p:to>
                                        <p:strVal val="visible"/>
                                      </p:to>
                                    </p:set>
                                    <p:anim calcmode="lin" valueType="num">
                                      <p:cBhvr additive="base">
                                        <p:cTn id="31" dur="500" fill="hold"/>
                                        <p:tgtEl>
                                          <p:spTgt spid="604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04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0419">
                                            <p:txEl>
                                              <p:pRg st="5" end="5"/>
                                            </p:txEl>
                                          </p:spTgt>
                                        </p:tgtEl>
                                        <p:attrNameLst>
                                          <p:attrName>style.visibility</p:attrName>
                                        </p:attrNameLst>
                                      </p:cBhvr>
                                      <p:to>
                                        <p:strVal val="visible"/>
                                      </p:to>
                                    </p:set>
                                    <p:anim calcmode="lin" valueType="num">
                                      <p:cBhvr additive="base">
                                        <p:cTn id="37" dur="500" fill="hold"/>
                                        <p:tgtEl>
                                          <p:spTgt spid="604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04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0419">
                                            <p:txEl>
                                              <p:pRg st="6" end="6"/>
                                            </p:txEl>
                                          </p:spTgt>
                                        </p:tgtEl>
                                        <p:attrNameLst>
                                          <p:attrName>style.visibility</p:attrName>
                                        </p:attrNameLst>
                                      </p:cBhvr>
                                      <p:to>
                                        <p:strVal val="visible"/>
                                      </p:to>
                                    </p:set>
                                    <p:anim calcmode="lin" valueType="num">
                                      <p:cBhvr additive="base">
                                        <p:cTn id="43" dur="500" fill="hold"/>
                                        <p:tgtEl>
                                          <p:spTgt spid="604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04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0419">
                                            <p:txEl>
                                              <p:pRg st="7" end="7"/>
                                            </p:txEl>
                                          </p:spTgt>
                                        </p:tgtEl>
                                        <p:attrNameLst>
                                          <p:attrName>style.visibility</p:attrName>
                                        </p:attrNameLst>
                                      </p:cBhvr>
                                      <p:to>
                                        <p:strVal val="visible"/>
                                      </p:to>
                                    </p:set>
                                    <p:anim calcmode="lin" valueType="num">
                                      <p:cBhvr additive="base">
                                        <p:cTn id="49" dur="500" fill="hold"/>
                                        <p:tgtEl>
                                          <p:spTgt spid="6041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041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8" name="Picture 6" descr="ANTICHRIST%20DARKNESS"/>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2590800" y="685800"/>
            <a:ext cx="39973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Grp="1" noChangeArrowheads="1"/>
          </p:cNvSpPr>
          <p:nvPr>
            <p:ph type="ctrTitle"/>
          </p:nvPr>
        </p:nvSpPr>
        <p:spPr/>
        <p:txBody>
          <a:bodyPr/>
          <a:lstStyle/>
          <a:p>
            <a:r>
              <a:rPr lang="en-US" sz="5400" b="1">
                <a:latin typeface="Tahoma" pitchFamily="34" charset="0"/>
              </a:rPr>
              <a:t>Putting It Together</a:t>
            </a:r>
          </a:p>
        </p:txBody>
      </p:sp>
      <p:sp>
        <p:nvSpPr>
          <p:cNvPr id="64517"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33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500" fill="hold"/>
                                        <p:tgtEl>
                                          <p:spTgt spid="64516"/>
                                        </p:tgtEl>
                                        <p:attrNameLst>
                                          <p:attrName>ppt_w</p:attrName>
                                        </p:attrNameLst>
                                      </p:cBhvr>
                                      <p:tavLst>
                                        <p:tav tm="0">
                                          <p:val>
                                            <p:fltVal val="0"/>
                                          </p:val>
                                        </p:tav>
                                        <p:tav tm="100000">
                                          <p:val>
                                            <p:strVal val="#ppt_w"/>
                                          </p:val>
                                        </p:tav>
                                      </p:tavLst>
                                    </p:anim>
                                    <p:anim calcmode="lin" valueType="num">
                                      <p:cBhvr>
                                        <p:cTn id="8" dur="500" fill="hold"/>
                                        <p:tgtEl>
                                          <p:spTgt spid="645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5400">
                <a:latin typeface="Tahoma" pitchFamily="34" charset="0"/>
              </a:rPr>
              <a:t>Overview</a:t>
            </a:r>
          </a:p>
        </p:txBody>
      </p:sp>
      <p:sp>
        <p:nvSpPr>
          <p:cNvPr id="30723" name="Rectangle 3"/>
          <p:cNvSpPr>
            <a:spLocks noGrp="1" noChangeArrowheads="1"/>
          </p:cNvSpPr>
          <p:nvPr>
            <p:ph type="body" idx="1"/>
          </p:nvPr>
        </p:nvSpPr>
        <p:spPr>
          <a:xfrm>
            <a:off x="914400" y="1600200"/>
            <a:ext cx="7315200" cy="4525963"/>
          </a:xfrm>
        </p:spPr>
        <p:txBody>
          <a:bodyPr/>
          <a:lstStyle/>
          <a:p>
            <a:pPr>
              <a:buFontTx/>
              <a:buNone/>
            </a:pPr>
            <a:r>
              <a:rPr lang="en-US" b="1"/>
              <a:t>We will subdivide our discussion into three headings:</a:t>
            </a:r>
          </a:p>
          <a:p>
            <a:r>
              <a:rPr lang="en-US"/>
              <a:t>Another Historical Jesus</a:t>
            </a:r>
          </a:p>
          <a:p>
            <a:r>
              <a:rPr lang="en-US"/>
              <a:t>Another Spiritual Jesus</a:t>
            </a:r>
          </a:p>
          <a:p>
            <a:r>
              <a:rPr lang="en-US"/>
              <a:t>Another Political Jesus</a:t>
            </a:r>
          </a:p>
          <a:p>
            <a:pPr>
              <a:buFontTx/>
              <a:buNone/>
            </a:pPr>
            <a:r>
              <a:rPr lang="en-US" b="1"/>
              <a:t>These categories will overlap somewhat, but represent different emphases.</a:t>
            </a:r>
          </a:p>
        </p:txBody>
      </p:sp>
    </p:spTree>
    <p:custDataLst>
      <p:tags r:id="rId1"/>
    </p:custDataLst>
  </p:cSld>
  <p:clrMapOvr>
    <a:masterClrMapping/>
  </p:clrMapOvr>
  <p:transition advTm="181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atin typeface="Tahoma" pitchFamily="34" charset="0"/>
              </a:rPr>
              <a:t>Putting It Together</a:t>
            </a:r>
          </a:p>
        </p:txBody>
      </p:sp>
      <p:sp>
        <p:nvSpPr>
          <p:cNvPr id="61443" name="Rectangle 3"/>
          <p:cNvSpPr>
            <a:spLocks noGrp="1" noChangeArrowheads="1"/>
          </p:cNvSpPr>
          <p:nvPr>
            <p:ph type="body" idx="1"/>
          </p:nvPr>
        </p:nvSpPr>
        <p:spPr/>
        <p:txBody>
          <a:bodyPr/>
          <a:lstStyle/>
          <a:p>
            <a:r>
              <a:rPr lang="en-US"/>
              <a:t>What do we get when we try to put together the historical, spiritual, and political attempts to replace Jesus?</a:t>
            </a:r>
          </a:p>
          <a:p>
            <a:r>
              <a:rPr lang="en-US"/>
              <a:t>Collectively, we may call these </a:t>
            </a:r>
            <a:r>
              <a:rPr lang="en-US">
                <a:cs typeface="Arial" charset="0"/>
              </a:rPr>
              <a:t>"</a:t>
            </a:r>
            <a:r>
              <a:rPr lang="en-US"/>
              <a:t>antichrists,</a:t>
            </a:r>
            <a:r>
              <a:rPr lang="en-US">
                <a:cs typeface="Arial" charset="0"/>
              </a:rPr>
              <a:t>"</a:t>
            </a:r>
            <a:r>
              <a:rPr lang="en-US"/>
              <a:t> as does the apostle John.</a:t>
            </a:r>
          </a:p>
          <a:p>
            <a:r>
              <a:rPr lang="en-US"/>
              <a:t>He says they were already around in his own time:</a:t>
            </a:r>
          </a:p>
        </p:txBody>
      </p:sp>
    </p:spTree>
    <p:custDataLst>
      <p:tags r:id="rId1"/>
    </p:custDataLst>
  </p:cSld>
  <p:clrMapOvr>
    <a:masterClrMapping/>
  </p:clrMapOvr>
  <p:transition advTm="186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anim calcmode="lin" valueType="num">
                                      <p:cBhvr additive="base">
                                        <p:cTn id="19"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atin typeface="Tahoma" pitchFamily="34" charset="0"/>
              </a:rPr>
              <a:t>Antichrists</a:t>
            </a:r>
          </a:p>
        </p:txBody>
      </p:sp>
      <p:sp>
        <p:nvSpPr>
          <p:cNvPr id="62468" name="Text Box 4"/>
          <p:cNvSpPr txBox="1">
            <a:spLocks noChangeArrowheads="1"/>
          </p:cNvSpPr>
          <p:nvPr/>
        </p:nvSpPr>
        <p:spPr bwMode="auto">
          <a:xfrm>
            <a:off x="838200" y="1752600"/>
            <a:ext cx="73914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a:t>1 John 2:18 (NASU) Children, it is the last hour; and just as you heard that antichrist is coming, even now </a:t>
            </a:r>
            <a:r>
              <a:rPr lang="en-US" sz="2800">
                <a:solidFill>
                  <a:srgbClr val="FF0000"/>
                </a:solidFill>
              </a:rPr>
              <a:t>many antichrists</a:t>
            </a:r>
            <a:r>
              <a:rPr lang="en-US" sz="2800"/>
              <a:t> have appeared; from this we know that it is the last hour.  19 They went out from us, but they were not [really] of us; for if they had been of us, they would have remained with us; but [they went out], so that it would be shown that they all are not of us. </a:t>
            </a:r>
          </a:p>
        </p:txBody>
      </p:sp>
    </p:spTree>
    <p:custDataLst>
      <p:tags r:id="rId1"/>
    </p:custDataLst>
  </p:cSld>
  <p:clrMapOvr>
    <a:masterClrMapping/>
  </p:clrMapOvr>
  <p:transition advTm="270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Effect transition="in" filter="checkerboard(across)">
                                      <p:cBhvr>
                                        <p:cTn id="7"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atin typeface="Tahoma" pitchFamily="34" charset="0"/>
              </a:rPr>
              <a:t>The Antichrist</a:t>
            </a:r>
          </a:p>
        </p:txBody>
      </p:sp>
      <p:sp>
        <p:nvSpPr>
          <p:cNvPr id="66563" name="Rectangle 3"/>
          <p:cNvSpPr>
            <a:spLocks noGrp="1" noChangeArrowheads="1"/>
          </p:cNvSpPr>
          <p:nvPr>
            <p:ph type="body" idx="1"/>
          </p:nvPr>
        </p:nvSpPr>
        <p:spPr>
          <a:xfrm>
            <a:off x="1066800" y="1752600"/>
            <a:ext cx="7010400" cy="3962400"/>
          </a:xfrm>
        </p:spPr>
        <p:txBody>
          <a:bodyPr/>
          <a:lstStyle/>
          <a:p>
            <a:r>
              <a:rPr lang="en-US"/>
              <a:t>John distinguishes these antichrists from </a:t>
            </a:r>
            <a:r>
              <a:rPr lang="en-US">
                <a:cs typeface="Arial" charset="0"/>
              </a:rPr>
              <a:t>"</a:t>
            </a:r>
            <a:r>
              <a:rPr lang="en-US"/>
              <a:t>the antichrist</a:t>
            </a:r>
            <a:r>
              <a:rPr lang="en-US">
                <a:cs typeface="Arial" charset="0"/>
              </a:rPr>
              <a:t>"</a:t>
            </a:r>
            <a:r>
              <a:rPr lang="en-US"/>
              <a:t> who is coming.</a:t>
            </a:r>
          </a:p>
          <a:p>
            <a:r>
              <a:rPr lang="en-US"/>
              <a:t>This is seen more clearly in Jesus</a:t>
            </a:r>
            <a:r>
              <a:rPr lang="en-US">
                <a:cs typeface="Arial" charset="0"/>
              </a:rPr>
              <a:t>'</a:t>
            </a:r>
            <a:r>
              <a:rPr lang="en-US"/>
              <a:t> Olivet Discourse, in Paul’s remarks about the </a:t>
            </a:r>
            <a:r>
              <a:rPr lang="en-US">
                <a:cs typeface="Arial" charset="0"/>
              </a:rPr>
              <a:t>"</a:t>
            </a:r>
            <a:r>
              <a:rPr lang="en-US"/>
              <a:t>man of lawlessness,</a:t>
            </a:r>
            <a:r>
              <a:rPr lang="en-US">
                <a:cs typeface="Arial" charset="0"/>
              </a:rPr>
              <a:t>"</a:t>
            </a:r>
            <a:r>
              <a:rPr lang="en-US"/>
              <a:t> and in the picture of the </a:t>
            </a:r>
            <a:r>
              <a:rPr lang="en-US">
                <a:cs typeface="Arial" charset="0"/>
              </a:rPr>
              <a:t>"</a:t>
            </a:r>
            <a:r>
              <a:rPr lang="en-US"/>
              <a:t>beast</a:t>
            </a:r>
            <a:r>
              <a:rPr lang="en-US">
                <a:cs typeface="Arial" charset="0"/>
              </a:rPr>
              <a:t>"</a:t>
            </a:r>
            <a:r>
              <a:rPr lang="en-US"/>
              <a:t> in Revelation.</a:t>
            </a:r>
          </a:p>
        </p:txBody>
      </p:sp>
    </p:spTree>
    <p:custDataLst>
      <p:tags r:id="rId1"/>
    </p:custDataLst>
  </p:cSld>
  <p:clrMapOvr>
    <a:masterClrMapping/>
  </p:clrMapOvr>
  <p:transition advTm="188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lstStyle/>
          <a:p>
            <a:r>
              <a:rPr lang="en-US"/>
              <a:t>The Abomination of Desolation</a:t>
            </a:r>
          </a:p>
        </p:txBody>
      </p:sp>
      <p:sp>
        <p:nvSpPr>
          <p:cNvPr id="67589" name="Text Box 5"/>
          <p:cNvSpPr txBox="1">
            <a:spLocks noChangeArrowheads="1"/>
          </p:cNvSpPr>
          <p:nvPr/>
        </p:nvSpPr>
        <p:spPr bwMode="auto">
          <a:xfrm>
            <a:off x="609600" y="1447800"/>
            <a:ext cx="8001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Matt 24:15 (NASU) Therefore when you see the abomination of desolation which was spoken of through Daniel the prophet, standing in the holy place (let the reader understand), 16 then those who are in Judea must flee to the mountains; 17 Whoever is on the housetop must not go down to get the things out that are in his house. 18 Whoever is in the field must not turn back to get his cloak. 19 But woe to those who are pregnant and to those who are nursing babies in those days! 20 But pray that your flight will not be in the winter, or on a Sabbath. 21 For then there will be a great tribulation, such as has not occurred since the beginning of the world until now, nor ever will. </a:t>
            </a:r>
          </a:p>
        </p:txBody>
      </p:sp>
    </p:spTree>
    <p:custDataLst>
      <p:tags r:id="rId1"/>
    </p:custDataLst>
  </p:cSld>
  <p:clrMapOvr>
    <a:masterClrMapping/>
  </p:clrMapOvr>
  <p:transition advTm="571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checkerboard(across)">
                                      <p:cBhvr>
                                        <p:cTn id="7" dur="5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p:txBody>
          <a:bodyPr/>
          <a:lstStyle/>
          <a:p>
            <a:r>
              <a:rPr lang="en-US"/>
              <a:t>The Lawless One</a:t>
            </a:r>
          </a:p>
        </p:txBody>
      </p:sp>
      <p:sp>
        <p:nvSpPr>
          <p:cNvPr id="69637" name="Text Box 5"/>
          <p:cNvSpPr txBox="1">
            <a:spLocks noChangeArrowheads="1"/>
          </p:cNvSpPr>
          <p:nvPr/>
        </p:nvSpPr>
        <p:spPr bwMode="auto">
          <a:xfrm>
            <a:off x="457200" y="1524000"/>
            <a:ext cx="8153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2 Thess 2:5 (NASU) Do you not remember that while I was still with you, I was telling you these things? 6 And you know what restrains him now, so that in his time he will be revealed. 7 For the mystery of lawlessness is already at work; only he who now restrains [will do so] until he is taken out of the way. 8 Then that lawless one will be revealed whom the Lord will slay with the breath of His mouth and bring to an end by the appearance of His coming; 9 [that is], the one whose coming is in accord with the activity of Satan, with all power and signs and false wonders, 10 and with all the deception of wickedness for those who perish, because they did not receive the love of the truth so as to be saved. </a:t>
            </a:r>
          </a:p>
        </p:txBody>
      </p:sp>
    </p:spTree>
    <p:custDataLst>
      <p:tags r:id="rId1"/>
    </p:custDataLst>
  </p:cSld>
  <p:clrMapOvr>
    <a:masterClrMapping/>
  </p:clrMapOvr>
  <p:transition advTm="475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checkerboard(across)">
                                      <p:cBhvr>
                                        <p:cTn id="7"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lstStyle/>
          <a:p>
            <a:r>
              <a:rPr lang="en-US"/>
              <a:t>The Beast</a:t>
            </a:r>
          </a:p>
        </p:txBody>
      </p:sp>
      <p:sp>
        <p:nvSpPr>
          <p:cNvPr id="71685" name="Text Box 5"/>
          <p:cNvSpPr txBox="1">
            <a:spLocks noChangeArrowheads="1"/>
          </p:cNvSpPr>
          <p:nvPr/>
        </p:nvSpPr>
        <p:spPr bwMode="auto">
          <a:xfrm>
            <a:off x="533400" y="1295400"/>
            <a:ext cx="8001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Rev 13:1 (NASU) And the dragon stood on the sand of the seashore. Then I saw a beast coming up out of the sea, having ten horns and seven heads, and on his horns [were] ten diadems, and on his heads [were] blasphemous names. 2 And the beast which I saw was like a leopard, and his feet were like [those] of a bear, and his mouth like the mouth of a lion. And the dragon gave him his power and his throne and great authority. 3 [I saw] one of his heads as if it had been slain, and his fatal wound was healed. And the whole earth was amazed [and followed] after the beast; 4 they worshiped the dragon because he gave his authority to the beast; and they worshiped the beast, saying, "Who is like the beast, and who is able to wage war with him?" </a:t>
            </a:r>
          </a:p>
        </p:txBody>
      </p:sp>
    </p:spTree>
    <p:custDataLst>
      <p:tags r:id="rId1"/>
    </p:custDataLst>
  </p:cSld>
  <p:clrMapOvr>
    <a:masterClrMapping/>
  </p:clrMapOvr>
  <p:transition advTm="922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checkerboard(across)">
                                      <p:cBhvr>
                                        <p:cTn id="7" dur="5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6" descr="WolfinSheeps"/>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914400" y="936625"/>
            <a:ext cx="7315200" cy="4984750"/>
          </a:xfrm>
          <a:prstGeom prst="rect">
            <a:avLst/>
          </a:prstGeom>
          <a:noFill/>
          <a:extLst>
            <a:ext uri="{909E8E84-426E-40DD-AFC4-6F175D3DCCD1}">
              <a14:hiddenFill xmlns:a14="http://schemas.microsoft.com/office/drawing/2010/main">
                <a:solidFill>
                  <a:srgbClr val="FFFFFF"/>
                </a:solidFill>
              </a14:hiddenFill>
            </a:ext>
          </a:extLst>
        </p:spPr>
      </p:pic>
      <p:sp>
        <p:nvSpPr>
          <p:cNvPr id="73732" name="Rectangle 4"/>
          <p:cNvSpPr>
            <a:spLocks noGrp="1" noChangeArrowheads="1"/>
          </p:cNvSpPr>
          <p:nvPr>
            <p:ph type="ctrTitle"/>
          </p:nvPr>
        </p:nvSpPr>
        <p:spPr/>
        <p:txBody>
          <a:bodyPr/>
          <a:lstStyle/>
          <a:p>
            <a:r>
              <a:rPr lang="en-US" sz="5400" b="1">
                <a:latin typeface="Tahoma" pitchFamily="34" charset="0"/>
              </a:rPr>
              <a:t>Conclusions</a:t>
            </a:r>
          </a:p>
        </p:txBody>
      </p:sp>
      <p:sp>
        <p:nvSpPr>
          <p:cNvPr id="73733" name="Rectangle 5"/>
          <p:cNvSpPr>
            <a:spLocks noGrp="1" noChangeArrowheads="1"/>
          </p:cNvSpPr>
          <p:nvPr>
            <p:ph type="subTitle" idx="1"/>
          </p:nvPr>
        </p:nvSpPr>
        <p:spPr/>
        <p:txBody>
          <a:bodyPr/>
          <a:lstStyle/>
          <a:p>
            <a:r>
              <a:rPr lang="en-US"/>
              <a:t>Beware of False Prophets!</a:t>
            </a:r>
          </a:p>
          <a:p>
            <a:endParaRPr lang="en-US"/>
          </a:p>
        </p:txBody>
      </p:sp>
    </p:spTree>
    <p:custDataLst>
      <p:tags r:id="rId1"/>
    </p:custDataLst>
  </p:cSld>
  <p:clrMapOvr>
    <a:masterClrMapping/>
  </p:clrMapOvr>
  <p:transition advTm="68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p:cTn id="7" dur="500" fill="hold"/>
                                        <p:tgtEl>
                                          <p:spTgt spid="73732"/>
                                        </p:tgtEl>
                                        <p:attrNameLst>
                                          <p:attrName>ppt_w</p:attrName>
                                        </p:attrNameLst>
                                      </p:cBhvr>
                                      <p:tavLst>
                                        <p:tav tm="0">
                                          <p:val>
                                            <p:fltVal val="0"/>
                                          </p:val>
                                        </p:tav>
                                        <p:tav tm="100000">
                                          <p:val>
                                            <p:strVal val="#ppt_w"/>
                                          </p:val>
                                        </p:tav>
                                      </p:tavLst>
                                    </p:anim>
                                    <p:anim calcmode="lin" valueType="num">
                                      <p:cBhvr>
                                        <p:cTn id="8" dur="500" fill="hold"/>
                                        <p:tgtEl>
                                          <p:spTgt spid="7373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3733">
                                            <p:txEl>
                                              <p:pRg st="0" end="0"/>
                                            </p:txEl>
                                          </p:spTgt>
                                        </p:tgtEl>
                                        <p:attrNameLst>
                                          <p:attrName>style.visibility</p:attrName>
                                        </p:attrNameLst>
                                      </p:cBhvr>
                                      <p:to>
                                        <p:strVal val="visible"/>
                                      </p:to>
                                    </p:set>
                                    <p:animEffect transition="in" filter="checkerboard(across)">
                                      <p:cBhvr>
                                        <p:cTn id="13"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Conclusions</a:t>
            </a:r>
          </a:p>
        </p:txBody>
      </p:sp>
      <p:sp>
        <p:nvSpPr>
          <p:cNvPr id="75779" name="Rectangle 3"/>
          <p:cNvSpPr>
            <a:spLocks noGrp="1" noChangeArrowheads="1"/>
          </p:cNvSpPr>
          <p:nvPr>
            <p:ph type="body" idx="1"/>
          </p:nvPr>
        </p:nvSpPr>
        <p:spPr/>
        <p:txBody>
          <a:bodyPr/>
          <a:lstStyle/>
          <a:p>
            <a:r>
              <a:rPr lang="en-US"/>
              <a:t>The Lord wants us, without becoming paranoid, to know what is going on around us:</a:t>
            </a:r>
          </a:p>
          <a:p>
            <a:pPr lvl="1"/>
            <a:r>
              <a:rPr lang="en-US"/>
              <a:t>Historically</a:t>
            </a:r>
          </a:p>
          <a:p>
            <a:pPr lvl="1"/>
            <a:r>
              <a:rPr lang="en-US"/>
              <a:t>Spiritually</a:t>
            </a:r>
          </a:p>
          <a:p>
            <a:pPr lvl="1"/>
            <a:r>
              <a:rPr lang="en-US"/>
              <a:t>Politically</a:t>
            </a:r>
          </a:p>
          <a:p>
            <a:r>
              <a:rPr lang="en-US"/>
              <a:t>The Lord wants us to help others see who Jesus is, and flee to Him as our only hope.</a:t>
            </a:r>
          </a:p>
        </p:txBody>
      </p:sp>
    </p:spTree>
    <p:custDataLst>
      <p:tags r:id="rId1"/>
    </p:custDataLst>
  </p:cSld>
  <p:clrMapOvr>
    <a:masterClrMapping/>
  </p:clrMapOvr>
  <p:transition advTm="338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7" name="Picture 7" descr="Christtriumph"/>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1462088" y="590550"/>
            <a:ext cx="6219825" cy="5676900"/>
          </a:xfrm>
          <a:prstGeom prst="rect">
            <a:avLst/>
          </a:prstGeom>
          <a:noFill/>
          <a:extLst>
            <a:ext uri="{909E8E84-426E-40DD-AFC4-6F175D3DCCD1}">
              <a14:hiddenFill xmlns:a14="http://schemas.microsoft.com/office/drawing/2010/main">
                <a:solidFill>
                  <a:srgbClr val="FFFFFF"/>
                </a:solidFill>
              </a14:hiddenFill>
            </a:ext>
          </a:extLst>
        </p:spPr>
      </p:pic>
      <p:sp>
        <p:nvSpPr>
          <p:cNvPr id="81924" name="Rectangle 4"/>
          <p:cNvSpPr>
            <a:spLocks noGrp="1" noChangeArrowheads="1"/>
          </p:cNvSpPr>
          <p:nvPr>
            <p:ph type="ctrTitle"/>
          </p:nvPr>
        </p:nvSpPr>
        <p:spPr/>
        <p:txBody>
          <a:bodyPr/>
          <a:lstStyle/>
          <a:p>
            <a:r>
              <a:rPr lang="en-US" sz="6000" b="1">
                <a:latin typeface="Tahoma" pitchFamily="34" charset="0"/>
              </a:rPr>
              <a:t>The End</a:t>
            </a:r>
          </a:p>
        </p:txBody>
      </p:sp>
      <p:sp>
        <p:nvSpPr>
          <p:cNvPr id="81925" name="Rectangle 5"/>
          <p:cNvSpPr>
            <a:spLocks noGrp="1" noChangeArrowheads="1"/>
          </p:cNvSpPr>
          <p:nvPr>
            <p:ph type="subTitle" idx="1"/>
          </p:nvPr>
        </p:nvSpPr>
        <p:spPr/>
        <p:txBody>
          <a:bodyPr/>
          <a:lstStyle/>
          <a:p>
            <a:r>
              <a:rPr lang="en-US"/>
              <a:t>Flee to Jesus!</a:t>
            </a:r>
          </a:p>
        </p:txBody>
      </p:sp>
    </p:spTree>
    <p:custDataLst>
      <p:tags r:id="rId1"/>
    </p:custDataLst>
  </p:cSld>
  <p:clrMapOvr>
    <a:masterClrMapping/>
  </p:clrMapOvr>
  <p:transition advTm="76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500" fill="hold"/>
                                        <p:tgtEl>
                                          <p:spTgt spid="81924"/>
                                        </p:tgtEl>
                                        <p:attrNameLst>
                                          <p:attrName>ppt_w</p:attrName>
                                        </p:attrNameLst>
                                      </p:cBhvr>
                                      <p:tavLst>
                                        <p:tav tm="0">
                                          <p:val>
                                            <p:fltVal val="0"/>
                                          </p:val>
                                        </p:tav>
                                        <p:tav tm="100000">
                                          <p:val>
                                            <p:strVal val="#ppt_w"/>
                                          </p:val>
                                        </p:tav>
                                      </p:tavLst>
                                    </p:anim>
                                    <p:anim calcmode="lin" valueType="num">
                                      <p:cBhvr>
                                        <p:cTn id="8" dur="500" fill="hold"/>
                                        <p:tgtEl>
                                          <p:spTgt spid="8192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81925">
                                            <p:txEl>
                                              <p:pRg st="0" end="0"/>
                                            </p:txEl>
                                          </p:spTgt>
                                        </p:tgtEl>
                                        <p:attrNameLst>
                                          <p:attrName>style.visibility</p:attrName>
                                        </p:attrNameLst>
                                      </p:cBhvr>
                                      <p:to>
                                        <p:strVal val="visible"/>
                                      </p:to>
                                    </p:set>
                                    <p:animEffect transition="in" filter="checkerboard(across)">
                                      <p:cBhvr>
                                        <p:cTn id="13" dur="500"/>
                                        <p:tgtEl>
                                          <p:spTgt spid="819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P spid="8192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For Further Information</a:t>
            </a:r>
          </a:p>
        </p:txBody>
      </p:sp>
      <p:sp>
        <p:nvSpPr>
          <p:cNvPr id="86019" name="Rectangle 3"/>
          <p:cNvSpPr>
            <a:spLocks noGrp="1" noChangeArrowheads="1"/>
          </p:cNvSpPr>
          <p:nvPr>
            <p:ph type="body" idx="1"/>
          </p:nvPr>
        </p:nvSpPr>
        <p:spPr/>
        <p:txBody>
          <a:bodyPr/>
          <a:lstStyle/>
          <a:p>
            <a:r>
              <a:rPr lang="en-US"/>
              <a:t>On:</a:t>
            </a:r>
          </a:p>
          <a:p>
            <a:pPr lvl="1"/>
            <a:r>
              <a:rPr lang="en-US"/>
              <a:t>Gnosticism</a:t>
            </a:r>
          </a:p>
          <a:p>
            <a:pPr lvl="1"/>
            <a:r>
              <a:rPr lang="en-US"/>
              <a:t>The New Age Movement</a:t>
            </a:r>
          </a:p>
          <a:p>
            <a:pPr lvl="1"/>
            <a:r>
              <a:rPr lang="en-US"/>
              <a:t>Liberal Lives of Jesus</a:t>
            </a:r>
          </a:p>
          <a:p>
            <a:pPr lvl="1"/>
            <a:r>
              <a:rPr lang="en-US"/>
              <a:t>Biblical Prophecy</a:t>
            </a:r>
          </a:p>
          <a:p>
            <a:r>
              <a:rPr lang="en-US"/>
              <a:t>See our website:</a:t>
            </a:r>
          </a:p>
          <a:p>
            <a:pPr lvl="1"/>
            <a:r>
              <a:rPr lang="en-US"/>
              <a:t>www.ibri.org</a:t>
            </a:r>
          </a:p>
        </p:txBody>
      </p:sp>
    </p:spTree>
    <p:custDataLst>
      <p:tags r:id="rId1"/>
    </p:custDataLst>
  </p:cSld>
  <p:clrMapOvr>
    <a:masterClrMapping/>
  </p:clrMapOvr>
  <p:transition advTm="305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 calcmode="lin" valueType="num">
                                      <p:cBhvr additive="base">
                                        <p:cTn id="25" dur="500" fill="hold"/>
                                        <p:tgtEl>
                                          <p:spTgt spid="860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60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6019">
                                            <p:txEl>
                                              <p:pRg st="4" end="4"/>
                                            </p:txEl>
                                          </p:spTgt>
                                        </p:tgtEl>
                                        <p:attrNameLst>
                                          <p:attrName>style.visibility</p:attrName>
                                        </p:attrNameLst>
                                      </p:cBhvr>
                                      <p:to>
                                        <p:strVal val="visible"/>
                                      </p:to>
                                    </p:set>
                                    <p:anim calcmode="lin" valueType="num">
                                      <p:cBhvr additive="base">
                                        <p:cTn id="31" dur="500" fill="hold"/>
                                        <p:tgtEl>
                                          <p:spTgt spid="860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60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6019">
                                            <p:txEl>
                                              <p:pRg st="5" end="5"/>
                                            </p:txEl>
                                          </p:spTgt>
                                        </p:tgtEl>
                                        <p:attrNameLst>
                                          <p:attrName>style.visibility</p:attrName>
                                        </p:attrNameLst>
                                      </p:cBhvr>
                                      <p:to>
                                        <p:strVal val="visible"/>
                                      </p:to>
                                    </p:set>
                                    <p:anim calcmode="lin" valueType="num">
                                      <p:cBhvr additive="base">
                                        <p:cTn id="37" dur="500" fill="hold"/>
                                        <p:tgtEl>
                                          <p:spTgt spid="860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60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6019">
                                            <p:txEl>
                                              <p:pRg st="6" end="6"/>
                                            </p:txEl>
                                          </p:spTgt>
                                        </p:tgtEl>
                                        <p:attrNameLst>
                                          <p:attrName>style.visibility</p:attrName>
                                        </p:attrNameLst>
                                      </p:cBhvr>
                                      <p:to>
                                        <p:strVal val="visible"/>
                                      </p:to>
                                    </p:set>
                                    <p:anim calcmode="lin" valueType="num">
                                      <p:cBhvr additive="base">
                                        <p:cTn id="43" dur="500" fill="hold"/>
                                        <p:tgtEl>
                                          <p:spTgt spid="860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60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JCSuperstar"/>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b="32524"/>
          <a:stretch>
            <a:fillRect/>
          </a:stretch>
        </p:blipFill>
        <p:spPr bwMode="auto">
          <a:xfrm>
            <a:off x="2667000" y="990600"/>
            <a:ext cx="3841750" cy="4705350"/>
          </a:xfrm>
          <a:prstGeom prst="rect">
            <a:avLst/>
          </a:prstGeom>
          <a:noFill/>
          <a:extLst>
            <a:ext uri="{909E8E84-426E-40DD-AFC4-6F175D3DCCD1}">
              <a14:hiddenFill xmlns:a14="http://schemas.microsoft.com/office/drawing/2010/main">
                <a:solidFill>
                  <a:srgbClr val="FFFFFF"/>
                </a:solidFill>
              </a14:hiddenFill>
            </a:ext>
          </a:extLst>
        </p:spPr>
      </p:pic>
      <p:sp>
        <p:nvSpPr>
          <p:cNvPr id="28676" name="Rectangle 4"/>
          <p:cNvSpPr>
            <a:spLocks noGrp="1" noChangeArrowheads="1"/>
          </p:cNvSpPr>
          <p:nvPr>
            <p:ph type="ctrTitle"/>
          </p:nvPr>
        </p:nvSpPr>
        <p:spPr/>
        <p:txBody>
          <a:bodyPr/>
          <a:lstStyle/>
          <a:p>
            <a:r>
              <a:rPr lang="en-US" sz="4800" b="1">
                <a:latin typeface="Tahoma" pitchFamily="34" charset="0"/>
              </a:rPr>
              <a:t>Another Historical Jesus</a:t>
            </a:r>
          </a:p>
        </p:txBody>
      </p:sp>
      <p:sp>
        <p:nvSpPr>
          <p:cNvPr id="28677"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32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ppt_w</p:attrName>
                                        </p:attrNameLst>
                                      </p:cBhvr>
                                      <p:tavLst>
                                        <p:tav tm="0">
                                          <p:val>
                                            <p:fltVal val="0"/>
                                          </p:val>
                                        </p:tav>
                                        <p:tav tm="100000">
                                          <p:val>
                                            <p:strVal val="#ppt_w"/>
                                          </p:val>
                                        </p:tav>
                                      </p:tavLst>
                                    </p:anim>
                                    <p:anim calcmode="lin" valueType="num">
                                      <p:cBhvr>
                                        <p:cTn id="8" dur="500" fill="hold"/>
                                        <p:tgtEl>
                                          <p:spTgt spid="286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atin typeface="Tahoma" pitchFamily="34" charset="0"/>
              </a:rPr>
              <a:t>Another Historical Jesus</a:t>
            </a:r>
          </a:p>
        </p:txBody>
      </p:sp>
      <p:sp>
        <p:nvSpPr>
          <p:cNvPr id="19459" name="Rectangle 3"/>
          <p:cNvSpPr>
            <a:spLocks noGrp="1" noChangeArrowheads="1"/>
          </p:cNvSpPr>
          <p:nvPr>
            <p:ph type="body" idx="1"/>
          </p:nvPr>
        </p:nvSpPr>
        <p:spPr/>
        <p:txBody>
          <a:bodyPr/>
          <a:lstStyle/>
          <a:p>
            <a:r>
              <a:rPr lang="en-US"/>
              <a:t>What do we mean by </a:t>
            </a:r>
            <a:r>
              <a:rPr lang="en-US">
                <a:cs typeface="Arial" charset="0"/>
              </a:rPr>
              <a:t>"</a:t>
            </a:r>
            <a:r>
              <a:rPr lang="en-US"/>
              <a:t>another historical Jesus</a:t>
            </a:r>
            <a:r>
              <a:rPr lang="en-US">
                <a:cs typeface="Arial" charset="0"/>
              </a:rPr>
              <a:t>"</a:t>
            </a:r>
            <a:r>
              <a:rPr lang="en-US"/>
              <a:t>?</a:t>
            </a:r>
          </a:p>
          <a:p>
            <a:r>
              <a:rPr lang="en-US"/>
              <a:t>Though the phrase could be taken in several ways, we will understand it this way:</a:t>
            </a:r>
          </a:p>
          <a:p>
            <a:r>
              <a:rPr lang="en-US">
                <a:cs typeface="Arial" charset="0"/>
              </a:rPr>
              <a:t>"</a:t>
            </a:r>
            <a:r>
              <a:rPr lang="en-US"/>
              <a:t>Writings or teachings in which Jesus is pictured quite differently than he is in the New Testament Gospels.</a:t>
            </a:r>
            <a:r>
              <a:rPr lang="en-US">
                <a:cs typeface="Arial" charset="0"/>
              </a:rPr>
              <a:t>"</a:t>
            </a:r>
          </a:p>
        </p:txBody>
      </p:sp>
    </p:spTree>
    <p:custDataLst>
      <p:tags r:id="rId1"/>
    </p:custDataLst>
  </p:cSld>
  <p:clrMapOvr>
    <a:masterClrMapping/>
  </p:clrMapOvr>
  <p:transition advTm="176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chweitzerQuest"/>
          <p:cNvPicPr>
            <a:picLocks noChangeAspect="1" noChangeArrowheads="1"/>
          </p:cNvPicPr>
          <p:nvPr/>
        </p:nvPicPr>
        <p:blipFill>
          <a:blip r:embed="rId3">
            <a:lum bright="60000" contrast="-60000"/>
            <a:extLst>
              <a:ext uri="{28A0092B-C50C-407E-A947-70E740481C1C}">
                <a14:useLocalDpi xmlns:a14="http://schemas.microsoft.com/office/drawing/2010/main" val="0"/>
              </a:ext>
            </a:extLst>
          </a:blip>
          <a:srcRect/>
          <a:stretch>
            <a:fillRect/>
          </a:stretch>
        </p:blipFill>
        <p:spPr bwMode="auto">
          <a:xfrm>
            <a:off x="2819400" y="990600"/>
            <a:ext cx="3530600" cy="5080000"/>
          </a:xfrm>
          <a:prstGeom prst="rect">
            <a:avLst/>
          </a:prstGeom>
          <a:noFill/>
          <a:extLst>
            <a:ext uri="{909E8E84-426E-40DD-AFC4-6F175D3DCCD1}">
              <a14:hiddenFill xmlns:a14="http://schemas.microsoft.com/office/drawing/2010/main">
                <a:solidFill>
                  <a:srgbClr val="FFFFFF"/>
                </a:solidFill>
              </a14:hiddenFill>
            </a:ext>
          </a:extLst>
        </p:spPr>
      </p:pic>
      <p:sp>
        <p:nvSpPr>
          <p:cNvPr id="32770" name="Rectangle 2"/>
          <p:cNvSpPr>
            <a:spLocks noGrp="1" noChangeArrowheads="1"/>
          </p:cNvSpPr>
          <p:nvPr>
            <p:ph type="title"/>
          </p:nvPr>
        </p:nvSpPr>
        <p:spPr>
          <a:xfrm>
            <a:off x="457200" y="228600"/>
            <a:ext cx="8229600" cy="1143000"/>
          </a:xfrm>
        </p:spPr>
        <p:txBody>
          <a:bodyPr/>
          <a:lstStyle/>
          <a:p>
            <a:r>
              <a:rPr lang="en-US">
                <a:latin typeface="Tahoma" pitchFamily="34" charset="0"/>
              </a:rPr>
              <a:t>Another Historical Jesus</a:t>
            </a:r>
          </a:p>
        </p:txBody>
      </p:sp>
      <p:sp>
        <p:nvSpPr>
          <p:cNvPr id="32771" name="Rectangle 3"/>
          <p:cNvSpPr>
            <a:spLocks noGrp="1" noChangeArrowheads="1"/>
          </p:cNvSpPr>
          <p:nvPr>
            <p:ph type="body" idx="1"/>
          </p:nvPr>
        </p:nvSpPr>
        <p:spPr/>
        <p:txBody>
          <a:bodyPr/>
          <a:lstStyle/>
          <a:p>
            <a:r>
              <a:rPr lang="en-US"/>
              <a:t>This term arises from what is probably the most famous survey of writings on this topic, Albert Schweitzer</a:t>
            </a:r>
            <a:r>
              <a:rPr lang="en-US">
                <a:cs typeface="Arial" charset="0"/>
              </a:rPr>
              <a:t>'</a:t>
            </a:r>
            <a:r>
              <a:rPr lang="en-US"/>
              <a:t>s </a:t>
            </a:r>
            <a:r>
              <a:rPr lang="en-US" i="1"/>
              <a:t>Quest of the Historical Jesus</a:t>
            </a:r>
            <a:r>
              <a:rPr lang="en-US"/>
              <a:t> (English Transl 1910).</a:t>
            </a:r>
          </a:p>
          <a:p>
            <a:r>
              <a:rPr lang="en-US"/>
              <a:t>Schweitzer sketches over 100 retellings of the life of Jesus, from the perspective of theological liberalism, written between the late 1700s and the early 1900s.</a:t>
            </a:r>
          </a:p>
          <a:p>
            <a:endParaRPr lang="en-US"/>
          </a:p>
        </p:txBody>
      </p:sp>
    </p:spTree>
    <p:custDataLst>
      <p:tags r:id="rId1"/>
    </p:custDataLst>
  </p:cSld>
  <p:clrMapOvr>
    <a:masterClrMapping/>
  </p:clrMapOvr>
  <p:transition advTm="260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atin typeface="Tahoma" pitchFamily="34" charset="0"/>
              </a:rPr>
              <a:t>Another Historical Jesus</a:t>
            </a:r>
          </a:p>
        </p:txBody>
      </p:sp>
      <p:sp>
        <p:nvSpPr>
          <p:cNvPr id="33795" name="Rectangle 3"/>
          <p:cNvSpPr>
            <a:spLocks noGrp="1" noChangeArrowheads="1"/>
          </p:cNvSpPr>
          <p:nvPr>
            <p:ph type="body" idx="1"/>
          </p:nvPr>
        </p:nvSpPr>
        <p:spPr/>
        <p:txBody>
          <a:bodyPr/>
          <a:lstStyle/>
          <a:p>
            <a:r>
              <a:rPr lang="en-US"/>
              <a:t>But such retellings did not begin in the 1700s, nor end early in the 1900s, nor have they all have had the same liberal perspective.</a:t>
            </a:r>
          </a:p>
          <a:p>
            <a:r>
              <a:rPr lang="en-US"/>
              <a:t>The first retellings, popular in the early centuries of Christianity, were what we now call the </a:t>
            </a:r>
            <a:r>
              <a:rPr lang="en-US">
                <a:cs typeface="Arial" charset="0"/>
              </a:rPr>
              <a:t>"</a:t>
            </a:r>
            <a:r>
              <a:rPr lang="en-US"/>
              <a:t>Gnostic Gospels.</a:t>
            </a:r>
            <a:r>
              <a:rPr lang="en-US">
                <a:cs typeface="Arial" charset="0"/>
              </a:rPr>
              <a:t>"</a:t>
            </a:r>
          </a:p>
          <a:p>
            <a:endParaRPr lang="en-US"/>
          </a:p>
        </p:txBody>
      </p:sp>
    </p:spTree>
    <p:custDataLst>
      <p:tags r:id="rId1"/>
    </p:custDataLst>
  </p:cSld>
  <p:clrMapOvr>
    <a:masterClrMapping/>
  </p:clrMapOvr>
  <p:transition advTm="214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atin typeface="Tahoma" pitchFamily="34" charset="0"/>
              </a:rPr>
              <a:t>Gnostic Gospels</a:t>
            </a:r>
          </a:p>
        </p:txBody>
      </p:sp>
      <p:sp>
        <p:nvSpPr>
          <p:cNvPr id="34819" name="Rectangle 3"/>
          <p:cNvSpPr>
            <a:spLocks noGrp="1" noChangeArrowheads="1"/>
          </p:cNvSpPr>
          <p:nvPr>
            <p:ph type="body" idx="1"/>
          </p:nvPr>
        </p:nvSpPr>
        <p:spPr/>
        <p:txBody>
          <a:bodyPr/>
          <a:lstStyle/>
          <a:p>
            <a:pPr>
              <a:lnSpc>
                <a:spcPct val="90000"/>
              </a:lnSpc>
            </a:pPr>
            <a:r>
              <a:rPr lang="en-US"/>
              <a:t>Between perhaps AD 150-350, a number of pictures of Jesus were given from the theological perspective of Gnosticism.</a:t>
            </a:r>
          </a:p>
          <a:p>
            <a:pPr>
              <a:lnSpc>
                <a:spcPct val="90000"/>
              </a:lnSpc>
            </a:pPr>
            <a:r>
              <a:rPr lang="en-US"/>
              <a:t>These include quite a few </a:t>
            </a:r>
            <a:r>
              <a:rPr lang="en-US">
                <a:cs typeface="Arial" charset="0"/>
              </a:rPr>
              <a:t>'</a:t>
            </a:r>
            <a:r>
              <a:rPr lang="en-US"/>
              <a:t>gospels,</a:t>
            </a:r>
            <a:r>
              <a:rPr lang="en-US">
                <a:cs typeface="Arial" charset="0"/>
              </a:rPr>
              <a:t>'</a:t>
            </a:r>
            <a:r>
              <a:rPr lang="en-US"/>
              <a:t> of which the best-known today are:</a:t>
            </a:r>
          </a:p>
          <a:p>
            <a:pPr lvl="1">
              <a:lnSpc>
                <a:spcPct val="90000"/>
              </a:lnSpc>
            </a:pPr>
            <a:r>
              <a:rPr lang="en-US"/>
              <a:t>The Gospel of Thomas</a:t>
            </a:r>
          </a:p>
          <a:p>
            <a:pPr lvl="1">
              <a:lnSpc>
                <a:spcPct val="90000"/>
              </a:lnSpc>
            </a:pPr>
            <a:r>
              <a:rPr lang="en-US"/>
              <a:t>The Gospel of Mary (Magdalene)</a:t>
            </a:r>
          </a:p>
          <a:p>
            <a:pPr lvl="1">
              <a:lnSpc>
                <a:spcPct val="90000"/>
              </a:lnSpc>
            </a:pPr>
            <a:r>
              <a:rPr lang="en-US"/>
              <a:t>The Gospel of Philip</a:t>
            </a:r>
          </a:p>
          <a:p>
            <a:pPr lvl="1">
              <a:lnSpc>
                <a:spcPct val="90000"/>
              </a:lnSpc>
            </a:pPr>
            <a:r>
              <a:rPr lang="en-US"/>
              <a:t>The Gospel of Judas</a:t>
            </a:r>
          </a:p>
        </p:txBody>
      </p:sp>
    </p:spTree>
    <p:custDataLst>
      <p:tags r:id="rId1"/>
    </p:custDataLst>
  </p:cSld>
  <p:clrMapOvr>
    <a:masterClrMapping/>
  </p:clrMapOvr>
  <p:transition advTm="225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 calcmode="lin" valueType="num">
                                      <p:cBhvr additive="base">
                                        <p:cTn id="31"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xEl>
                                              <p:pRg st="5" end="5"/>
                                            </p:txEl>
                                          </p:spTgt>
                                        </p:tgtEl>
                                        <p:attrNameLst>
                                          <p:attrName>style.visibility</p:attrName>
                                        </p:attrNameLst>
                                      </p:cBhvr>
                                      <p:to>
                                        <p:strVal val="visible"/>
                                      </p:to>
                                    </p:set>
                                    <p:anim calcmode="lin" valueType="num">
                                      <p:cBhvr additive="base">
                                        <p:cTn id="37"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8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1.9|2.5"/>
</p:tagLst>
</file>

<file path=ppt/tags/tag10.xml><?xml version="1.0" encoding="utf-8"?>
<p:tagLst xmlns:a="http://schemas.openxmlformats.org/drawingml/2006/main" xmlns:r="http://schemas.openxmlformats.org/officeDocument/2006/relationships" xmlns:p="http://schemas.openxmlformats.org/presentationml/2006/main">
  <p:tag name="TIMING" val="|2.1|7|1.9|3|6.7|3.6"/>
</p:tagLst>
</file>

<file path=ppt/tags/tag11.xml><?xml version="1.0" encoding="utf-8"?>
<p:tagLst xmlns:a="http://schemas.openxmlformats.org/drawingml/2006/main" xmlns:r="http://schemas.openxmlformats.org/officeDocument/2006/relationships" xmlns:p="http://schemas.openxmlformats.org/presentationml/2006/main">
  <p:tag name="TIMING" val="|2.5|4.7|1.3|2.9|3|2.4|2|4"/>
</p:tagLst>
</file>

<file path=ppt/tags/tag12.xml><?xml version="1.0" encoding="utf-8"?>
<p:tagLst xmlns:a="http://schemas.openxmlformats.org/drawingml/2006/main" xmlns:r="http://schemas.openxmlformats.org/officeDocument/2006/relationships" xmlns:p="http://schemas.openxmlformats.org/presentationml/2006/main">
  <p:tag name="TIMING" val="|1.7|4.9|0.8|2.2|2.2|2.5"/>
</p:tagLst>
</file>

<file path=ppt/tags/tag13.xml><?xml version="1.0" encoding="utf-8"?>
<p:tagLst xmlns:a="http://schemas.openxmlformats.org/drawingml/2006/main" xmlns:r="http://schemas.openxmlformats.org/officeDocument/2006/relationships" xmlns:p="http://schemas.openxmlformats.org/presentationml/2006/main">
  <p:tag name="TIMING" val="|3.1|1|17.9|4.4|4.8|6.6|4.5|4.9"/>
</p:tagLst>
</file>

<file path=ppt/tags/tag14.xml><?xml version="1.0" encoding="utf-8"?>
<p:tagLst xmlns:a="http://schemas.openxmlformats.org/drawingml/2006/main" xmlns:r="http://schemas.openxmlformats.org/officeDocument/2006/relationships" xmlns:p="http://schemas.openxmlformats.org/presentationml/2006/main">
  <p:tag name="TIMING" val="|0.4|1|13.3|3.2|2.5|2.3|2.2|2.1|2.7|4.8|8.5"/>
</p:tagLst>
</file>

<file path=ppt/tags/tag15.xml><?xml version="1.0" encoding="utf-8"?>
<p:tagLst xmlns:a="http://schemas.openxmlformats.org/drawingml/2006/main" xmlns:r="http://schemas.openxmlformats.org/officeDocument/2006/relationships" xmlns:p="http://schemas.openxmlformats.org/presentationml/2006/main">
  <p:tag name="TIMING" val="|1.3|4.5|1.3|1.2|1.4|1.9|6|7.6|4.6"/>
</p:tagLst>
</file>

<file path=ppt/tags/tag16.xml><?xml version="1.0" encoding="utf-8"?>
<p:tagLst xmlns:a="http://schemas.openxmlformats.org/drawingml/2006/main" xmlns:r="http://schemas.openxmlformats.org/officeDocument/2006/relationships" xmlns:p="http://schemas.openxmlformats.org/presentationml/2006/main">
  <p:tag name="TIMING" val="|0.4|1.7|2.6|2.3|2.5|2.3"/>
</p:tagLst>
</file>

<file path=ppt/tags/tag17.xml><?xml version="1.0" encoding="utf-8"?>
<p:tagLst xmlns:a="http://schemas.openxmlformats.org/drawingml/2006/main" xmlns:r="http://schemas.openxmlformats.org/officeDocument/2006/relationships" xmlns:p="http://schemas.openxmlformats.org/presentationml/2006/main">
  <p:tag name="TIMING" val="|1.5|4.3"/>
</p:tagLst>
</file>

<file path=ppt/tags/tag18.xml><?xml version="1.0" encoding="utf-8"?>
<p:tagLst xmlns:a="http://schemas.openxmlformats.org/drawingml/2006/main" xmlns:r="http://schemas.openxmlformats.org/officeDocument/2006/relationships" xmlns:p="http://schemas.openxmlformats.org/presentationml/2006/main">
  <p:tag name="TIMING" val="|2.1|7.5|3.2|6.6|2.7|33.5"/>
</p:tagLst>
</file>

<file path=ppt/tags/tag19.xml><?xml version="1.0" encoding="utf-8"?>
<p:tagLst xmlns:a="http://schemas.openxmlformats.org/drawingml/2006/main" xmlns:r="http://schemas.openxmlformats.org/officeDocument/2006/relationships" xmlns:p="http://schemas.openxmlformats.org/presentationml/2006/main">
  <p:tag name="TIMING" val="|3.1|3|5.4|2.2|4.2"/>
</p:tagLst>
</file>

<file path=ppt/tags/tag2.xml><?xml version="1.0" encoding="utf-8"?>
<p:tagLst xmlns:a="http://schemas.openxmlformats.org/drawingml/2006/main" xmlns:r="http://schemas.openxmlformats.org/officeDocument/2006/relationships" xmlns:p="http://schemas.openxmlformats.org/presentationml/2006/main">
  <p:tag name="TIMING" val="|0.6|4.7"/>
</p:tagLst>
</file>

<file path=ppt/tags/tag20.xml><?xml version="1.0" encoding="utf-8"?>
<p:tagLst xmlns:a="http://schemas.openxmlformats.org/drawingml/2006/main" xmlns:r="http://schemas.openxmlformats.org/officeDocument/2006/relationships" xmlns:p="http://schemas.openxmlformats.org/presentationml/2006/main">
  <p:tag name="TIMING" val="|3.2|0.9|3.6|1.8|1.2|2.3|6.2|1.1|3.2"/>
</p:tagLst>
</file>

<file path=ppt/tags/tag21.xml><?xml version="1.0" encoding="utf-8"?>
<p:tagLst xmlns:a="http://schemas.openxmlformats.org/drawingml/2006/main" xmlns:r="http://schemas.openxmlformats.org/officeDocument/2006/relationships" xmlns:p="http://schemas.openxmlformats.org/presentationml/2006/main">
  <p:tag name="TIMING" val="|1.7|5.1|5|3.8"/>
</p:tagLst>
</file>

<file path=ppt/tags/tag22.xml><?xml version="1.0" encoding="utf-8"?>
<p:tagLst xmlns:a="http://schemas.openxmlformats.org/drawingml/2006/main" xmlns:r="http://schemas.openxmlformats.org/officeDocument/2006/relationships" xmlns:p="http://schemas.openxmlformats.org/presentationml/2006/main">
  <p:tag name="TIMING" val="|2.2|2.6|14.9|27.3"/>
</p:tagLst>
</file>

<file path=ppt/tags/tag23.xml><?xml version="1.0" encoding="utf-8"?>
<p:tagLst xmlns:a="http://schemas.openxmlformats.org/drawingml/2006/main" xmlns:r="http://schemas.openxmlformats.org/officeDocument/2006/relationships" xmlns:p="http://schemas.openxmlformats.org/presentationml/2006/main">
  <p:tag name="TIMING" val="|0.5|1.3|5|6.1|6"/>
</p:tagLst>
</file>

<file path=ppt/tags/tag24.xml><?xml version="1.0" encoding="utf-8"?>
<p:tagLst xmlns:a="http://schemas.openxmlformats.org/drawingml/2006/main" xmlns:r="http://schemas.openxmlformats.org/officeDocument/2006/relationships" xmlns:p="http://schemas.openxmlformats.org/presentationml/2006/main">
  <p:tag name="TIMING" val="|2.4|7.4|7.6"/>
</p:tagLst>
</file>

<file path=ppt/tags/tag25.xml><?xml version="1.0" encoding="utf-8"?>
<p:tagLst xmlns:a="http://schemas.openxmlformats.org/drawingml/2006/main" xmlns:r="http://schemas.openxmlformats.org/officeDocument/2006/relationships" xmlns:p="http://schemas.openxmlformats.org/presentationml/2006/main">
  <p:tag name="TIMING" val="|2.4|9.5"/>
</p:tagLst>
</file>

<file path=ppt/tags/tag26.xml><?xml version="1.0" encoding="utf-8"?>
<p:tagLst xmlns:a="http://schemas.openxmlformats.org/drawingml/2006/main" xmlns:r="http://schemas.openxmlformats.org/officeDocument/2006/relationships" xmlns:p="http://schemas.openxmlformats.org/presentationml/2006/main">
  <p:tag name="TIMING" val="|2.5"/>
</p:tagLst>
</file>

<file path=ppt/tags/tag27.xml><?xml version="1.0" encoding="utf-8"?>
<p:tagLst xmlns:a="http://schemas.openxmlformats.org/drawingml/2006/main" xmlns:r="http://schemas.openxmlformats.org/officeDocument/2006/relationships" xmlns:p="http://schemas.openxmlformats.org/presentationml/2006/main">
  <p:tag name="TIMING" val="|1"/>
</p:tagLst>
</file>

<file path=ppt/tags/tag28.xml><?xml version="1.0" encoding="utf-8"?>
<p:tagLst xmlns:a="http://schemas.openxmlformats.org/drawingml/2006/main" xmlns:r="http://schemas.openxmlformats.org/officeDocument/2006/relationships" xmlns:p="http://schemas.openxmlformats.org/presentationml/2006/main">
  <p:tag name="TIMING" val="|1.6"/>
</p:tagLst>
</file>

<file path=ppt/tags/tag29.xml><?xml version="1.0" encoding="utf-8"?>
<p:tagLst xmlns:a="http://schemas.openxmlformats.org/drawingml/2006/main" xmlns:r="http://schemas.openxmlformats.org/officeDocument/2006/relationships" xmlns:p="http://schemas.openxmlformats.org/presentationml/2006/main">
  <p:tag name="TIMING" val="|0.4|2.9|9.3|7.5|3.3"/>
</p:tagLst>
</file>

<file path=ppt/tags/tag3.xml><?xml version="1.0" encoding="utf-8"?>
<p:tagLst xmlns:a="http://schemas.openxmlformats.org/drawingml/2006/main" xmlns:r="http://schemas.openxmlformats.org/officeDocument/2006/relationships" xmlns:p="http://schemas.openxmlformats.org/presentationml/2006/main">
  <p:tag name="TIMING" val="|0.5|4.8|11.2"/>
</p:tagLst>
</file>

<file path=ppt/tags/tag30.xml><?xml version="1.0" encoding="utf-8"?>
<p:tagLst xmlns:a="http://schemas.openxmlformats.org/drawingml/2006/main" xmlns:r="http://schemas.openxmlformats.org/officeDocument/2006/relationships" xmlns:p="http://schemas.openxmlformats.org/presentationml/2006/main">
  <p:tag name="TIMING" val="|3.8|2.8|1.6|1.6|4.1"/>
</p:tagLst>
</file>

<file path=ppt/tags/tag31.xml><?xml version="1.0" encoding="utf-8"?>
<p:tagLst xmlns:a="http://schemas.openxmlformats.org/drawingml/2006/main" xmlns:r="http://schemas.openxmlformats.org/officeDocument/2006/relationships" xmlns:p="http://schemas.openxmlformats.org/presentationml/2006/main">
  <p:tag name="TIMING" val="|0.4|5.4|14.9|2|2.1|2.6"/>
</p:tagLst>
</file>

<file path=ppt/tags/tag32.xml><?xml version="1.0" encoding="utf-8"?>
<p:tagLst xmlns:a="http://schemas.openxmlformats.org/drawingml/2006/main" xmlns:r="http://schemas.openxmlformats.org/officeDocument/2006/relationships" xmlns:p="http://schemas.openxmlformats.org/presentationml/2006/main">
  <p:tag name="TIMING" val="|0.6|1.6|5"/>
</p:tagLst>
</file>

<file path=ppt/tags/tag33.xml><?xml version="1.0" encoding="utf-8"?>
<p:tagLst xmlns:a="http://schemas.openxmlformats.org/drawingml/2006/main" xmlns:r="http://schemas.openxmlformats.org/officeDocument/2006/relationships" xmlns:p="http://schemas.openxmlformats.org/presentationml/2006/main">
  <p:tag name="TIMING" val="|0.5"/>
</p:tagLst>
</file>

<file path=ppt/tags/tag34.xml><?xml version="1.0" encoding="utf-8"?>
<p:tagLst xmlns:a="http://schemas.openxmlformats.org/drawingml/2006/main" xmlns:r="http://schemas.openxmlformats.org/officeDocument/2006/relationships" xmlns:p="http://schemas.openxmlformats.org/presentationml/2006/main">
  <p:tag name="TIMING" val="|1.2"/>
</p:tagLst>
</file>

<file path=ppt/tags/tag35.xml><?xml version="1.0" encoding="utf-8"?>
<p:tagLst xmlns:a="http://schemas.openxmlformats.org/drawingml/2006/main" xmlns:r="http://schemas.openxmlformats.org/officeDocument/2006/relationships" xmlns:p="http://schemas.openxmlformats.org/presentationml/2006/main">
  <p:tag name="TIMING" val="|0.4|4.1|9.7"/>
</p:tagLst>
</file>

<file path=ppt/tags/tag36.xml><?xml version="1.0" encoding="utf-8"?>
<p:tagLst xmlns:a="http://schemas.openxmlformats.org/drawingml/2006/main" xmlns:r="http://schemas.openxmlformats.org/officeDocument/2006/relationships" xmlns:p="http://schemas.openxmlformats.org/presentationml/2006/main">
  <p:tag name="TIMING" val="|1.5"/>
</p:tagLst>
</file>

<file path=ppt/tags/tag37.xml><?xml version="1.0" encoding="utf-8"?>
<p:tagLst xmlns:a="http://schemas.openxmlformats.org/drawingml/2006/main" xmlns:r="http://schemas.openxmlformats.org/officeDocument/2006/relationships" xmlns:p="http://schemas.openxmlformats.org/presentationml/2006/main">
  <p:tag name="TIMING" val="|3.1|2.7|2.6|5.7|15.8"/>
</p:tagLst>
</file>

<file path=ppt/tags/tag38.xml><?xml version="1.0" encoding="utf-8"?>
<p:tagLst xmlns:a="http://schemas.openxmlformats.org/drawingml/2006/main" xmlns:r="http://schemas.openxmlformats.org/officeDocument/2006/relationships" xmlns:p="http://schemas.openxmlformats.org/presentationml/2006/main">
  <p:tag name="TIMING" val="|0.4|1.8|2.2|1.7|1.5|1.4|1.3|3"/>
</p:tagLst>
</file>

<file path=ppt/tags/tag39.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1.3|2.6|2|2.5|2.7"/>
</p:tagLst>
</file>

<file path=ppt/tags/tag40.xml><?xml version="1.0" encoding="utf-8"?>
<p:tagLst xmlns:a="http://schemas.openxmlformats.org/drawingml/2006/main" xmlns:r="http://schemas.openxmlformats.org/officeDocument/2006/relationships" xmlns:p="http://schemas.openxmlformats.org/presentationml/2006/main">
  <p:tag name="TIMING" val="|0.9|5.2|5.8"/>
</p:tagLst>
</file>

<file path=ppt/tags/tag41.xml><?xml version="1.0" encoding="utf-8"?>
<p:tagLst xmlns:a="http://schemas.openxmlformats.org/drawingml/2006/main" xmlns:r="http://schemas.openxmlformats.org/officeDocument/2006/relationships" xmlns:p="http://schemas.openxmlformats.org/presentationml/2006/main">
  <p:tag name="TIMING" val="|0.7"/>
</p:tagLst>
</file>

<file path=ppt/tags/tag42.xml><?xml version="1.0" encoding="utf-8"?>
<p:tagLst xmlns:a="http://schemas.openxmlformats.org/drawingml/2006/main" xmlns:r="http://schemas.openxmlformats.org/officeDocument/2006/relationships" xmlns:p="http://schemas.openxmlformats.org/presentationml/2006/main">
  <p:tag name="TIMING" val="|0.5|5.4"/>
</p:tagLst>
</file>

<file path=ppt/tags/tag43.xml><?xml version="1.0" encoding="utf-8"?>
<p:tagLst xmlns:a="http://schemas.openxmlformats.org/drawingml/2006/main" xmlns:r="http://schemas.openxmlformats.org/officeDocument/2006/relationships" xmlns:p="http://schemas.openxmlformats.org/presentationml/2006/main">
  <p:tag name="TIMING" val="|3.8"/>
</p:tagLst>
</file>

<file path=ppt/tags/tag44.xml><?xml version="1.0" encoding="utf-8"?>
<p:tagLst xmlns:a="http://schemas.openxmlformats.org/drawingml/2006/main" xmlns:r="http://schemas.openxmlformats.org/officeDocument/2006/relationships" xmlns:p="http://schemas.openxmlformats.org/presentationml/2006/main">
  <p:tag name="TIMING" val="|2.8"/>
</p:tagLst>
</file>

<file path=ppt/tags/tag45.xml><?xml version="1.0" encoding="utf-8"?>
<p:tagLst xmlns:a="http://schemas.openxmlformats.org/drawingml/2006/main" xmlns:r="http://schemas.openxmlformats.org/officeDocument/2006/relationships" xmlns:p="http://schemas.openxmlformats.org/presentationml/2006/main">
  <p:tag name="TIMING" val="|15.2"/>
</p:tagLst>
</file>

<file path=ppt/tags/tag46.xml><?xml version="1.0" encoding="utf-8"?>
<p:tagLst xmlns:a="http://schemas.openxmlformats.org/drawingml/2006/main" xmlns:r="http://schemas.openxmlformats.org/officeDocument/2006/relationships" xmlns:p="http://schemas.openxmlformats.org/presentationml/2006/main">
  <p:tag name="TIMING" val="|0.5|2.1"/>
</p:tagLst>
</file>

<file path=ppt/tags/tag47.xml><?xml version="1.0" encoding="utf-8"?>
<p:tagLst xmlns:a="http://schemas.openxmlformats.org/drawingml/2006/main" xmlns:r="http://schemas.openxmlformats.org/officeDocument/2006/relationships" xmlns:p="http://schemas.openxmlformats.org/presentationml/2006/main">
  <p:tag name="TIMING" val="|0.4|5.8|1.4|12.6|3.2"/>
</p:tagLst>
</file>

<file path=ppt/tags/tag48.xml><?xml version="1.0" encoding="utf-8"?>
<p:tagLst xmlns:a="http://schemas.openxmlformats.org/drawingml/2006/main" xmlns:r="http://schemas.openxmlformats.org/officeDocument/2006/relationships" xmlns:p="http://schemas.openxmlformats.org/presentationml/2006/main">
  <p:tag name="TIMING" val="|1.7|1.3"/>
</p:tagLst>
</file>

<file path=ppt/tags/tag49.xml><?xml version="1.0" encoding="utf-8"?>
<p:tagLst xmlns:a="http://schemas.openxmlformats.org/drawingml/2006/main" xmlns:r="http://schemas.openxmlformats.org/officeDocument/2006/relationships" xmlns:p="http://schemas.openxmlformats.org/presentationml/2006/main">
  <p:tag name="TIMING" val="|0.7|0.8|0.8|0.8|1.8|2.4|3.8"/>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6|3.7|4"/>
</p:tagLst>
</file>

<file path=ppt/tags/tag7.xml><?xml version="1.0" encoding="utf-8"?>
<p:tagLst xmlns:a="http://schemas.openxmlformats.org/drawingml/2006/main" xmlns:r="http://schemas.openxmlformats.org/officeDocument/2006/relationships" xmlns:p="http://schemas.openxmlformats.org/presentationml/2006/main">
  <p:tag name="TIMING" val="|1.1|13.9"/>
</p:tagLst>
</file>

<file path=ppt/tags/tag8.xml><?xml version="1.0" encoding="utf-8"?>
<p:tagLst xmlns:a="http://schemas.openxmlformats.org/drawingml/2006/main" xmlns:r="http://schemas.openxmlformats.org/officeDocument/2006/relationships" xmlns:p="http://schemas.openxmlformats.org/presentationml/2006/main">
  <p:tag name="TIMING" val="|0.5|13.7"/>
</p:tagLst>
</file>

<file path=ppt/tags/tag9.xml><?xml version="1.0" encoding="utf-8"?>
<p:tagLst xmlns:a="http://schemas.openxmlformats.org/drawingml/2006/main" xmlns:r="http://schemas.openxmlformats.org/officeDocument/2006/relationships" xmlns:p="http://schemas.openxmlformats.org/presentationml/2006/main">
  <p:tag name="TIMING" val="|0.9|8.7|3.2|1.7|3.4|1.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493</TotalTime>
  <Words>2702</Words>
  <Application>Microsoft Office PowerPoint</Application>
  <PresentationFormat>On-screen Show (4:3)</PresentationFormat>
  <Paragraphs>222</Paragraphs>
  <Slides>49</Slides>
  <Notes>0</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Default Design</vt:lpstr>
      <vt:lpstr>Another Jesus?</vt:lpstr>
      <vt:lpstr>Another Jesus</vt:lpstr>
      <vt:lpstr>False Christs</vt:lpstr>
      <vt:lpstr>Overview</vt:lpstr>
      <vt:lpstr>Another Historical Jesus</vt:lpstr>
      <vt:lpstr>Another Historical Jesus</vt:lpstr>
      <vt:lpstr>Another Historical Jesus</vt:lpstr>
      <vt:lpstr>Another Historical Jesus</vt:lpstr>
      <vt:lpstr>Gnostic Gospels</vt:lpstr>
      <vt:lpstr>What was Gnosticism?</vt:lpstr>
      <vt:lpstr>The Gnostic Jesus</vt:lpstr>
      <vt:lpstr>Recent Jesus Pictures</vt:lpstr>
      <vt:lpstr>Jesus Christ Superstar</vt:lpstr>
      <vt:lpstr>The Passover Plot</vt:lpstr>
      <vt:lpstr>Jesus the Magician</vt:lpstr>
      <vt:lpstr>The DaVinci Code</vt:lpstr>
      <vt:lpstr>New Age Movement</vt:lpstr>
      <vt:lpstr>New Age Movement</vt:lpstr>
      <vt:lpstr>Edgar Cayce's Jesus</vt:lpstr>
      <vt:lpstr>Jesus' Previous Incarnations</vt:lpstr>
      <vt:lpstr>Jesus &amp; Mary</vt:lpstr>
      <vt:lpstr>Benjamin Crème's Christ</vt:lpstr>
      <vt:lpstr>Jesus &amp; the Christ</vt:lpstr>
      <vt:lpstr>Another Historical Jesus</vt:lpstr>
      <vt:lpstr>Another Historical Jesus</vt:lpstr>
      <vt:lpstr>CS Lewis on Another Jesus</vt:lpstr>
      <vt:lpstr>Another Historical Jesus</vt:lpstr>
      <vt:lpstr>Another Spiritual Jesus</vt:lpstr>
      <vt:lpstr>Another Spiritual Jesus</vt:lpstr>
      <vt:lpstr>Another Spiritual Jesus</vt:lpstr>
      <vt:lpstr>Another Spiritual Jesus</vt:lpstr>
      <vt:lpstr>Another Spiritual Jesus</vt:lpstr>
      <vt:lpstr>Another Spiritual Jesus</vt:lpstr>
      <vt:lpstr>Another Political Jesus</vt:lpstr>
      <vt:lpstr>Another Political Jesus</vt:lpstr>
      <vt:lpstr>Ruler of the World</vt:lpstr>
      <vt:lpstr>Another Political Jesus</vt:lpstr>
      <vt:lpstr>Another Political Jesus</vt:lpstr>
      <vt:lpstr>Putting It Together</vt:lpstr>
      <vt:lpstr>Putting It Together</vt:lpstr>
      <vt:lpstr>Antichrists</vt:lpstr>
      <vt:lpstr>The Antichrist</vt:lpstr>
      <vt:lpstr>The Abomination of Desolation</vt:lpstr>
      <vt:lpstr>The Lawless One</vt:lpstr>
      <vt:lpstr>The Beast</vt:lpstr>
      <vt:lpstr>Conclusions</vt:lpstr>
      <vt:lpstr>Conclusions</vt:lpstr>
      <vt:lpstr>The End</vt:lpstr>
      <vt:lpstr>For Further Information</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Another Jesus</dc:title>
  <dc:creator>rnewman</dc:creator>
  <cp:lastModifiedBy>Newman</cp:lastModifiedBy>
  <cp:revision>225</cp:revision>
  <dcterms:created xsi:type="dcterms:W3CDTF">2009-03-08T21:40:28Z</dcterms:created>
  <dcterms:modified xsi:type="dcterms:W3CDTF">2015-07-02T21:38:22Z</dcterms:modified>
</cp:coreProperties>
</file>