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2"/>
  </p:handoutMasterIdLst>
  <p:sldIdLst>
    <p:sldId id="256" r:id="rId2"/>
    <p:sldId id="257" r:id="rId3"/>
    <p:sldId id="267" r:id="rId4"/>
    <p:sldId id="293" r:id="rId5"/>
    <p:sldId id="259" r:id="rId6"/>
    <p:sldId id="272" r:id="rId7"/>
    <p:sldId id="274" r:id="rId8"/>
    <p:sldId id="273" r:id="rId9"/>
    <p:sldId id="268" r:id="rId10"/>
    <p:sldId id="275" r:id="rId11"/>
    <p:sldId id="260" r:id="rId12"/>
    <p:sldId id="276" r:id="rId13"/>
    <p:sldId id="277" r:id="rId14"/>
    <p:sldId id="278" r:id="rId15"/>
    <p:sldId id="279" r:id="rId16"/>
    <p:sldId id="261" r:id="rId17"/>
    <p:sldId id="280" r:id="rId18"/>
    <p:sldId id="281" r:id="rId19"/>
    <p:sldId id="282" r:id="rId20"/>
    <p:sldId id="294" r:id="rId21"/>
    <p:sldId id="269" r:id="rId22"/>
    <p:sldId id="292" r:id="rId23"/>
    <p:sldId id="283" r:id="rId24"/>
    <p:sldId id="284" r:id="rId25"/>
    <p:sldId id="270" r:id="rId26"/>
    <p:sldId id="285" r:id="rId27"/>
    <p:sldId id="286" r:id="rId28"/>
    <p:sldId id="262" r:id="rId29"/>
    <p:sldId id="263" r:id="rId30"/>
    <p:sldId id="287" r:id="rId31"/>
    <p:sldId id="264" r:id="rId32"/>
    <p:sldId id="288" r:id="rId33"/>
    <p:sldId id="295" r:id="rId34"/>
    <p:sldId id="265" r:id="rId35"/>
    <p:sldId id="289" r:id="rId36"/>
    <p:sldId id="266" r:id="rId37"/>
    <p:sldId id="290" r:id="rId38"/>
    <p:sldId id="291" r:id="rId39"/>
    <p:sldId id="258" r:id="rId40"/>
    <p:sldId id="271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8928EE-4334-4804-B757-147FBD1218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35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80966-000E-4474-AA7B-66FBD97C82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0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6C34E-5BBB-4954-BC65-E5DD8B85EA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3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39AEC-1DDD-43D1-9597-553D8E5A9D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74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96E354-174B-44BA-839A-786A1DE152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4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5643F-F95D-4FEA-B127-D259D9DE4D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8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CFDA3-113B-4835-AD3E-8A78650900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0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EE508-5871-478F-83A3-D1C77A3E77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8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2EA3B-4892-42D5-BE34-AA590530DC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6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D502A-22A5-4A5D-B2BD-5C650FA06F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751B3-4860-4509-8D4A-64C126E21D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ED975-FDE6-46D5-9257-DF9CE96726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5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D1D27-0E1A-497C-AE5B-D91562C35A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1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1BF228-4091-4041-9FC6-9A9A377233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011_0407_083608AA"/>
          <p:cNvPicPr>
            <a:picLocks noChangeAspect="1" noChangeArrowheads="1"/>
          </p:cNvPicPr>
          <p:nvPr/>
        </p:nvPicPr>
        <p:blipFill>
          <a:blip r:embed="rId5" cstate="print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/>
          <a:lstStyle/>
          <a:p>
            <a:r>
              <a:rPr lang="en-US"/>
              <a:t>2011 Europe Trip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Amsterdam &amp; Cologne</a:t>
            </a:r>
          </a:p>
          <a:p>
            <a:r>
              <a:rPr lang="en-US" i="1"/>
              <a:t>Robert C. Newman</a:t>
            </a:r>
          </a:p>
        </p:txBody>
      </p:sp>
      <p:pic>
        <p:nvPicPr>
          <p:cNvPr id="2" name="2011Europ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486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5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uiExpand="1" build="p"/>
    </p:bldLst>
  </p:timing>
  <p:extLst mod="1">
    <p:ext uri="{E180D4A7-C9FB-4DFB-919C-405C955672EB}">
      <p14:showEvtLst xmlns:p14="http://schemas.microsoft.com/office/powerpoint/2010/main">
        <p14:playEvt time="0" objId="205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Tyndale Chapel</a:t>
            </a:r>
          </a:p>
        </p:txBody>
      </p:sp>
      <p:pic>
        <p:nvPicPr>
          <p:cNvPr id="24580" name="Picture 4" descr="2011_0329_022744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5"/>
          <a:stretch>
            <a:fillRect/>
          </a:stretch>
        </p:blipFill>
        <p:spPr bwMode="auto">
          <a:xfrm>
            <a:off x="471488" y="1524000"/>
            <a:ext cx="8201025" cy="497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1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Churches &amp; Some Preaching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Attended two churches as visitor:</a:t>
            </a:r>
          </a:p>
          <a:p>
            <a:pPr lvl="1"/>
            <a:r>
              <a:rPr lang="en-US"/>
              <a:t>Christ Church, Amsterdam South, on Sunday 20 March</a:t>
            </a:r>
          </a:p>
          <a:p>
            <a:pPr lvl="1"/>
            <a:r>
              <a:rPr lang="en-US"/>
              <a:t>Crossroads Church, Amstelveen, on Sunday 27 March</a:t>
            </a:r>
          </a:p>
          <a:p>
            <a:r>
              <a:rPr lang="en-US"/>
              <a:t>Preached at two churches:</a:t>
            </a:r>
          </a:p>
          <a:p>
            <a:pPr lvl="1"/>
            <a:r>
              <a:rPr lang="en-US"/>
              <a:t>Apostolic Church International, Amstelveen, on Sunday 3 April</a:t>
            </a:r>
          </a:p>
          <a:p>
            <a:pPr lvl="1"/>
            <a:r>
              <a:rPr lang="en-US"/>
              <a:t>Christ Church, Heiloo, on Sunday, 10 April</a:t>
            </a:r>
          </a:p>
        </p:txBody>
      </p:sp>
    </p:spTree>
    <p:custDataLst>
      <p:tags r:id="rId1"/>
    </p:custDataLst>
  </p:cSld>
  <p:clrMapOvr>
    <a:masterClrMapping/>
  </p:clrMapOvr>
  <p:transition advTm="25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Christ Church (South)</a:t>
            </a:r>
          </a:p>
        </p:txBody>
      </p:sp>
      <p:pic>
        <p:nvPicPr>
          <p:cNvPr id="26628" name="Picture 4" descr="2011_0320_05204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b="10352"/>
          <a:stretch>
            <a:fillRect/>
          </a:stretch>
        </p:blipFill>
        <p:spPr bwMode="auto">
          <a:xfrm>
            <a:off x="457200" y="1447800"/>
            <a:ext cx="82010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0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Crossroads Church</a:t>
            </a:r>
          </a:p>
        </p:txBody>
      </p:sp>
      <p:pic>
        <p:nvPicPr>
          <p:cNvPr id="28676" name="Picture 4" descr="2011_0327_04333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/>
          <a:stretch>
            <a:fillRect/>
          </a:stretch>
        </p:blipFill>
        <p:spPr bwMode="auto">
          <a:xfrm>
            <a:off x="471488" y="1600200"/>
            <a:ext cx="8201025" cy="49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3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Apostolic Church International</a:t>
            </a:r>
          </a:p>
        </p:txBody>
      </p:sp>
      <p:pic>
        <p:nvPicPr>
          <p:cNvPr id="30724" name="Picture 4" descr="2011_0403_07012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/>
          <a:stretch>
            <a:fillRect/>
          </a:stretch>
        </p:blipFill>
        <p:spPr bwMode="auto">
          <a:xfrm>
            <a:off x="471488" y="1600200"/>
            <a:ext cx="8201025" cy="49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Christ Church, Heiloo</a:t>
            </a:r>
          </a:p>
        </p:txBody>
      </p:sp>
      <p:pic>
        <p:nvPicPr>
          <p:cNvPr id="32772" name="Picture 4" descr="P4100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3" b="10352"/>
          <a:stretch>
            <a:fillRect/>
          </a:stretch>
        </p:blipFill>
        <p:spPr bwMode="auto">
          <a:xfrm>
            <a:off x="457200" y="1371600"/>
            <a:ext cx="82010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Sightseeing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Sightseeing in Downtown Amsterdam</a:t>
            </a:r>
          </a:p>
          <a:p>
            <a:pPr lvl="1"/>
            <a:r>
              <a:rPr lang="en-US"/>
              <a:t>On my 70</a:t>
            </a:r>
            <a:r>
              <a:rPr lang="en-US" baseline="30000"/>
              <a:t>th</a:t>
            </a:r>
            <a:r>
              <a:rPr lang="en-US"/>
              <a:t> birthday, Saturday 2 April</a:t>
            </a:r>
          </a:p>
          <a:p>
            <a:pPr lvl="1"/>
            <a:r>
              <a:rPr lang="en-US"/>
              <a:t>Boat tour of canals and old harbor</a:t>
            </a:r>
          </a:p>
          <a:p>
            <a:pPr lvl="1"/>
            <a:r>
              <a:rPr lang="en-US"/>
              <a:t>Walking tour of Royal Palace</a:t>
            </a:r>
          </a:p>
          <a:p>
            <a:r>
              <a:rPr lang="en-US"/>
              <a:t>At Museum de Cruquius, south of Haarlem</a:t>
            </a:r>
          </a:p>
          <a:p>
            <a:pPr lvl="1"/>
            <a:r>
              <a:rPr lang="en-US"/>
              <a:t>Friday 8 April</a:t>
            </a:r>
          </a:p>
          <a:p>
            <a:pPr lvl="1"/>
            <a:r>
              <a:rPr lang="en-US"/>
              <a:t>Techniques of reclaiming land from sea</a:t>
            </a:r>
          </a:p>
        </p:txBody>
      </p:sp>
    </p:spTree>
    <p:custDataLst>
      <p:tags r:id="rId1"/>
    </p:custDataLst>
  </p:cSld>
  <p:clrMapOvr>
    <a:masterClrMapping/>
  </p:clrMapOvr>
  <p:transition advTm="61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Amsterdam</a:t>
            </a:r>
          </a:p>
        </p:txBody>
      </p:sp>
      <p:pic>
        <p:nvPicPr>
          <p:cNvPr id="34820" name="Picture 4" descr="2011_0402_023307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3" b="5396"/>
          <a:stretch>
            <a:fillRect/>
          </a:stretch>
        </p:blipFill>
        <p:spPr bwMode="auto">
          <a:xfrm>
            <a:off x="457200" y="1219200"/>
            <a:ext cx="82010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Boat Tour</a:t>
            </a:r>
          </a:p>
        </p:txBody>
      </p:sp>
      <p:pic>
        <p:nvPicPr>
          <p:cNvPr id="36868" name="Picture 4" descr="2011_0402_03234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15308"/>
          <a:stretch>
            <a:fillRect/>
          </a:stretch>
        </p:blipFill>
        <p:spPr bwMode="auto">
          <a:xfrm>
            <a:off x="457200" y="1524000"/>
            <a:ext cx="82010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Royal Palace</a:t>
            </a:r>
          </a:p>
        </p:txBody>
      </p:sp>
      <p:pic>
        <p:nvPicPr>
          <p:cNvPr id="38916" name="Picture 4" descr="2011_0402_061340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b="10352"/>
          <a:stretch>
            <a:fillRect/>
          </a:stretch>
        </p:blipFill>
        <p:spPr bwMode="auto">
          <a:xfrm>
            <a:off x="457200" y="1447800"/>
            <a:ext cx="820102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Travel Over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Left Charlottesville, VA by air Friday 18 March, about 5 PM</a:t>
            </a:r>
          </a:p>
          <a:p>
            <a:r>
              <a:rPr lang="en-US"/>
              <a:t>Layover in Atlanta, 6:15 to 10:55</a:t>
            </a:r>
          </a:p>
          <a:p>
            <a:r>
              <a:rPr lang="en-US"/>
              <a:t>Overnight flight across the Atlantic</a:t>
            </a:r>
          </a:p>
          <a:p>
            <a:r>
              <a:rPr lang="en-US"/>
              <a:t>Land at Amsterdam, 11:20 AM Saturday 19 March.</a:t>
            </a:r>
          </a:p>
          <a:p>
            <a:r>
              <a:rPr lang="en-US"/>
              <a:t>Arrive at Tyndale Theological Seminary, 1 PM.</a:t>
            </a:r>
          </a:p>
        </p:txBody>
      </p:sp>
    </p:spTree>
    <p:custDataLst>
      <p:tags r:id="rId1"/>
    </p:custDataLst>
  </p:cSld>
  <p:clrMapOvr>
    <a:masterClrMapping/>
  </p:clrMapOvr>
  <p:transition advTm="348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4114800" cy="1143000"/>
          </a:xfrm>
        </p:spPr>
        <p:txBody>
          <a:bodyPr/>
          <a:lstStyle/>
          <a:p>
            <a:r>
              <a:rPr lang="en-US" sz="4000"/>
              <a:t>Museum de Cruquius</a:t>
            </a:r>
          </a:p>
        </p:txBody>
      </p:sp>
      <p:pic>
        <p:nvPicPr>
          <p:cNvPr id="65540" name="Picture 4" descr="Cruqu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b="22078"/>
          <a:stretch>
            <a:fillRect/>
          </a:stretch>
        </p:blipFill>
        <p:spPr bwMode="auto">
          <a:xfrm>
            <a:off x="4572000" y="304800"/>
            <a:ext cx="4008438" cy="62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Teaching to North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467600" cy="4114800"/>
          </a:xfrm>
        </p:spPr>
        <p:txBody>
          <a:bodyPr/>
          <a:lstStyle/>
          <a:p>
            <a:r>
              <a:rPr lang="en-US"/>
              <a:t>Friday 25 March: Kids aged 8-12 in Alkmaar: “The Solar System”</a:t>
            </a:r>
          </a:p>
          <a:p>
            <a:r>
              <a:rPr lang="en-US"/>
              <a:t>Saturday 26 March: Men’s Breakfast in Heiloo: “Presenting the Gospel to Those Who Reject Scripture”</a:t>
            </a:r>
          </a:p>
          <a:p>
            <a:r>
              <a:rPr lang="en-US"/>
              <a:t>Thursday 7 April: European School in Bergen: “Intelligent Design”</a:t>
            </a:r>
          </a:p>
        </p:txBody>
      </p:sp>
    </p:spTree>
    <p:custDataLst>
      <p:tags r:id="rId1"/>
    </p:custDataLst>
  </p:cSld>
  <p:clrMapOvr>
    <a:masterClrMapping/>
  </p:clrMapOvr>
  <p:transition advTm="56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95800" cy="1143000"/>
          </a:xfrm>
        </p:spPr>
        <p:txBody>
          <a:bodyPr/>
          <a:lstStyle/>
          <a:p>
            <a:r>
              <a:rPr lang="en-US"/>
              <a:t>North Holland</a:t>
            </a:r>
          </a:p>
        </p:txBody>
      </p:sp>
      <p:pic>
        <p:nvPicPr>
          <p:cNvPr id="61444" name="Picture 4" descr="Holland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7830" r="9947" b="26003"/>
          <a:stretch>
            <a:fillRect/>
          </a:stretch>
        </p:blipFill>
        <p:spPr bwMode="auto">
          <a:xfrm>
            <a:off x="5257800" y="533400"/>
            <a:ext cx="340042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514600" y="3505200"/>
            <a:ext cx="1752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Alkmaar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286000" y="2286000"/>
            <a:ext cx="1752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Bergen</a:t>
            </a:r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3810000" y="2590800"/>
            <a:ext cx="2286000" cy="3810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V="1">
            <a:off x="4267200" y="3124200"/>
            <a:ext cx="21336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4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61446" grpId="0"/>
      <p:bldP spid="61447" grpId="0" animBg="1"/>
      <p:bldP spid="614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Men’s Breakfast</a:t>
            </a:r>
          </a:p>
        </p:txBody>
      </p:sp>
      <p:pic>
        <p:nvPicPr>
          <p:cNvPr id="40964" name="Picture 4" descr="2011_0326_055413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 r="13763"/>
          <a:stretch>
            <a:fillRect/>
          </a:stretch>
        </p:blipFill>
        <p:spPr bwMode="auto">
          <a:xfrm>
            <a:off x="990600" y="1600200"/>
            <a:ext cx="7072313" cy="49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34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European School, Bergen</a:t>
            </a:r>
          </a:p>
        </p:txBody>
      </p:sp>
      <p:pic>
        <p:nvPicPr>
          <p:cNvPr id="43012" name="Picture 4" descr="2011_0407_014355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9" b="4156"/>
          <a:stretch>
            <a:fillRect/>
          </a:stretch>
        </p:blipFill>
        <p:spPr bwMode="auto">
          <a:xfrm>
            <a:off x="457200" y="1447800"/>
            <a:ext cx="820102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9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Teaching in Rotterdam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Saturday 9 April with Drake Williams</a:t>
            </a:r>
          </a:p>
          <a:p>
            <a:r>
              <a:rPr lang="en-US"/>
              <a:t>Part of a two-Saturday course on NT Survey at the Scots International Church</a:t>
            </a:r>
          </a:p>
          <a:p>
            <a:r>
              <a:rPr lang="en-US"/>
              <a:t>For immigrant pastors and Christian workers</a:t>
            </a:r>
          </a:p>
          <a:p>
            <a:r>
              <a:rPr lang="en-US"/>
              <a:t>I taught about 4-1/2 hours on the Gospels, Letters of John, Jude and Revelation.</a:t>
            </a:r>
          </a:p>
        </p:txBody>
      </p:sp>
    </p:spTree>
    <p:custDataLst>
      <p:tags r:id="rId1"/>
    </p:custDataLst>
  </p:cSld>
  <p:clrMapOvr>
    <a:masterClrMapping/>
  </p:clrMapOvr>
  <p:transition advTm="45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Scots International Church</a:t>
            </a:r>
          </a:p>
        </p:txBody>
      </p:sp>
      <p:pic>
        <p:nvPicPr>
          <p:cNvPr id="45060" name="Picture 4" descr="P4090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4156"/>
          <a:stretch>
            <a:fillRect/>
          </a:stretch>
        </p:blipFill>
        <p:spPr bwMode="auto">
          <a:xfrm>
            <a:off x="457200" y="1371600"/>
            <a:ext cx="82010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NT Survey, Rotterdam</a:t>
            </a:r>
          </a:p>
        </p:txBody>
      </p:sp>
      <p:pic>
        <p:nvPicPr>
          <p:cNvPr id="47108" name="Picture 4" descr="P4090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3" b="10352"/>
          <a:stretch>
            <a:fillRect/>
          </a:stretch>
        </p:blipFill>
        <p:spPr bwMode="auto">
          <a:xfrm>
            <a:off x="457200" y="1524000"/>
            <a:ext cx="82010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Cologne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505200" cy="3581400"/>
          </a:xfrm>
        </p:spPr>
        <p:txBody>
          <a:bodyPr/>
          <a:lstStyle/>
          <a:p>
            <a:r>
              <a:rPr lang="en-US" sz="2800"/>
              <a:t>Thursday 14 April by train</a:t>
            </a:r>
          </a:p>
          <a:p>
            <a:r>
              <a:rPr lang="en-US" sz="2800"/>
              <a:t>Local train from Schiphol Airport to Utrecht</a:t>
            </a:r>
          </a:p>
          <a:p>
            <a:r>
              <a:rPr lang="en-US" sz="2800"/>
              <a:t>Express train from Utrecht to Cologne</a:t>
            </a:r>
          </a:p>
        </p:txBody>
      </p:sp>
      <p:pic>
        <p:nvPicPr>
          <p:cNvPr id="8197" name="Picture 5" descr="P4180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/>
          <a:stretch>
            <a:fillRect/>
          </a:stretch>
        </p:blipFill>
        <p:spPr>
          <a:xfrm>
            <a:off x="4267200" y="2019300"/>
            <a:ext cx="4343400" cy="375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7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Talk to University Group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Thursday evening, 14 April</a:t>
            </a:r>
          </a:p>
          <a:p>
            <a:r>
              <a:rPr lang="en-US"/>
              <a:t>Sponsored by Universit</a:t>
            </a: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ä</a:t>
            </a:r>
            <a:r>
              <a:rPr lang="en-US"/>
              <a:t>t Bibel Freundschaft K</a:t>
            </a:r>
            <a:r>
              <a:rPr lang="en-US">
                <a:cs typeface="Arial" charset="0"/>
              </a:rPr>
              <a:t>ö</a:t>
            </a:r>
            <a:r>
              <a:rPr lang="en-US"/>
              <a:t>ln, an evangelical outreach to the University of Cologne</a:t>
            </a:r>
          </a:p>
          <a:p>
            <a:r>
              <a:rPr lang="en-US"/>
              <a:t>My talk, in English with PowerPoint, was “Intelligent Design”</a:t>
            </a:r>
          </a:p>
        </p:txBody>
      </p:sp>
    </p:spTree>
    <p:custDataLst>
      <p:tags r:id="rId1"/>
    </p:custDataLst>
  </p:cSld>
  <p:clrMapOvr>
    <a:masterClrMapping/>
  </p:clrMapOvr>
  <p:transition advTm="17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Travel Over</a:t>
            </a:r>
          </a:p>
        </p:txBody>
      </p:sp>
      <p:pic>
        <p:nvPicPr>
          <p:cNvPr id="13316" name="Picture 4" descr="atlno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689850" cy="53594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1066800" y="2971800"/>
            <a:ext cx="1447800" cy="1143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2514600" y="2209800"/>
            <a:ext cx="2209800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724400" y="2209800"/>
            <a:ext cx="2209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1066800" y="3733800"/>
            <a:ext cx="30480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5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  <p:bldP spid="13319" grpId="0" animBg="1"/>
      <p:bldP spid="133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447800"/>
            <a:ext cx="4191000" cy="1143000"/>
          </a:xfrm>
        </p:spPr>
        <p:txBody>
          <a:bodyPr/>
          <a:lstStyle/>
          <a:p>
            <a:r>
              <a:rPr lang="en-US" sz="3600"/>
              <a:t>Talk to </a:t>
            </a:r>
            <a:br>
              <a:rPr lang="en-US" sz="3600"/>
            </a:br>
            <a:r>
              <a:rPr lang="en-US" sz="3600"/>
              <a:t>University Group</a:t>
            </a:r>
          </a:p>
        </p:txBody>
      </p:sp>
      <p:pic>
        <p:nvPicPr>
          <p:cNvPr id="50180" name="Picture 4" descr="UKolnAd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81000"/>
            <a:ext cx="419258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0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Turkish Small-Group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Friday evening, 15 April, a small-group meeting weekly in a home.</a:t>
            </a:r>
          </a:p>
          <a:p>
            <a:r>
              <a:rPr lang="en-US"/>
              <a:t>Gave PowerPoint talk “The Crooked Business Manager,” with translation into Turkish.</a:t>
            </a:r>
          </a:p>
          <a:p>
            <a:r>
              <a:rPr lang="en-US"/>
              <a:t>Answered questions, mostly on divorce and head covering.</a:t>
            </a:r>
          </a:p>
        </p:txBody>
      </p:sp>
    </p:spTree>
    <p:custDataLst>
      <p:tags r:id="rId1"/>
    </p:custDataLst>
  </p:cSld>
  <p:clrMapOvr>
    <a:masterClrMapping/>
  </p:clrMapOvr>
  <p:transition advTm="27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Turkish Small-Group</a:t>
            </a:r>
          </a:p>
        </p:txBody>
      </p:sp>
      <p:pic>
        <p:nvPicPr>
          <p:cNvPr id="52228" name="Picture 4" descr="P4150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10352"/>
          <a:stretch>
            <a:fillRect/>
          </a:stretch>
        </p:blipFill>
        <p:spPr bwMode="auto">
          <a:xfrm>
            <a:off x="457200" y="1219200"/>
            <a:ext cx="82010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2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Book Table Ministry</a:t>
            </a:r>
          </a:p>
        </p:txBody>
      </p:sp>
      <p:pic>
        <p:nvPicPr>
          <p:cNvPr id="67588" name="Picture 4" descr="Apr2011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7500"/>
          <a:stretch>
            <a:fillRect/>
          </a:stretch>
        </p:blipFill>
        <p:spPr bwMode="auto">
          <a:xfrm>
            <a:off x="533400" y="1371600"/>
            <a:ext cx="8128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5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German Church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505200" cy="4038600"/>
          </a:xfrm>
        </p:spPr>
        <p:txBody>
          <a:bodyPr/>
          <a:lstStyle/>
          <a:p>
            <a:r>
              <a:rPr lang="en-US" sz="2800"/>
              <a:t>Sunday morning, 17 April, an evangelical charismatic German-speaking church</a:t>
            </a:r>
          </a:p>
          <a:p>
            <a:r>
              <a:rPr lang="en-US" sz="2800"/>
              <a:t>I attended as a visitor.</a:t>
            </a:r>
          </a:p>
        </p:txBody>
      </p:sp>
      <p:pic>
        <p:nvPicPr>
          <p:cNvPr id="11269" name="Picture 5" descr="P4170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r="13208"/>
          <a:stretch>
            <a:fillRect/>
          </a:stretch>
        </p:blipFill>
        <p:spPr>
          <a:xfrm>
            <a:off x="4551363" y="1752600"/>
            <a:ext cx="4186237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7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German Church</a:t>
            </a:r>
          </a:p>
        </p:txBody>
      </p:sp>
      <p:pic>
        <p:nvPicPr>
          <p:cNvPr id="55300" name="Picture 4" descr="P417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0" b="5396"/>
          <a:stretch>
            <a:fillRect/>
          </a:stretch>
        </p:blipFill>
        <p:spPr bwMode="auto">
          <a:xfrm>
            <a:off x="457200" y="1524000"/>
            <a:ext cx="820102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Turkish Fellowship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Sunday evening, 17 April</a:t>
            </a:r>
          </a:p>
          <a:p>
            <a:r>
              <a:rPr lang="en-US"/>
              <a:t>One of three Turkish Christian fellowships in the Cologne area</a:t>
            </a:r>
          </a:p>
          <a:p>
            <a:r>
              <a:rPr lang="en-US"/>
              <a:t>I preached, using PowerPoint, with translation into Turkish (&amp; German) on “A Glimpse Beyond This Life.”</a:t>
            </a:r>
          </a:p>
          <a:p>
            <a:r>
              <a:rPr lang="en-US"/>
              <a:t>An after-service meal included a vigorous Q &amp; A session on Jesus’ person &amp; work.</a:t>
            </a:r>
          </a:p>
        </p:txBody>
      </p:sp>
    </p:spTree>
    <p:custDataLst>
      <p:tags r:id="rId1"/>
    </p:custDataLst>
  </p:cSld>
  <p:clrMapOvr>
    <a:masterClrMapping/>
  </p:clrMapOvr>
  <p:transition advTm="32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Turkish Fellowship</a:t>
            </a:r>
          </a:p>
        </p:txBody>
      </p:sp>
      <p:pic>
        <p:nvPicPr>
          <p:cNvPr id="57348" name="Picture 4" descr="P4170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/>
          <a:stretch>
            <a:fillRect/>
          </a:stretch>
        </p:blipFill>
        <p:spPr bwMode="auto">
          <a:xfrm>
            <a:off x="471488" y="1600200"/>
            <a:ext cx="8201025" cy="49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After-Service Discussion</a:t>
            </a:r>
          </a:p>
        </p:txBody>
      </p:sp>
      <p:pic>
        <p:nvPicPr>
          <p:cNvPr id="59396" name="Picture 4" descr="P4170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 b="13269"/>
          <a:stretch>
            <a:fillRect/>
          </a:stretch>
        </p:blipFill>
        <p:spPr bwMode="auto">
          <a:xfrm>
            <a:off x="838200" y="1219200"/>
            <a:ext cx="737711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Travel Back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Return to Amsterdam by train Monday, 18 April.</a:t>
            </a:r>
          </a:p>
          <a:p>
            <a:r>
              <a:rPr lang="en-US"/>
              <a:t>Dinner at a nice Chinese restaurant, courtesy Tyndale Theological Seminary.</a:t>
            </a:r>
          </a:p>
          <a:p>
            <a:r>
              <a:rPr lang="en-US"/>
              <a:t>Flight from Amsterdam to Atlanta, then to Charlottesville, Tuesday, 19 April.</a:t>
            </a:r>
          </a:p>
          <a:p>
            <a:r>
              <a:rPr lang="en-US"/>
              <a:t>Home, shortly before midnight!</a:t>
            </a:r>
          </a:p>
        </p:txBody>
      </p:sp>
    </p:spTree>
    <p:custDataLst>
      <p:tags r:id="rId1"/>
    </p:custDataLst>
  </p:cSld>
  <p:clrMapOvr>
    <a:masterClrMapping/>
  </p:clrMapOvr>
  <p:transition advTm="25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Tyndale Theological Seminary</a:t>
            </a:r>
          </a:p>
        </p:txBody>
      </p:sp>
      <p:pic>
        <p:nvPicPr>
          <p:cNvPr id="63493" name="Picture 5" descr="2011_0322_091131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b="21941"/>
          <a:stretch>
            <a:fillRect/>
          </a:stretch>
        </p:blipFill>
        <p:spPr bwMode="auto">
          <a:xfrm>
            <a:off x="533400" y="1600200"/>
            <a:ext cx="797242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3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2011_0402_024440AA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33600" y="2209800"/>
            <a:ext cx="6248400" cy="1470025"/>
          </a:xfrm>
        </p:spPr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 very satisfying set of opportunities, by God’s grace!</a:t>
            </a:r>
          </a:p>
        </p:txBody>
      </p:sp>
    </p:spTree>
    <p:custDataLst>
      <p:tags r:id="rId1"/>
    </p:custDataLst>
  </p:cSld>
  <p:clrMapOvr>
    <a:masterClrMapping/>
  </p:clrMapOvr>
  <p:transition advTm="25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Teaching at Tyndale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Mainly teaching the Luke part of a Luke-Acts course, eight 2-hour sessions.</a:t>
            </a:r>
          </a:p>
          <a:p>
            <a:r>
              <a:rPr lang="en-US"/>
              <a:t>Also taught New Testament Survey, three 2-hour lectures.</a:t>
            </a:r>
          </a:p>
          <a:p>
            <a:r>
              <a:rPr lang="en-US"/>
              <a:t>Gave a one-hour lecture in their Romans course.</a:t>
            </a:r>
          </a:p>
          <a:p>
            <a:r>
              <a:rPr lang="en-US"/>
              <a:t>Also a one-hour Q &amp; A session in their Apologetics class.</a:t>
            </a:r>
          </a:p>
        </p:txBody>
      </p:sp>
    </p:spTree>
    <p:custDataLst>
      <p:tags r:id="rId1"/>
    </p:custDataLst>
  </p:cSld>
  <p:clrMapOvr>
    <a:masterClrMapping/>
  </p:clrMapOvr>
  <p:transition advTm="21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Luke Course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Gospel as History</a:t>
            </a:r>
          </a:p>
          <a:p>
            <a:pPr>
              <a:lnSpc>
                <a:spcPct val="90000"/>
              </a:lnSpc>
            </a:pPr>
            <a:r>
              <a:rPr lang="en-US"/>
              <a:t>Biblical Theology of the Gospels</a:t>
            </a:r>
          </a:p>
          <a:p>
            <a:pPr>
              <a:lnSpc>
                <a:spcPct val="90000"/>
              </a:lnSpc>
            </a:pPr>
            <a:r>
              <a:rPr lang="en-US"/>
              <a:t>Jesus’ Attitudes &amp; Actions</a:t>
            </a:r>
          </a:p>
          <a:p>
            <a:pPr>
              <a:lnSpc>
                <a:spcPct val="90000"/>
              </a:lnSpc>
            </a:pPr>
            <a:r>
              <a:rPr lang="en-US"/>
              <a:t>Jesus’ Miracles</a:t>
            </a:r>
          </a:p>
          <a:p>
            <a:pPr>
              <a:lnSpc>
                <a:spcPct val="90000"/>
              </a:lnSpc>
            </a:pPr>
            <a:r>
              <a:rPr lang="en-US"/>
              <a:t>Jesus’ Parables</a:t>
            </a:r>
          </a:p>
          <a:p>
            <a:pPr>
              <a:lnSpc>
                <a:spcPct val="90000"/>
              </a:lnSpc>
            </a:pPr>
            <a:r>
              <a:rPr lang="en-US"/>
              <a:t>Jesus’ Discourses</a:t>
            </a:r>
          </a:p>
          <a:p>
            <a:pPr>
              <a:lnSpc>
                <a:spcPct val="90000"/>
              </a:lnSpc>
            </a:pPr>
            <a:r>
              <a:rPr lang="en-US"/>
              <a:t>Jesus’ Controversies</a:t>
            </a:r>
          </a:p>
          <a:p>
            <a:pPr>
              <a:lnSpc>
                <a:spcPct val="90000"/>
              </a:lnSpc>
            </a:pPr>
            <a:r>
              <a:rPr lang="en-US"/>
              <a:t>Jesus’ Death &amp; Resurrection</a:t>
            </a:r>
          </a:p>
        </p:txBody>
      </p:sp>
    </p:spTree>
    <p:custDataLst>
      <p:tags r:id="rId1"/>
    </p:custDataLst>
  </p:cSld>
  <p:clrMapOvr>
    <a:masterClrMapping/>
  </p:clrMapOvr>
  <p:transition advTm="23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Luke Course</a:t>
            </a:r>
          </a:p>
        </p:txBody>
      </p:sp>
      <p:pic>
        <p:nvPicPr>
          <p:cNvPr id="22532" name="Picture 4" descr="2011_0406_062948AA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3"/>
          <a:stretch>
            <a:fillRect/>
          </a:stretch>
        </p:blipFill>
        <p:spPr bwMode="auto">
          <a:xfrm>
            <a:off x="457200" y="1524000"/>
            <a:ext cx="8201025" cy="48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20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Courses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New Testament Survey</a:t>
            </a:r>
          </a:p>
          <a:p>
            <a:pPr lvl="1">
              <a:lnSpc>
                <a:spcPct val="90000"/>
              </a:lnSpc>
            </a:pPr>
            <a:r>
              <a:rPr lang="en-US"/>
              <a:t>Gospel of John, Gnostic Gospel of Judas</a:t>
            </a:r>
          </a:p>
          <a:p>
            <a:pPr lvl="1">
              <a:lnSpc>
                <a:spcPct val="90000"/>
              </a:lnSpc>
            </a:pPr>
            <a:r>
              <a:rPr lang="en-US"/>
              <a:t>God’s Self-Portraits, Biblical Pictures of Salvation</a:t>
            </a:r>
          </a:p>
          <a:p>
            <a:pPr lvl="1">
              <a:lnSpc>
                <a:spcPct val="90000"/>
              </a:lnSpc>
            </a:pPr>
            <a:r>
              <a:rPr lang="en-US"/>
              <a:t>Revelation</a:t>
            </a:r>
          </a:p>
          <a:p>
            <a:pPr>
              <a:lnSpc>
                <a:spcPct val="90000"/>
              </a:lnSpc>
            </a:pPr>
            <a:r>
              <a:rPr lang="en-US"/>
              <a:t>Romans</a:t>
            </a:r>
          </a:p>
          <a:p>
            <a:pPr lvl="1">
              <a:lnSpc>
                <a:spcPct val="90000"/>
              </a:lnSpc>
            </a:pPr>
            <a:r>
              <a:rPr lang="en-US"/>
              <a:t>Biblical Pictures of Salvation</a:t>
            </a:r>
          </a:p>
          <a:p>
            <a:pPr>
              <a:lnSpc>
                <a:spcPct val="90000"/>
              </a:lnSpc>
            </a:pPr>
            <a:r>
              <a:rPr lang="en-US"/>
              <a:t>Apologetics</a:t>
            </a:r>
          </a:p>
          <a:p>
            <a:pPr lvl="1">
              <a:lnSpc>
                <a:spcPct val="90000"/>
              </a:lnSpc>
            </a:pPr>
            <a:r>
              <a:rPr lang="en-US"/>
              <a:t>Answering various questions</a:t>
            </a:r>
          </a:p>
        </p:txBody>
      </p:sp>
    </p:spTree>
    <p:custDataLst>
      <p:tags r:id="rId1"/>
    </p:custDataLst>
  </p:cSld>
  <p:clrMapOvr>
    <a:masterClrMapping/>
  </p:clrMapOvr>
  <p:transition advTm="43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Speaking at Tyndale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315200" cy="4525963"/>
          </a:xfrm>
        </p:spPr>
        <p:txBody>
          <a:bodyPr/>
          <a:lstStyle/>
          <a:p>
            <a:r>
              <a:rPr lang="en-US"/>
              <a:t>Chapel, Tuesday 29 March</a:t>
            </a:r>
          </a:p>
          <a:p>
            <a:pPr lvl="1"/>
            <a:r>
              <a:rPr lang="en-US"/>
              <a:t>“Disaster: What to Make of It?”</a:t>
            </a:r>
          </a:p>
          <a:p>
            <a:r>
              <a:rPr lang="en-US"/>
              <a:t>MET Colloquium, Thursday 31 March</a:t>
            </a:r>
          </a:p>
          <a:p>
            <a:pPr lvl="1"/>
            <a:r>
              <a:rPr lang="en-US"/>
              <a:t>“The Star of Bethlehem”</a:t>
            </a:r>
          </a:p>
          <a:p>
            <a:r>
              <a:rPr lang="en-US"/>
              <a:t>Seminar for Faculty &amp; Others, Thursday 7 April</a:t>
            </a:r>
          </a:p>
          <a:p>
            <a:pPr lvl="1"/>
            <a:r>
              <a:rPr lang="en-US"/>
              <a:t>“Christianity and Science”</a:t>
            </a:r>
          </a:p>
        </p:txBody>
      </p:sp>
    </p:spTree>
    <p:custDataLst>
      <p:tags r:id="rId1"/>
    </p:custDataLst>
  </p:cSld>
  <p:clrMapOvr>
    <a:masterClrMapping/>
  </p:clrMapOvr>
  <p:transition advTm="29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6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5.1|4.2|3.4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7|5.4|2.9|8.7|5.3|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8.6|9.8|3.3|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8.5|16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4|0.9|1.1|1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5|14|5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6|1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8|2.1|1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8.1|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3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6.3|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.5|5.8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7|4.9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6|2|2.9|1|1.4|1.8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9|7.3|15.2|3.4|6.3|0.8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9|4.2|6.5|4.8|5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693</Words>
  <Application>Microsoft Office PowerPoint</Application>
  <PresentationFormat>On-screen Show (4:3)</PresentationFormat>
  <Paragraphs>115</Paragraphs>
  <Slides>40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Default Design</vt:lpstr>
      <vt:lpstr>2011 Europe Trip</vt:lpstr>
      <vt:lpstr>Travel Over</vt:lpstr>
      <vt:lpstr>Travel Over</vt:lpstr>
      <vt:lpstr>Tyndale Theological Seminary</vt:lpstr>
      <vt:lpstr>Teaching at Tyndale</vt:lpstr>
      <vt:lpstr>Luke Course</vt:lpstr>
      <vt:lpstr>Luke Course</vt:lpstr>
      <vt:lpstr>Other Courses</vt:lpstr>
      <vt:lpstr>Other Speaking at Tyndale</vt:lpstr>
      <vt:lpstr>Tyndale Chapel</vt:lpstr>
      <vt:lpstr>Churches &amp; Some Preaching</vt:lpstr>
      <vt:lpstr>Christ Church (South)</vt:lpstr>
      <vt:lpstr>Crossroads Church</vt:lpstr>
      <vt:lpstr>Apostolic Church International</vt:lpstr>
      <vt:lpstr>Christ Church, Heiloo</vt:lpstr>
      <vt:lpstr>Sightseeing</vt:lpstr>
      <vt:lpstr>Amsterdam</vt:lpstr>
      <vt:lpstr>Boat Tour</vt:lpstr>
      <vt:lpstr>Royal Palace</vt:lpstr>
      <vt:lpstr>Museum de Cruquius</vt:lpstr>
      <vt:lpstr>Other Teaching to North</vt:lpstr>
      <vt:lpstr>North Holland</vt:lpstr>
      <vt:lpstr>Men’s Breakfast</vt:lpstr>
      <vt:lpstr>European School, Bergen</vt:lpstr>
      <vt:lpstr>Teaching in Rotterdam</vt:lpstr>
      <vt:lpstr>Scots International Church</vt:lpstr>
      <vt:lpstr>NT Survey, Rotterdam</vt:lpstr>
      <vt:lpstr>To Cologne</vt:lpstr>
      <vt:lpstr>Talk to University Group</vt:lpstr>
      <vt:lpstr>Talk to  University Group</vt:lpstr>
      <vt:lpstr>Turkish Small-Group</vt:lpstr>
      <vt:lpstr>Turkish Small-Group</vt:lpstr>
      <vt:lpstr>Book Table Ministry</vt:lpstr>
      <vt:lpstr>German Church</vt:lpstr>
      <vt:lpstr>German Church</vt:lpstr>
      <vt:lpstr>Turkish Fellowship</vt:lpstr>
      <vt:lpstr>Turkish Fellowship</vt:lpstr>
      <vt:lpstr>After-Service Discussion</vt:lpstr>
      <vt:lpstr>Travel Back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Europe Trip</dc:title>
  <dc:creator>rnewman</dc:creator>
  <cp:lastModifiedBy>Newman</cp:lastModifiedBy>
  <cp:revision>91</cp:revision>
  <dcterms:created xsi:type="dcterms:W3CDTF">2011-04-26T14:47:31Z</dcterms:created>
  <dcterms:modified xsi:type="dcterms:W3CDTF">2015-07-02T21:10:31Z</dcterms:modified>
</cp:coreProperties>
</file>