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9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6" r:id="rId27"/>
    <p:sldId id="280" r:id="rId28"/>
    <p:sldId id="294" r:id="rId29"/>
    <p:sldId id="281" r:id="rId30"/>
    <p:sldId id="293" r:id="rId31"/>
    <p:sldId id="282" r:id="rId32"/>
    <p:sldId id="291" r:id="rId33"/>
    <p:sldId id="284" r:id="rId34"/>
    <p:sldId id="285" r:id="rId35"/>
    <p:sldId id="286" r:id="rId36"/>
    <p:sldId id="287" r:id="rId37"/>
    <p:sldId id="292" r:id="rId38"/>
    <p:sldId id="283" r:id="rId39"/>
    <p:sldId id="288" r:id="rId40"/>
    <p:sldId id="289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26FF3C-92A1-4C7C-9418-37827DFE04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44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A01C8E-3785-46DE-AE05-C8A645D971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98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4D390-5F17-4FC6-A687-CCB5FB12806A}" type="slidenum">
              <a:rPr lang="en-US"/>
              <a:pPr/>
              <a:t>28</a:t>
            </a:fld>
            <a:endParaRPr lang="en-US"/>
          </a:p>
        </p:txBody>
      </p:sp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CR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C5DFABA-C9F4-4265-A458-218C6D7C005A}" type="slidenum">
              <a:rPr lang="es-CR" sz="1200">
                <a:latin typeface="Times New Roman" pitchFamily="18" charset="0"/>
              </a:rPr>
              <a:pPr algn="r"/>
              <a:t>28</a:t>
            </a:fld>
            <a:endParaRPr lang="es-C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2FB3A8-CF30-49C2-9CFB-D4D8B3F35BDC}" type="slidenum">
              <a:rPr lang="en-US"/>
              <a:pPr/>
              <a:t>30</a:t>
            </a:fld>
            <a:endParaRPr lang="en-US"/>
          </a:p>
        </p:txBody>
      </p:sp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3724CF9-429E-4025-BFEE-C51F997FB095}" type="slidenum">
              <a:rPr lang="en-US" sz="1200">
                <a:latin typeface="Times New Roman" pitchFamily="18" charset="0"/>
              </a:rPr>
              <a:pPr algn="r"/>
              <a:t>30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39B05B-ED82-4018-872F-49FB1A8C1803}" type="slidenum">
              <a:rPr lang="en-US"/>
              <a:pPr/>
              <a:t>32</a:t>
            </a:fld>
            <a:endParaRPr lang="en-US"/>
          </a:p>
        </p:txBody>
      </p:sp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CR"/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C919E57-CA3E-4D9A-A472-6ADF73888D02}" type="slidenum">
              <a:rPr lang="es-CR" sz="1200"/>
              <a:pPr algn="r"/>
              <a:t>32</a:t>
            </a:fld>
            <a:endParaRPr lang="es-C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0C0BE-6F9E-47FC-8C53-D0A74F86D832}" type="slidenum">
              <a:rPr lang="en-US"/>
              <a:pPr/>
              <a:t>37</a:t>
            </a:fld>
            <a:endParaRPr lang="en-US"/>
          </a:p>
        </p:txBody>
      </p:sp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CR"/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DC52EB8A-568C-4075-8A33-FBEBB88C1BF6}" type="slidenum">
              <a:rPr lang="es-CR" sz="1200">
                <a:latin typeface="Times New Roman" pitchFamily="18" charset="0"/>
              </a:rPr>
              <a:pPr algn="r"/>
              <a:t>37</a:t>
            </a:fld>
            <a:endParaRPr lang="es-C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83A45-E87D-42F1-B11B-F7FD51E482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19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D4A0A-EAB2-452A-ADB2-437221D3FC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78A81-8A0E-41FB-B8C0-FDFF0D0873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4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75F934-094F-4A55-AA1C-FD459C19A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3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CAF38-C552-44FC-84C1-5D817B6EA7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3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4DF52-37E6-4912-80EA-6A3F3C9B9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1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F564F-03E5-42FB-A6A6-A649C92301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3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18328-B5E3-4C74-B591-F7C7E6AC7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AA1D-E874-4562-A0C1-C91394E7C9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3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752B1-0904-4828-BA87-DCDDF869A3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8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4C774-DD89-4649-8E07-AC5CDD6162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3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5E0DF-2145-4976-8CF2-A4E4B351DF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9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034810-9D3C-473C-BACC-0B2597CACBC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44.wmf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ag_Costa-Rica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7925"/>
            <a:ext cx="5791200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Costa Rica Trip</a:t>
            </a:r>
            <a:br>
              <a:rPr lang="en-US"/>
            </a:br>
            <a:r>
              <a:rPr lang="en-US"/>
              <a:t>2010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/>
              <a:t>Robert C. Newman</a:t>
            </a:r>
          </a:p>
        </p:txBody>
      </p:sp>
      <p:pic>
        <p:nvPicPr>
          <p:cNvPr id="2" name="2010CostaRic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4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  <p:extLst mod="1">
    <p:ext uri="{E180D4A7-C9FB-4DFB-919C-405C955672EB}">
      <p14:showEvtLst xmlns:p14="http://schemas.microsoft.com/office/powerpoint/2010/main">
        <p14:playEvt time="0" objId="205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2010_0312_11592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2010_0312_130513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85850"/>
            <a:ext cx="7224713" cy="54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0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010_0312_15312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629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2010_0312_15323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Saturday, March 13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Morning: </a:t>
            </a:r>
          </a:p>
          <a:p>
            <a:pPr lvl="1">
              <a:lnSpc>
                <a:spcPct val="90000"/>
              </a:lnSpc>
            </a:pPr>
            <a:r>
              <a:rPr lang="en-US"/>
              <a:t>walk to Farmers’ Market </a:t>
            </a:r>
          </a:p>
          <a:p>
            <a:pPr lvl="1">
              <a:lnSpc>
                <a:spcPct val="90000"/>
              </a:lnSpc>
            </a:pPr>
            <a:r>
              <a:rPr lang="en-US"/>
              <a:t>get copies of handout for Sunday sermon</a:t>
            </a:r>
          </a:p>
          <a:p>
            <a:pPr>
              <a:lnSpc>
                <a:spcPct val="90000"/>
              </a:lnSpc>
            </a:pPr>
            <a:r>
              <a:rPr lang="en-US"/>
              <a:t>Afternoon: sightseeing </a:t>
            </a:r>
          </a:p>
          <a:p>
            <a:pPr lvl="1">
              <a:lnSpc>
                <a:spcPct val="90000"/>
              </a:lnSpc>
            </a:pPr>
            <a:r>
              <a:rPr lang="en-US"/>
              <a:t>Cartago </a:t>
            </a:r>
          </a:p>
          <a:p>
            <a:pPr lvl="1">
              <a:lnSpc>
                <a:spcPct val="90000"/>
              </a:lnSpc>
            </a:pPr>
            <a:r>
              <a:rPr lang="en-US"/>
              <a:t>Paraiso</a:t>
            </a:r>
          </a:p>
          <a:p>
            <a:pPr>
              <a:lnSpc>
                <a:spcPct val="90000"/>
              </a:lnSpc>
            </a:pPr>
            <a:r>
              <a:rPr lang="en-US"/>
              <a:t>Evening: </a:t>
            </a:r>
          </a:p>
          <a:p>
            <a:pPr lvl="1">
              <a:lnSpc>
                <a:spcPct val="90000"/>
              </a:lnSpc>
            </a:pPr>
            <a:r>
              <a:rPr lang="en-US"/>
              <a:t>back at Gary’s </a:t>
            </a:r>
          </a:p>
          <a:p>
            <a:pPr lvl="1">
              <a:lnSpc>
                <a:spcPct val="90000"/>
              </a:lnSpc>
            </a:pPr>
            <a:r>
              <a:rPr lang="en-US"/>
              <a:t>going over talk for Sunday</a:t>
            </a:r>
          </a:p>
        </p:txBody>
      </p:sp>
    </p:spTree>
    <p:custDataLst>
      <p:tags r:id="rId1"/>
    </p:custDataLst>
  </p:cSld>
  <p:clrMapOvr>
    <a:masterClrMapping/>
  </p:clrMapOvr>
  <p:transition advTm="86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2010_0313_092323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675" y="-2222500"/>
            <a:ext cx="14865350" cy="113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2010_0313_10153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2010_0313_14373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2010_0313_144631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20800"/>
            <a:ext cx="4152900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2010_0313_153639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2010_0313_170200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050925"/>
            <a:ext cx="7743825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1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Sunday, March 14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To Iglesia Biblica Nazareth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Meet pastor Marvin Leandro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My PowerPoint “Nostradamus &amp; the Bible” at both services; one of the translators Paul Mauger</a:t>
            </a:r>
          </a:p>
          <a:p>
            <a:pPr>
              <a:lnSpc>
                <a:spcPct val="90000"/>
              </a:lnSpc>
            </a:pPr>
            <a:r>
              <a:rPr lang="en-US" sz="2800"/>
              <a:t>Afternoon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Napping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Walk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Going over Monday talks</a:t>
            </a:r>
          </a:p>
          <a:p>
            <a:pPr>
              <a:lnSpc>
                <a:spcPct val="90000"/>
              </a:lnSpc>
            </a:pPr>
            <a:r>
              <a:rPr lang="en-US" sz="2800"/>
              <a:t>Evening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Dinner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Reading </a:t>
            </a:r>
          </a:p>
        </p:txBody>
      </p:sp>
    </p:spTree>
    <p:custDataLst>
      <p:tags r:id="rId1"/>
    </p:custDataLst>
  </p:cSld>
  <p:clrMapOvr>
    <a:masterClrMapping/>
  </p:clrMapOvr>
  <p:transition advTm="37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010_0314_08073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2010_0314_110710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39863"/>
            <a:ext cx="7224712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2010_0314_120458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76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010_0314_16142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2010_0314_163610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00150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0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Costa Rica Trip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This trip was made in  2010, from the 12</a:t>
            </a:r>
            <a:r>
              <a:rPr lang="en-US" baseline="30000"/>
              <a:t>th</a:t>
            </a:r>
            <a:r>
              <a:rPr lang="en-US"/>
              <a:t> to the 19</a:t>
            </a:r>
            <a:r>
              <a:rPr lang="en-US" baseline="30000"/>
              <a:t>th</a:t>
            </a:r>
            <a:r>
              <a:rPr lang="en-US"/>
              <a:t> of March.</a:t>
            </a:r>
          </a:p>
          <a:p>
            <a:pPr>
              <a:lnSpc>
                <a:spcPct val="90000"/>
              </a:lnSpc>
            </a:pPr>
            <a:r>
              <a:rPr lang="en-US"/>
              <a:t>My purpose was to speak at ESEPA Bible College &amp; Seminary in San Jos</a:t>
            </a:r>
            <a:r>
              <a:rPr lang="en-US">
                <a:cs typeface="Arial" charset="0"/>
              </a:rPr>
              <a:t>é</a:t>
            </a:r>
            <a:r>
              <a:rPr lang="en-US"/>
              <a:t>, and to see some of the country.</a:t>
            </a:r>
          </a:p>
          <a:p>
            <a:pPr>
              <a:lnSpc>
                <a:spcPct val="90000"/>
              </a:lnSpc>
            </a:pPr>
            <a:r>
              <a:rPr lang="en-US"/>
              <a:t>My host was Dr Gary Shogren </a:t>
            </a:r>
          </a:p>
          <a:p>
            <a:pPr lvl="1">
              <a:lnSpc>
                <a:spcPct val="90000"/>
              </a:lnSpc>
            </a:pPr>
            <a:r>
              <a:rPr lang="en-US"/>
              <a:t>graduate of Biblical Seminary, </a:t>
            </a:r>
          </a:p>
          <a:p>
            <a:pPr lvl="1">
              <a:lnSpc>
                <a:spcPct val="90000"/>
              </a:lnSpc>
            </a:pPr>
            <a:r>
              <a:rPr lang="en-US"/>
              <a:t>former colleague on our Biblical faculty, </a:t>
            </a:r>
          </a:p>
          <a:p>
            <a:pPr lvl="1">
              <a:lnSpc>
                <a:spcPct val="90000"/>
              </a:lnSpc>
            </a:pPr>
            <a:r>
              <a:rPr lang="en-US"/>
              <a:t>Professor of New Testament at ESEPA.</a:t>
            </a:r>
          </a:p>
        </p:txBody>
      </p:sp>
    </p:spTree>
    <p:custDataLst>
      <p:tags r:id="rId1"/>
    </p:custDataLst>
  </p:cSld>
  <p:clrMapOvr>
    <a:masterClrMapping/>
  </p:clrMapOvr>
  <p:transition advTm="30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Monday, March 15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343400"/>
          </a:xfrm>
        </p:spPr>
        <p:txBody>
          <a:bodyPr/>
          <a:lstStyle/>
          <a:p>
            <a:r>
              <a:rPr lang="en-US"/>
              <a:t>Morning: </a:t>
            </a:r>
          </a:p>
          <a:p>
            <a:pPr lvl="1"/>
            <a:r>
              <a:rPr lang="en-US"/>
              <a:t>Breakfast at ESEPA</a:t>
            </a:r>
          </a:p>
          <a:p>
            <a:pPr lvl="1"/>
            <a:r>
              <a:rPr lang="en-US"/>
              <a:t>Talk “Prophecy Ancient &amp; Modern”</a:t>
            </a:r>
          </a:p>
          <a:p>
            <a:pPr lvl="1"/>
            <a:r>
              <a:rPr lang="en-US"/>
              <a:t>Visit Hipermas discount department store</a:t>
            </a:r>
          </a:p>
          <a:p>
            <a:r>
              <a:rPr lang="en-US"/>
              <a:t>Afternoon free</a:t>
            </a:r>
          </a:p>
          <a:p>
            <a:r>
              <a:rPr lang="en-US"/>
              <a:t>Evening</a:t>
            </a:r>
          </a:p>
          <a:p>
            <a:pPr lvl="1"/>
            <a:r>
              <a:rPr lang="en-US"/>
              <a:t>Sit in on part of Psalms course</a:t>
            </a:r>
          </a:p>
          <a:p>
            <a:pPr lvl="1"/>
            <a:r>
              <a:rPr lang="en-US"/>
              <a:t>Talk “Genesis One &amp; the Origin of the Earth”</a:t>
            </a:r>
          </a:p>
        </p:txBody>
      </p:sp>
    </p:spTree>
    <p:custDataLst>
      <p:tags r:id="rId1"/>
    </p:custDataLst>
  </p:cSld>
  <p:clrMapOvr>
    <a:masterClrMapping/>
  </p:clrMapOvr>
  <p:transition advTm="43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010_0315_081019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486400" y="1905000"/>
            <a:ext cx="3048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ESEPA Bible College &amp; Seminary</a:t>
            </a:r>
          </a:p>
        </p:txBody>
      </p:sp>
      <p:pic>
        <p:nvPicPr>
          <p:cNvPr id="25606" name="Picture 6" descr="2010_0315_08264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1445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2010_0315_093816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2010_0315_093826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08025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5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2010_0315_11301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2010_0315_112648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08025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856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Tuesday, March 16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Morning</a:t>
            </a:r>
          </a:p>
          <a:p>
            <a:pPr lvl="1"/>
            <a:r>
              <a:rPr lang="en-US"/>
              <a:t>Talk “How Near Is the End?”</a:t>
            </a:r>
          </a:p>
          <a:p>
            <a:r>
              <a:rPr lang="en-US"/>
              <a:t>Afternoon</a:t>
            </a:r>
          </a:p>
          <a:p>
            <a:pPr lvl="1"/>
            <a:r>
              <a:rPr lang="en-US"/>
              <a:t>Parables class, lecture “Rabbinic Parables”</a:t>
            </a:r>
          </a:p>
          <a:p>
            <a:r>
              <a:rPr lang="en-US"/>
              <a:t>Evening</a:t>
            </a:r>
          </a:p>
          <a:p>
            <a:pPr lvl="1"/>
            <a:r>
              <a:rPr lang="en-US"/>
              <a:t>Talk “God’s Faithfulness as Seen in Our Universe”</a:t>
            </a:r>
          </a:p>
        </p:txBody>
      </p:sp>
    </p:spTree>
    <p:custDataLst>
      <p:tags r:id="rId1"/>
    </p:custDataLst>
  </p:cSld>
  <p:clrMapOvr>
    <a:masterClrMapping/>
  </p:clrMapOvr>
  <p:transition advTm="21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2010_0316_09102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2010_0316_102333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08025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0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Rabbi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685800"/>
            <a:ext cx="7810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CR"/>
              <a:t>Las parábolas rabínicas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/>
              <a:t>Robert C. Newman</a:t>
            </a:r>
          </a:p>
        </p:txBody>
      </p:sp>
    </p:spTree>
    <p:custDataLst>
      <p:tags r:id="rId1"/>
    </p:custDataLst>
  </p:cSld>
  <p:clrMapOvr>
    <a:masterClrMapping/>
  </p:clrMapOvr>
  <p:transition advTm="12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Wednesday, March 17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Morning</a:t>
            </a:r>
          </a:p>
          <a:p>
            <a:pPr lvl="1"/>
            <a:r>
              <a:rPr lang="en-US"/>
              <a:t>Talk “Birth Pains of the Messiah”</a:t>
            </a:r>
          </a:p>
          <a:p>
            <a:pPr lvl="1"/>
            <a:r>
              <a:rPr lang="en-US"/>
              <a:t>Road trip up mountain</a:t>
            </a:r>
          </a:p>
          <a:p>
            <a:r>
              <a:rPr lang="en-US"/>
              <a:t>Afternoon</a:t>
            </a:r>
          </a:p>
          <a:p>
            <a:pPr lvl="1"/>
            <a:r>
              <a:rPr lang="en-US"/>
              <a:t>Lunch at Tai Jo Asiatic Restaurant</a:t>
            </a:r>
          </a:p>
          <a:p>
            <a:r>
              <a:rPr lang="en-US"/>
              <a:t>Evening</a:t>
            </a:r>
          </a:p>
          <a:p>
            <a:pPr lvl="1"/>
            <a:r>
              <a:rPr lang="en-US"/>
              <a:t>Talk “Some Problems for Theistic Evolution”</a:t>
            </a:r>
          </a:p>
        </p:txBody>
      </p:sp>
    </p:spTree>
    <p:custDataLst>
      <p:tags r:id="rId1"/>
    </p:custDataLst>
  </p:cSld>
  <p:clrMapOvr>
    <a:masterClrMapping/>
  </p:clrMapOvr>
  <p:transition advTm="35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2ndcomin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43000" y="1828800"/>
            <a:ext cx="6934200" cy="2362200"/>
          </a:xfrm>
        </p:spPr>
        <p:txBody>
          <a:bodyPr/>
          <a:lstStyle/>
          <a:p>
            <a:r>
              <a:rPr lang="en-US"/>
              <a:t>Los Dolores de Parto del Mesías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6800" y="4114800"/>
            <a:ext cx="6934200" cy="1295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/>
              <a:t>¿Ya comenzaron?</a:t>
            </a:r>
          </a:p>
          <a:p>
            <a:pPr marL="0" indent="0" algn="ctr">
              <a:buFontTx/>
              <a:buNone/>
            </a:pPr>
            <a:r>
              <a:rPr lang="en-US">
                <a:solidFill>
                  <a:schemeClr val="tx2"/>
                </a:solidFill>
              </a:rPr>
              <a:t>Robert C. Newman</a:t>
            </a:r>
          </a:p>
          <a:p>
            <a:pPr marL="0" indent="0" algn="ctr">
              <a:buFontTx/>
              <a:buNone/>
            </a:pPr>
            <a:r>
              <a:rPr lang="en-US">
                <a:solidFill>
                  <a:schemeClr val="tx2"/>
                </a:solidFill>
              </a:rPr>
              <a:t>www.ibri.org</a:t>
            </a:r>
          </a:p>
        </p:txBody>
      </p:sp>
    </p:spTree>
    <p:custDataLst>
      <p:tags r:id="rId1"/>
    </p:custDataLst>
  </p:cSld>
  <p:clrMapOvr>
    <a:masterClrMapping/>
  </p:clrMapOvr>
  <p:transition advTm="17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2010_0317_115734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2010_0317_114850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287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6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Costa Rica Trip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gave two series of talks at ESEPA:</a:t>
            </a:r>
          </a:p>
          <a:p>
            <a:pPr lvl="1"/>
            <a:r>
              <a:rPr lang="en-US"/>
              <a:t>Morning lectures mostly on biblical prophecy</a:t>
            </a:r>
          </a:p>
          <a:p>
            <a:pPr lvl="1"/>
            <a:r>
              <a:rPr lang="en-US"/>
              <a:t>Evening lectures on science &amp; creation</a:t>
            </a:r>
          </a:p>
          <a:p>
            <a:r>
              <a:rPr lang="en-US"/>
              <a:t>I also gave a lecture to Gary’s parables class on the parables of the rabbis.</a:t>
            </a:r>
          </a:p>
          <a:p>
            <a:r>
              <a:rPr lang="en-US"/>
              <a:t>I also spoke twice Sunday morning at the Iglesia Biblica Nazareth.</a:t>
            </a:r>
          </a:p>
        </p:txBody>
      </p:sp>
    </p:spTree>
    <p:custDataLst>
      <p:tags r:id="rId1"/>
    </p:custDataLst>
  </p:cSld>
  <p:clrMapOvr>
    <a:masterClrMapping/>
  </p:clrMapOvr>
  <p:transition advTm="25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umanevol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942975"/>
            <a:ext cx="886777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868488"/>
            <a:ext cx="7772400" cy="1600200"/>
          </a:xfrm>
        </p:spPr>
        <p:txBody>
          <a:bodyPr anchor="b" anchorCtr="1"/>
          <a:lstStyle/>
          <a:p>
            <a:r>
              <a:rPr lang="es-ES"/>
              <a:t>Algunos Problemas con la </a:t>
            </a:r>
            <a:br>
              <a:rPr lang="es-ES"/>
            </a:br>
            <a:r>
              <a:rPr lang="es-ES"/>
              <a:t>Evolución Teística 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9500" y="3522663"/>
            <a:ext cx="6777038" cy="1508125"/>
          </a:xfrm>
        </p:spPr>
        <p:txBody>
          <a:bodyPr anchorCtr="1"/>
          <a:lstStyle/>
          <a:p>
            <a:pPr marL="0" indent="0" algn="ctr">
              <a:buFontTx/>
              <a:buNone/>
            </a:pPr>
            <a:r>
              <a:rPr lang="es-ES"/>
              <a:t>Robert C. Newman</a:t>
            </a:r>
          </a:p>
          <a:p>
            <a:pPr marL="0" indent="0" algn="ctr">
              <a:buFontTx/>
              <a:buNone/>
            </a:pPr>
            <a:r>
              <a:rPr lang="es-ES"/>
              <a:t>www.ibri.com</a:t>
            </a:r>
          </a:p>
        </p:txBody>
      </p:sp>
    </p:spTree>
    <p:custDataLst>
      <p:tags r:id="rId1"/>
    </p:custDataLst>
  </p:cSld>
  <p:clrMapOvr>
    <a:masterClrMapping/>
  </p:clrMapOvr>
  <p:transition advTm="11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4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4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26" grpId="0" autoUpdateAnimBg="0"/>
      <p:bldP spid="564227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Thursday, March 18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Morning</a:t>
            </a:r>
          </a:p>
          <a:p>
            <a:pPr lvl="1"/>
            <a:r>
              <a:rPr lang="en-US"/>
              <a:t>Talk “Understanding Harry Potter”</a:t>
            </a:r>
          </a:p>
          <a:p>
            <a:pPr lvl="1"/>
            <a:r>
              <a:rPr lang="en-US"/>
              <a:t>Sightseeing in downtown San Jos</a:t>
            </a:r>
            <a:r>
              <a:rPr lang="en-US">
                <a:cs typeface="Arial" charset="0"/>
              </a:rPr>
              <a:t>é</a:t>
            </a:r>
          </a:p>
          <a:p>
            <a:r>
              <a:rPr lang="en-US">
                <a:cs typeface="Arial" charset="0"/>
              </a:rPr>
              <a:t>Afternoon</a:t>
            </a:r>
          </a:p>
          <a:p>
            <a:pPr lvl="1"/>
            <a:r>
              <a:rPr lang="en-US">
                <a:cs typeface="Arial" charset="0"/>
              </a:rPr>
              <a:t>Resting, going over tonight’s talk</a:t>
            </a:r>
          </a:p>
          <a:p>
            <a:r>
              <a:rPr lang="en-US">
                <a:cs typeface="Arial" charset="0"/>
              </a:rPr>
              <a:t>Evening</a:t>
            </a:r>
          </a:p>
          <a:p>
            <a:pPr lvl="1"/>
            <a:r>
              <a:rPr lang="en-US">
                <a:cs typeface="Arial" charset="0"/>
              </a:rPr>
              <a:t>Talk “Astronomy and the Bible”</a:t>
            </a:r>
          </a:p>
          <a:p>
            <a:pPr lvl="2"/>
            <a:endParaRPr lang="en-US"/>
          </a:p>
        </p:txBody>
      </p:sp>
    </p:spTree>
    <p:custDataLst>
      <p:tags r:id="rId1"/>
    </p:custDataLst>
  </p:cSld>
  <p:clrMapOvr>
    <a:masterClrMapping/>
  </p:clrMapOvr>
  <p:transition advTm="26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arryPotter01"/>
          <p:cNvPicPr>
            <a:picLocks noChangeAspect="1" noChangeArrowheads="1"/>
          </p:cNvPicPr>
          <p:nvPr/>
        </p:nvPicPr>
        <p:blipFill>
          <a:blip r:embed="rId4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04800"/>
            <a:ext cx="4329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Entendiendo </a:t>
            </a:r>
            <a:br>
              <a:rPr lang="en-US"/>
            </a:br>
            <a:r>
              <a:rPr lang="en-US" i="1"/>
              <a:t>Harry Potter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/>
              <a:t>Robert C. Newman</a:t>
            </a:r>
          </a:p>
          <a:p>
            <a:pPr marL="0" indent="0" algn="ctr">
              <a:buFontTx/>
              <a:buNone/>
            </a:pPr>
            <a:r>
              <a:rPr lang="en-US"/>
              <a:t>www.ibri.org</a:t>
            </a:r>
          </a:p>
        </p:txBody>
      </p:sp>
    </p:spTree>
    <p:custDataLst>
      <p:tags r:id="rId1"/>
    </p:custDataLst>
  </p:cSld>
  <p:clrMapOvr>
    <a:masterClrMapping/>
  </p:clrMapOvr>
  <p:transition advTm="13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2010_0318_11063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0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324600" y="2133600"/>
            <a:ext cx="2438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Oldest Protestant Church in San Jos</a:t>
            </a:r>
            <a:r>
              <a:rPr lang="en-US" sz="3200">
                <a:cs typeface="Arial" charset="0"/>
              </a:rPr>
              <a:t>é</a:t>
            </a:r>
          </a:p>
        </p:txBody>
      </p:sp>
      <p:pic>
        <p:nvPicPr>
          <p:cNvPr id="36869" name="Picture 5" descr="2010_0318_110834AA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08025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1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2010_0318_11092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2010_0318_112902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08025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7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2010_0318_11164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2010_0318_112245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016000"/>
            <a:ext cx="4381500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1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2010_0318_115536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5511800"/>
            <a:ext cx="13411200" cy="178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2010_0318_120139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33600"/>
            <a:ext cx="52959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8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radiotelescope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5325"/>
            <a:ext cx="8153400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90600" y="2278063"/>
            <a:ext cx="7772400" cy="769937"/>
          </a:xfrm>
        </p:spPr>
        <p:txBody>
          <a:bodyPr anchor="b">
            <a:spAutoFit/>
          </a:bodyPr>
          <a:lstStyle/>
          <a:p>
            <a:pPr algn="r"/>
            <a:r>
              <a:rPr lang="en-US"/>
              <a:t>Astronomía y la Biblia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86050" y="3492500"/>
            <a:ext cx="6102350" cy="1752600"/>
          </a:xfrm>
        </p:spPr>
        <p:txBody>
          <a:bodyPr/>
          <a:lstStyle/>
          <a:p>
            <a:pPr marL="0" indent="0" algn="r">
              <a:buFontTx/>
              <a:buNone/>
            </a:pPr>
            <a:r>
              <a:rPr lang="en-US"/>
              <a:t>Robert C. Newman</a:t>
            </a:r>
          </a:p>
          <a:p>
            <a:pPr marL="0" indent="0" algn="r">
              <a:buFontTx/>
              <a:buNone/>
            </a:pPr>
            <a:r>
              <a:rPr lang="en-US"/>
              <a:t>www.ibri.org</a:t>
            </a:r>
          </a:p>
        </p:txBody>
      </p:sp>
      <p:pic>
        <p:nvPicPr>
          <p:cNvPr id="64516" name="Picture 4" descr="SHOOST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283686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8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Friday, March 19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Depart San Jos</a:t>
            </a:r>
            <a:r>
              <a:rPr lang="en-US" sz="2800">
                <a:cs typeface="Arial" charset="0"/>
              </a:rPr>
              <a:t>é 7:32 am (= 9:32 EDT)</a:t>
            </a:r>
          </a:p>
          <a:p>
            <a:r>
              <a:rPr lang="en-US" sz="2800">
                <a:cs typeface="Arial" charset="0"/>
              </a:rPr>
              <a:t>Arrive Atlanta 12:55 pm</a:t>
            </a:r>
          </a:p>
          <a:p>
            <a:r>
              <a:rPr lang="en-US" sz="2800">
                <a:cs typeface="Arial" charset="0"/>
              </a:rPr>
              <a:t>Depart Atlanta 3:33 pm</a:t>
            </a:r>
          </a:p>
          <a:p>
            <a:r>
              <a:rPr lang="en-US" sz="2800">
                <a:cs typeface="Arial" charset="0"/>
              </a:rPr>
              <a:t>Arrive Charlottesville 4:39 pm</a:t>
            </a:r>
          </a:p>
          <a:p>
            <a:r>
              <a:rPr lang="en-US" sz="2800">
                <a:cs typeface="Arial" charset="0"/>
              </a:rPr>
              <a:t>Home 6:12 pm</a:t>
            </a:r>
          </a:p>
          <a:p>
            <a:pPr>
              <a:buFontTx/>
              <a:buNone/>
            </a:pPr>
            <a:endParaRPr lang="en-US" sz="2800">
              <a:cs typeface="Arial" charset="0"/>
            </a:endParaRPr>
          </a:p>
        </p:txBody>
      </p:sp>
      <p:pic>
        <p:nvPicPr>
          <p:cNvPr id="35845" name="Picture 5" descr="MC900056848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371725"/>
            <a:ext cx="3200400" cy="2522538"/>
          </a:xfrm>
        </p:spPr>
      </p:pic>
    </p:spTree>
    <p:custDataLst>
      <p:tags r:id="rId1"/>
    </p:custDataLst>
  </p:cSld>
  <p:clrMapOvr>
    <a:masterClrMapping/>
  </p:clrMapOvr>
  <p:transition advTm="33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2010_0319_06233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2010_0319_123528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859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Information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Costa Rica is located in Central America, just south of Nicaragua and north of Panama. </a:t>
            </a:r>
          </a:p>
          <a:p>
            <a:r>
              <a:rPr lang="en-US" sz="2800"/>
              <a:t>Its population (2009 estimate) is about 4.2 million.</a:t>
            </a:r>
          </a:p>
          <a:p>
            <a:r>
              <a:rPr lang="en-US" sz="2800"/>
              <a:t>Costa Rica is bordered on the east by the Caribbean Sea, and on the west by the Pacific Ocean.</a:t>
            </a:r>
          </a:p>
          <a:p>
            <a:r>
              <a:rPr lang="en-US" sz="2800"/>
              <a:t>Its capital San Jos</a:t>
            </a:r>
            <a:r>
              <a:rPr lang="en-US" sz="2800">
                <a:cs typeface="Arial" charset="0"/>
              </a:rPr>
              <a:t>é is located in a high valley with a rather pleasant climate.</a:t>
            </a:r>
          </a:p>
        </p:txBody>
      </p:sp>
    </p:spTree>
    <p:custDataLst>
      <p:tags r:id="rId1"/>
    </p:custDataLst>
  </p:cSld>
  <p:clrMapOvr>
    <a:masterClrMapping/>
  </p:clrMapOvr>
  <p:transition advTm="29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Flag_Costa-Rica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7925"/>
            <a:ext cx="5791200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Pray for Costa Rica</a:t>
            </a:r>
          </a:p>
        </p:txBody>
      </p:sp>
    </p:spTree>
    <p:custDataLst>
      <p:tags r:id="rId1"/>
    </p:custDataLst>
  </p:cSld>
  <p:clrMapOvr>
    <a:masterClrMapping/>
  </p:clrMapOvr>
  <p:transition advTm="38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198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sta_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8450"/>
            <a:ext cx="5254625" cy="65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019800" y="2209800"/>
            <a:ext cx="2819400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/>
              <a:t>Costa</a:t>
            </a:r>
          </a:p>
          <a:p>
            <a:pPr>
              <a:spcBef>
                <a:spcPct val="50000"/>
              </a:spcBef>
            </a:pPr>
            <a:r>
              <a:rPr lang="en-US" sz="5400"/>
              <a:t>Rica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248400" y="5029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San Jos</a:t>
            </a:r>
            <a:r>
              <a:rPr lang="en-US" b="1">
                <a:solidFill>
                  <a:srgbClr val="FF0000"/>
                </a:solidFill>
                <a:cs typeface="Arial" charset="0"/>
              </a:rPr>
              <a:t>é</a:t>
            </a: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200400" y="2819400"/>
            <a:ext cx="304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9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lag_Costa-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867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Flag of Costa Rica</a:t>
            </a:r>
          </a:p>
        </p:txBody>
      </p:sp>
    </p:spTree>
    <p:custDataLst>
      <p:tags r:id="rId1"/>
    </p:custDataLst>
  </p:cSld>
  <p:clrMapOvr>
    <a:masterClrMapping/>
  </p:clrMapOvr>
  <p:transition advTm="18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Religion in Costa Rica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The largest religious group is Roman Catholic, 70.5%</a:t>
            </a:r>
          </a:p>
          <a:p>
            <a:r>
              <a:rPr lang="en-US" sz="2800"/>
              <a:t>Next is Evangelical Protestant, 13.8%</a:t>
            </a:r>
          </a:p>
          <a:p>
            <a:r>
              <a:rPr lang="en-US" sz="2800"/>
              <a:t>No religion, 11.4%</a:t>
            </a:r>
          </a:p>
          <a:p>
            <a:r>
              <a:rPr lang="en-US" sz="2800"/>
              <a:t>Other religions, 4.3%</a:t>
            </a:r>
          </a:p>
        </p:txBody>
      </p:sp>
      <p:graphicFrame>
        <p:nvGraphicFramePr>
          <p:cNvPr id="8197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Chart" r:id="rId4" imgW="4038511" imgH="4526380" progId="MSGraph.Chart.8">
                  <p:embed followColorScheme="full"/>
                </p:oleObj>
              </mc:Choice>
              <mc:Fallback>
                <p:oleObj name="Chart" r:id="rId4" imgW="4038511" imgH="452638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600200"/>
                        <a:ext cx="4038600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4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  <p:bldOleChart spid="81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Costa Rica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There is freedom of religion in Costa Rica.</a:t>
            </a:r>
          </a:p>
          <a:p>
            <a:pPr>
              <a:lnSpc>
                <a:spcPct val="90000"/>
              </a:lnSpc>
            </a:pPr>
            <a:r>
              <a:rPr lang="en-US"/>
              <a:t>About 1/3 of the Costa Rican Catholics consider themselves non-practicing.</a:t>
            </a:r>
          </a:p>
          <a:p>
            <a:pPr>
              <a:lnSpc>
                <a:spcPct val="90000"/>
              </a:lnSpc>
            </a:pPr>
            <a:r>
              <a:rPr lang="en-US"/>
              <a:t>The government is a constitutional democracy, the only one in Latin America that is listed as one of the 22 Older Democracies.</a:t>
            </a:r>
          </a:p>
          <a:p>
            <a:pPr>
              <a:lnSpc>
                <a:spcPct val="90000"/>
              </a:lnSpc>
            </a:pPr>
            <a:r>
              <a:rPr lang="en-US"/>
              <a:t>The country permanently abolished its army in 1949.</a:t>
            </a:r>
          </a:p>
        </p:txBody>
      </p:sp>
    </p:spTree>
    <p:custDataLst>
      <p:tags r:id="rId1"/>
    </p:custDataLst>
  </p:cSld>
  <p:clrMapOvr>
    <a:masterClrMapping/>
  </p:clrMapOvr>
  <p:transition advTm="34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Trip Down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/>
              <a:t>Friday, March 12:</a:t>
            </a:r>
          </a:p>
          <a:p>
            <a:pPr>
              <a:lnSpc>
                <a:spcPct val="90000"/>
              </a:lnSpc>
            </a:pPr>
            <a:r>
              <a:rPr lang="en-US" sz="2800"/>
              <a:t>Leave Charlottesville 6:39 am.</a:t>
            </a:r>
          </a:p>
          <a:p>
            <a:pPr>
              <a:lnSpc>
                <a:spcPct val="90000"/>
              </a:lnSpc>
            </a:pPr>
            <a:r>
              <a:rPr lang="en-US" sz="2800"/>
              <a:t>Arrive Atlanta 8:04.</a:t>
            </a:r>
          </a:p>
          <a:p>
            <a:pPr>
              <a:lnSpc>
                <a:spcPct val="90000"/>
              </a:lnSpc>
            </a:pPr>
            <a:r>
              <a:rPr lang="en-US" sz="2800"/>
              <a:t>Leave Atlanta 9:55 (8:55 CR time).</a:t>
            </a:r>
          </a:p>
          <a:p>
            <a:pPr>
              <a:lnSpc>
                <a:spcPct val="90000"/>
              </a:lnSpc>
            </a:pPr>
            <a:r>
              <a:rPr lang="en-US" sz="2800"/>
              <a:t>Arrive San Jos</a:t>
            </a:r>
            <a:r>
              <a:rPr lang="en-US" sz="2800">
                <a:cs typeface="Arial" charset="0"/>
              </a:rPr>
              <a:t>é</a:t>
            </a:r>
            <a:r>
              <a:rPr lang="en-US" sz="2800"/>
              <a:t>, Costa Rica 12:30 pm.</a:t>
            </a:r>
          </a:p>
          <a:p>
            <a:pPr>
              <a:lnSpc>
                <a:spcPct val="90000"/>
              </a:lnSpc>
            </a:pPr>
            <a:r>
              <a:rPr lang="en-US" sz="2800"/>
              <a:t>Meet Gary, rest of day at his place.</a:t>
            </a:r>
          </a:p>
        </p:txBody>
      </p:sp>
      <p:pic>
        <p:nvPicPr>
          <p:cNvPr id="11271" name="Picture 7" descr="uscarib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992313"/>
            <a:ext cx="3810000" cy="3667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 flipH="1">
            <a:off x="7620000" y="27432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>
            <a:off x="7467600" y="3124200"/>
            <a:ext cx="152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44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  <p:bldP spid="11272" grpId="0" animBg="1"/>
      <p:bldP spid="1127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4.5|4.9|21.6|26.4|17.6|0.9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|3.2|12.9|2.5|0.9|2.2|2.3|2.3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2.8|9.6|17|1.9|1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8|8.9|3.8|3.9|4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8|2.6|2.4|4.3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10.8|9.9|0.7|4.7|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4|4.4|0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4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|6.5|3.9|5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10|5.3|0.8|2.6|2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4|2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2.3|0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5.3|4.4|2.9|3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|5.8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|11.6|5.3|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|7.4|1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4|3.8|4|3.7|11.6|4.8|4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644</Words>
  <Application>Microsoft Office PowerPoint</Application>
  <PresentationFormat>On-screen Show (4:3)</PresentationFormat>
  <Paragraphs>127</Paragraphs>
  <Slides>40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 Design</vt:lpstr>
      <vt:lpstr>Chart</vt:lpstr>
      <vt:lpstr>Costa Rica Trip 2010</vt:lpstr>
      <vt:lpstr>Costa Rica Trip</vt:lpstr>
      <vt:lpstr>Costa Rica Trip</vt:lpstr>
      <vt:lpstr>Some Information</vt:lpstr>
      <vt:lpstr>PowerPoint Presentation</vt:lpstr>
      <vt:lpstr>Flag of Costa Rica</vt:lpstr>
      <vt:lpstr>Religion in Costa Rica</vt:lpstr>
      <vt:lpstr>More on Costa Rica</vt:lpstr>
      <vt:lpstr>The Trip Down</vt:lpstr>
      <vt:lpstr>PowerPoint Presentation</vt:lpstr>
      <vt:lpstr>PowerPoint Presentation</vt:lpstr>
      <vt:lpstr>Saturday, March 13</vt:lpstr>
      <vt:lpstr>PowerPoint Presentation</vt:lpstr>
      <vt:lpstr>PowerPoint Presentation</vt:lpstr>
      <vt:lpstr>PowerPoint Presentation</vt:lpstr>
      <vt:lpstr>Sunday, March 14</vt:lpstr>
      <vt:lpstr>PowerPoint Presentation</vt:lpstr>
      <vt:lpstr>PowerPoint Presentation</vt:lpstr>
      <vt:lpstr>PowerPoint Presentation</vt:lpstr>
      <vt:lpstr>Monday, March 15</vt:lpstr>
      <vt:lpstr>PowerPoint Presentation</vt:lpstr>
      <vt:lpstr>PowerPoint Presentation</vt:lpstr>
      <vt:lpstr>PowerPoint Presentation</vt:lpstr>
      <vt:lpstr>Tuesday, March 16</vt:lpstr>
      <vt:lpstr>PowerPoint Presentation</vt:lpstr>
      <vt:lpstr>Las parábolas rabínicas</vt:lpstr>
      <vt:lpstr>Wednesday, March 17</vt:lpstr>
      <vt:lpstr>Los Dolores de Parto del Mesías</vt:lpstr>
      <vt:lpstr>PowerPoint Presentation</vt:lpstr>
      <vt:lpstr>Algunos Problemas con la  Evolución Teística </vt:lpstr>
      <vt:lpstr>Thursday, March 18</vt:lpstr>
      <vt:lpstr>Entendiendo  Harry Potter</vt:lpstr>
      <vt:lpstr>PowerPoint Presentation</vt:lpstr>
      <vt:lpstr>PowerPoint Presentation</vt:lpstr>
      <vt:lpstr>PowerPoint Presentation</vt:lpstr>
      <vt:lpstr>PowerPoint Presentation</vt:lpstr>
      <vt:lpstr>Astronomía y la Biblia </vt:lpstr>
      <vt:lpstr>Friday, March 19</vt:lpstr>
      <vt:lpstr>PowerPoint Presentation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Costa Rica Trip March 12-19, 2010</dc:title>
  <dc:creator>rnewman</dc:creator>
  <cp:lastModifiedBy>Newman</cp:lastModifiedBy>
  <cp:revision>121</cp:revision>
  <dcterms:created xsi:type="dcterms:W3CDTF">2010-08-24T17:38:42Z</dcterms:created>
  <dcterms:modified xsi:type="dcterms:W3CDTF">2015-07-02T20:26:07Z</dcterms:modified>
</cp:coreProperties>
</file>