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03" r:id="rId8"/>
    <p:sldId id="262" r:id="rId9"/>
    <p:sldId id="263" r:id="rId10"/>
    <p:sldId id="301" r:id="rId11"/>
    <p:sldId id="302" r:id="rId12"/>
    <p:sldId id="264" r:id="rId13"/>
    <p:sldId id="273" r:id="rId14"/>
    <p:sldId id="274" r:id="rId15"/>
    <p:sldId id="265" r:id="rId16"/>
    <p:sldId id="275" r:id="rId17"/>
    <p:sldId id="276" r:id="rId18"/>
    <p:sldId id="277" r:id="rId19"/>
    <p:sldId id="278" r:id="rId20"/>
    <p:sldId id="279" r:id="rId21"/>
    <p:sldId id="266" r:id="rId22"/>
    <p:sldId id="280" r:id="rId23"/>
    <p:sldId id="281" r:id="rId24"/>
    <p:sldId id="282" r:id="rId25"/>
    <p:sldId id="283" r:id="rId26"/>
    <p:sldId id="267" r:id="rId27"/>
    <p:sldId id="284" r:id="rId28"/>
    <p:sldId id="285" r:id="rId29"/>
    <p:sldId id="287" r:id="rId30"/>
    <p:sldId id="289" r:id="rId31"/>
    <p:sldId id="268" r:id="rId32"/>
    <p:sldId id="290" r:id="rId33"/>
    <p:sldId id="291" r:id="rId34"/>
    <p:sldId id="292" r:id="rId35"/>
    <p:sldId id="269" r:id="rId36"/>
    <p:sldId id="293" r:id="rId37"/>
    <p:sldId id="294" r:id="rId38"/>
    <p:sldId id="296" r:id="rId39"/>
    <p:sldId id="270" r:id="rId40"/>
    <p:sldId id="297" r:id="rId41"/>
    <p:sldId id="298" r:id="rId42"/>
    <p:sldId id="299" r:id="rId43"/>
    <p:sldId id="271" r:id="rId44"/>
    <p:sldId id="30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AFC6D-0F11-47C4-AB56-22D0A9E6BD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0D363-AE07-4EFB-8B1D-46ED9F7E3D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89929-75F3-4C54-820C-C6BEC2149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2846F-9282-4232-8825-C1B1FBB38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3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CCF33-7302-4FDA-8F61-EC6BB20052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73C4C-21EB-479E-88E7-0F8BF601E1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4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8E1CD-E960-4704-AF6D-4389AE3BDF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A7227-4CAC-44EA-AFD7-322167CA94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1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E4073-5E33-47A8-A24C-84B4276C7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4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E6216-1CB2-4FBB-962D-383940234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26765-1AE1-4D55-A0BD-57FCB2D1D7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6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86594F-21D4-4236-B80A-6A1773C821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kraine-flag"/>
          <p:cNvPicPr>
            <a:picLocks noChangeAspect="1" noChangeArrowheads="1"/>
          </p:cNvPicPr>
          <p:nvPr/>
        </p:nvPicPr>
        <p:blipFill>
          <a:blip r:embed="rId5">
            <a:lum bright="5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b="1"/>
              <a:t>2009 Ukraine Trip</a:t>
            </a:r>
            <a:endParaRPr lang="en-US" b="1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Robert C. Newman</a:t>
            </a:r>
          </a:p>
        </p:txBody>
      </p:sp>
      <p:pic>
        <p:nvPicPr>
          <p:cNvPr id="2" name="2009Ukrain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5626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5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  <p:extLst mod="1">
    <p:ext uri="{E180D4A7-C9FB-4DFB-919C-405C955672EB}">
      <p14:showEvtLst xmlns:p14="http://schemas.microsoft.com/office/powerpoint/2010/main">
        <p14:playEvt time="0" objId="205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2009_1106_00325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2009_1106_00294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5148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7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009_1105_00532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2009_1105_00535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00350"/>
            <a:ext cx="4938713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Thursday November 5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Talking with Jon Eide &amp; Sasha Bukovietski, a Christian book publisher</a:t>
            </a:r>
          </a:p>
          <a:p>
            <a:pPr>
              <a:lnSpc>
                <a:spcPct val="90000"/>
              </a:lnSpc>
            </a:pPr>
            <a:r>
              <a:rPr lang="en-US"/>
              <a:t>At Book Exposition, where Sasha’s firm “Colloquium” has a booth</a:t>
            </a:r>
          </a:p>
          <a:p>
            <a:pPr>
              <a:lnSpc>
                <a:spcPct val="90000"/>
              </a:lnSpc>
            </a:pPr>
            <a:r>
              <a:rPr lang="en-US"/>
              <a:t>Lunch with Jon &amp; Eric Huber, country director for PCA</a:t>
            </a:r>
          </a:p>
          <a:p>
            <a:pPr>
              <a:lnSpc>
                <a:spcPct val="90000"/>
              </a:lnSpc>
            </a:pPr>
            <a:r>
              <a:rPr lang="en-US"/>
              <a:t>At offices of Presbyterian Church of Holy Trinity &amp; MTW; tea with Jon &amp; Max Tikonov, pastor of Solomensky P-R Ch</a:t>
            </a:r>
          </a:p>
        </p:txBody>
      </p:sp>
    </p:spTree>
    <p:custDataLst>
      <p:tags r:id="rId1"/>
    </p:custDataLst>
  </p:cSld>
  <p:clrMapOvr>
    <a:masterClrMapping/>
  </p:clrMapOvr>
  <p:transition advTm="63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009_1105_024555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2009_1105_02473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6"/>
          <a:stretch>
            <a:fillRect/>
          </a:stretch>
        </p:blipFill>
        <p:spPr bwMode="auto">
          <a:xfrm>
            <a:off x="457200" y="2819400"/>
            <a:ext cx="5548313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4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009_1105_030012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75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Friday November 6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Sightseeing with Jon &amp; daughter Natalie</a:t>
            </a:r>
          </a:p>
          <a:p>
            <a:pPr lvl="1"/>
            <a:r>
              <a:rPr lang="en-US"/>
              <a:t>Funicular (inclined RR) down to River Dnieper</a:t>
            </a:r>
          </a:p>
          <a:p>
            <a:pPr lvl="1"/>
            <a:r>
              <a:rPr lang="en-US"/>
              <a:t>St Michael’s Cathedral &amp; Bell Tower</a:t>
            </a:r>
          </a:p>
          <a:p>
            <a:pPr lvl="1"/>
            <a:r>
              <a:rPr lang="en-US"/>
              <a:t>Bessarabia Market</a:t>
            </a:r>
          </a:p>
          <a:p>
            <a:r>
              <a:rPr lang="en-US"/>
              <a:t>Lunch with Ivan Bespalov, pastor of Church of the Holy Trinity</a:t>
            </a:r>
          </a:p>
          <a:p>
            <a:r>
              <a:rPr lang="en-US"/>
              <a:t>Dinner at Ukraine Strabu Restaurant with the Eides</a:t>
            </a:r>
          </a:p>
        </p:txBody>
      </p:sp>
    </p:spTree>
    <p:custDataLst>
      <p:tags r:id="rId1"/>
    </p:custDataLst>
  </p:cSld>
  <p:clrMapOvr>
    <a:masterClrMapping/>
  </p:clrMapOvr>
  <p:transition advTm="53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009_1106_025654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486400" y="2209800"/>
            <a:ext cx="2362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Funicular (Inclined Railway)</a:t>
            </a:r>
          </a:p>
        </p:txBody>
      </p:sp>
      <p:pic>
        <p:nvPicPr>
          <p:cNvPr id="25605" name="Picture 5" descr="2009_1106_03015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81000"/>
            <a:ext cx="468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1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2009_1106_031048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0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2009_1106_025025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2009_1106_04023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8420"/>
          <a:stretch>
            <a:fillRect/>
          </a:stretch>
        </p:blipFill>
        <p:spPr bwMode="auto">
          <a:xfrm>
            <a:off x="3917950" y="762000"/>
            <a:ext cx="49212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0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2009_1106_045444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25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Ukraine Trip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November 3-12, 2009</a:t>
            </a:r>
          </a:p>
          <a:p>
            <a:r>
              <a:rPr lang="en-US"/>
              <a:t>All my time was in Kiev area</a:t>
            </a:r>
          </a:p>
          <a:p>
            <a:r>
              <a:rPr lang="en-US"/>
              <a:t>Hosts:  Biblical grad and PCA missionary Jon Eide &amp; wife Traci (&amp; kids)</a:t>
            </a:r>
          </a:p>
          <a:p>
            <a:r>
              <a:rPr lang="en-US"/>
              <a:t>Purposes:</a:t>
            </a:r>
          </a:p>
          <a:p>
            <a:pPr lvl="1"/>
            <a:r>
              <a:rPr lang="en-US"/>
              <a:t>Speaking</a:t>
            </a:r>
          </a:p>
          <a:p>
            <a:pPr lvl="1"/>
            <a:r>
              <a:rPr lang="en-US"/>
              <a:t>Seeing Ukraine</a:t>
            </a:r>
          </a:p>
          <a:p>
            <a:pPr lvl="1"/>
            <a:r>
              <a:rPr lang="en-US"/>
              <a:t>Meeting believers, seekers, missionaries</a:t>
            </a:r>
          </a:p>
          <a:p>
            <a:pPr>
              <a:buFontTx/>
              <a:buNone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advTm="31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2009_1106_08252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2009_1106_091339AA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6538913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4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Saturday November 7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Out walking, taking pictures</a:t>
            </a:r>
          </a:p>
          <a:p>
            <a:r>
              <a:rPr lang="en-US"/>
              <a:t>Sightseeing at Kiev Pechersk Lavra, oldest monastery in Ukraine or Russia, with catacombs, with Jon &amp; Ira Basenko</a:t>
            </a:r>
          </a:p>
          <a:p>
            <a:r>
              <a:rPr lang="en-US"/>
              <a:t>At St Vladimir’s Church, saw part of service with choir and Patriarch</a:t>
            </a:r>
          </a:p>
        </p:txBody>
      </p:sp>
    </p:spTree>
    <p:custDataLst>
      <p:tags r:id="rId1"/>
    </p:custDataLst>
  </p:cSld>
  <p:clrMapOvr>
    <a:masterClrMapping/>
  </p:clrMapOvr>
  <p:transition advTm="61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2009_1107_03034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2009_1107_03072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5"/>
          <a:stretch>
            <a:fillRect/>
          </a:stretch>
        </p:blipFill>
        <p:spPr bwMode="auto">
          <a:xfrm>
            <a:off x="1219200" y="2438400"/>
            <a:ext cx="6524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2009_1107_031804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2009_1107_03190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8"/>
          <a:stretch>
            <a:fillRect/>
          </a:stretch>
        </p:blipFill>
        <p:spPr bwMode="auto">
          <a:xfrm>
            <a:off x="609600" y="1828800"/>
            <a:ext cx="8201025" cy="44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4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2009_1107_064436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1138"/>
            <a:ext cx="83820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2009_1107_07305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9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2009_1107_07364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5"/>
          <a:stretch>
            <a:fillRect/>
          </a:stretch>
        </p:blipFill>
        <p:spPr bwMode="auto">
          <a:xfrm>
            <a:off x="304800" y="228600"/>
            <a:ext cx="60579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2009_1107_07513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>
            <a:fillRect/>
          </a:stretch>
        </p:blipFill>
        <p:spPr bwMode="auto">
          <a:xfrm>
            <a:off x="3270250" y="381000"/>
            <a:ext cx="54737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Sunday November 8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Preaching at Solomenski Presbyterian Reformed Church, using my Power-Point talk “Job”</a:t>
            </a:r>
          </a:p>
          <a:p>
            <a:r>
              <a:rPr lang="en-US"/>
              <a:t>Evening talk for members of Solomenski RC and Church of the Holy Trinity, using my Power-Point talk “Genetic Engineering and Cloning”</a:t>
            </a:r>
          </a:p>
        </p:txBody>
      </p:sp>
    </p:spTree>
    <p:custDataLst>
      <p:tags r:id="rId1"/>
    </p:custDataLst>
  </p:cSld>
  <p:clrMapOvr>
    <a:masterClrMapping/>
  </p:clrMapOvr>
  <p:transition advTm="22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2009_1108_023806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2009_1108_024617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57450"/>
            <a:ext cx="5395913" cy="40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3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2009_1108_04203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2009_1108_04202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7"/>
          <a:stretch>
            <a:fillRect/>
          </a:stretch>
        </p:blipFill>
        <p:spPr bwMode="auto">
          <a:xfrm>
            <a:off x="471488" y="2133600"/>
            <a:ext cx="8201025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3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ob&amp;friend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04800"/>
            <a:ext cx="5054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The Book of Job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FF0000"/>
                </a:solidFill>
              </a:rPr>
              <a:t>Understanding Suffering</a:t>
            </a:r>
          </a:p>
          <a:p>
            <a:pPr algn="l"/>
            <a:r>
              <a:rPr lang="en-US" i="1">
                <a:solidFill>
                  <a:srgbClr val="FF0000"/>
                </a:solidFill>
              </a:rPr>
              <a:t>Robert C. Newman</a:t>
            </a:r>
          </a:p>
        </p:txBody>
      </p:sp>
    </p:spTree>
    <p:custDataLst>
      <p:tags r:id="rId1"/>
    </p:custDataLst>
  </p:cSld>
  <p:clrMapOvr>
    <a:masterClrMapping/>
  </p:clrMapOvr>
  <p:transition advTm="6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  <p:bldP spid="3789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Ukraine</a:t>
            </a:r>
          </a:p>
        </p:txBody>
      </p:sp>
      <p:pic>
        <p:nvPicPr>
          <p:cNvPr id="4100" name="Picture 4" descr="ukraine_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248400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172200" y="1981200"/>
            <a:ext cx="118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Russia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43200" y="18288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Belarus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124200" y="4343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Moldova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057400" y="51816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Romania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990600" y="2743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Poland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09600" y="3733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Slovakia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33400" y="4343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Hungary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648200" y="58674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BLACK SEA</a:t>
            </a:r>
          </a:p>
        </p:txBody>
      </p:sp>
    </p:spTree>
    <p:custDataLst>
      <p:tags r:id="rId1"/>
    </p:custDataLst>
  </p:cSld>
  <p:clrMapOvr>
    <a:masterClrMapping/>
  </p:clrMapOvr>
  <p:transition advTm="24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MPj043310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5"/>
          <a:stretch>
            <a:fillRect/>
          </a:stretch>
        </p:blipFill>
        <p:spPr bwMode="auto">
          <a:xfrm>
            <a:off x="3276600" y="2362200"/>
            <a:ext cx="5410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88950"/>
            <a:ext cx="7315200" cy="21018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 Black" pitchFamily="34" charset="0"/>
              </a:rPr>
              <a:t>Genetic Engineering &amp; Cloning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/>
              <a:t>Robert C Newman</a:t>
            </a:r>
          </a:p>
          <a:p>
            <a:pPr algn="l"/>
            <a:r>
              <a:rPr lang="en-US"/>
              <a:t>&amp; Bartholomew J Votta</a:t>
            </a:r>
          </a:p>
        </p:txBody>
      </p:sp>
    </p:spTree>
    <p:custDataLst>
      <p:tags r:id="rId1"/>
    </p:custDataLst>
  </p:cSld>
  <p:clrMapOvr>
    <a:masterClrMapping/>
  </p:clrMapOvr>
  <p:transition advTm="1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Monday November 9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Visit with Nancy &amp; Matthew Westerhal</a:t>
            </a:r>
          </a:p>
          <a:p>
            <a:pPr lvl="1"/>
            <a:r>
              <a:rPr lang="en-US" sz="2400"/>
              <a:t>Matthew (son) a senior at Kiev Christian Academy, to talk about science study in US</a:t>
            </a:r>
          </a:p>
          <a:p>
            <a:pPr lvl="1"/>
            <a:r>
              <a:rPr lang="en-US" sz="2400"/>
              <a:t>Mother Nancy is a doctor</a:t>
            </a:r>
          </a:p>
          <a:p>
            <a:pPr lvl="1"/>
            <a:r>
              <a:rPr lang="en-US" sz="2400"/>
              <a:t>Father Tom teaches at Pentecostal Seminary</a:t>
            </a:r>
          </a:p>
          <a:p>
            <a:r>
              <a:rPr lang="en-US" sz="2800"/>
              <a:t>Afternoon visit with Dara Reshitina, recent HS grad, very fluent in English</a:t>
            </a:r>
          </a:p>
          <a:p>
            <a:r>
              <a:rPr lang="en-US" sz="2800"/>
              <a:t>Dinner at home of Jos, Marlies &amp; Christian Colijn; Jos is academic dean of Evangelical Reformed Seminary Ukraine</a:t>
            </a:r>
          </a:p>
        </p:txBody>
      </p:sp>
    </p:spTree>
    <p:custDataLst>
      <p:tags r:id="rId1"/>
    </p:custDataLst>
  </p:cSld>
  <p:clrMapOvr>
    <a:masterClrMapping/>
  </p:clrMapOvr>
  <p:transition advTm="91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2009_1109_042716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95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2009_1109_061531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67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2009_1109_11372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2009_1109_12170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6996113" cy="52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Tuesday November 10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Sightseeing:</a:t>
            </a:r>
          </a:p>
          <a:p>
            <a:pPr lvl="1"/>
            <a:r>
              <a:rPr lang="en-US"/>
              <a:t>St Andrew’s Descent</a:t>
            </a:r>
          </a:p>
          <a:p>
            <a:pPr lvl="1"/>
            <a:r>
              <a:rPr lang="en-US"/>
              <a:t>Lunch at Cafeteria</a:t>
            </a:r>
          </a:p>
          <a:p>
            <a:r>
              <a:rPr lang="en-US"/>
              <a:t>English Club at Clemmer’s apartment</a:t>
            </a:r>
          </a:p>
          <a:p>
            <a:pPr lvl="1"/>
            <a:r>
              <a:rPr lang="en-US"/>
              <a:t>About 15 present</a:t>
            </a:r>
          </a:p>
          <a:p>
            <a:pPr lvl="1"/>
            <a:r>
              <a:rPr lang="en-US"/>
              <a:t>Talked about popular superstitions, both Ukrainian and American</a:t>
            </a:r>
          </a:p>
          <a:p>
            <a:pPr lvl="1"/>
            <a:r>
              <a:rPr lang="en-US"/>
              <a:t>Gave my Power-Point talk “Astrology”</a:t>
            </a:r>
          </a:p>
        </p:txBody>
      </p:sp>
    </p:spTree>
    <p:custDataLst>
      <p:tags r:id="rId1"/>
    </p:custDataLst>
  </p:cSld>
  <p:clrMapOvr>
    <a:masterClrMapping/>
  </p:clrMapOvr>
  <p:transition advTm="67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2009_1110_04173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2009_1110_04344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r="8458"/>
          <a:stretch>
            <a:fillRect/>
          </a:stretch>
        </p:blipFill>
        <p:spPr bwMode="auto">
          <a:xfrm>
            <a:off x="4732338" y="228600"/>
            <a:ext cx="372586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3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2009_1110_06105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2009_1110_052812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b="20000"/>
          <a:stretch>
            <a:fillRect/>
          </a:stretch>
        </p:blipFill>
        <p:spPr bwMode="auto">
          <a:xfrm>
            <a:off x="2590800" y="1979613"/>
            <a:ext cx="61976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5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447800"/>
            <a:ext cx="7772400" cy="1470025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Astrology: 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Is Your Destiny in the Stars?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Robert C. Newman</a:t>
            </a:r>
          </a:p>
          <a:p>
            <a:pPr algn="r"/>
            <a:r>
              <a:rPr lang="en-US" i="1">
                <a:solidFill>
                  <a:schemeClr val="bg1"/>
                </a:solidFill>
              </a:rPr>
              <a:t>Biblical Seminary</a:t>
            </a:r>
          </a:p>
        </p:txBody>
      </p:sp>
      <p:pic>
        <p:nvPicPr>
          <p:cNvPr id="47108" name="Picture 4" descr="astrolog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35941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8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Wednesday November 11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Visit to Stitenko Cemetery with Jon &amp; Zhenya Nestra</a:t>
            </a:r>
          </a:p>
          <a:p>
            <a:r>
              <a:rPr lang="en-US" sz="2800"/>
              <a:t>Stopped by Babi Yar Memorial</a:t>
            </a:r>
          </a:p>
          <a:p>
            <a:pPr lvl="1"/>
            <a:r>
              <a:rPr lang="en-US" sz="2400"/>
              <a:t>Over 100 thousand people killed here by Nazis: Jews, Ukrainians, Gypsies, etc.</a:t>
            </a:r>
          </a:p>
          <a:p>
            <a:r>
              <a:rPr lang="en-US" sz="2800"/>
              <a:t>Tour of Chernobyl Museum</a:t>
            </a:r>
          </a:p>
          <a:p>
            <a:pPr lvl="1"/>
            <a:r>
              <a:rPr lang="en-US" sz="2400"/>
              <a:t>Where nuclear power station blew up in April 1986</a:t>
            </a:r>
          </a:p>
          <a:p>
            <a:pPr lvl="1"/>
            <a:r>
              <a:rPr lang="en-US" sz="2400"/>
              <a:t>Site is abandoned, along with 20 mi radius around it, reaching to 40 mi from Kiev</a:t>
            </a:r>
          </a:p>
        </p:txBody>
      </p:sp>
    </p:spTree>
    <p:custDataLst>
      <p:tags r:id="rId1"/>
    </p:custDataLst>
  </p:cSld>
  <p:clrMapOvr>
    <a:masterClrMapping/>
  </p:clrMapOvr>
  <p:transition advTm="61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Ukraine Population Statistics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Population: 52 million</a:t>
            </a:r>
          </a:p>
          <a:p>
            <a:pPr>
              <a:lnSpc>
                <a:spcPct val="90000"/>
              </a:lnSpc>
            </a:pPr>
            <a:r>
              <a:rPr lang="en-US"/>
              <a:t>Kiev: 2.6 million</a:t>
            </a:r>
          </a:p>
          <a:p>
            <a:pPr>
              <a:lnSpc>
                <a:spcPct val="90000"/>
              </a:lnSpc>
            </a:pPr>
            <a:r>
              <a:rPr lang="en-US"/>
              <a:t>Ethnicity:</a:t>
            </a:r>
          </a:p>
          <a:p>
            <a:pPr lvl="1">
              <a:lnSpc>
                <a:spcPct val="90000"/>
              </a:lnSpc>
            </a:pPr>
            <a:r>
              <a:rPr lang="en-US"/>
              <a:t>Ukrainians 73%</a:t>
            </a:r>
          </a:p>
          <a:p>
            <a:pPr lvl="1">
              <a:lnSpc>
                <a:spcPct val="90000"/>
              </a:lnSpc>
            </a:pPr>
            <a:r>
              <a:rPr lang="en-US"/>
              <a:t>Russians 22%</a:t>
            </a:r>
          </a:p>
          <a:p>
            <a:pPr lvl="1">
              <a:lnSpc>
                <a:spcPct val="90000"/>
              </a:lnSpc>
            </a:pPr>
            <a:r>
              <a:rPr lang="en-US"/>
              <a:t>Others 5%</a:t>
            </a:r>
          </a:p>
          <a:p>
            <a:pPr lvl="2">
              <a:lnSpc>
                <a:spcPct val="90000"/>
              </a:lnSpc>
            </a:pPr>
            <a:r>
              <a:rPr lang="en-US"/>
              <a:t>Jews</a:t>
            </a:r>
          </a:p>
          <a:p>
            <a:pPr lvl="2">
              <a:lnSpc>
                <a:spcPct val="90000"/>
              </a:lnSpc>
            </a:pPr>
            <a:r>
              <a:rPr lang="en-US"/>
              <a:t>Belarussians</a:t>
            </a:r>
          </a:p>
          <a:p>
            <a:pPr lvl="2">
              <a:lnSpc>
                <a:spcPct val="90000"/>
              </a:lnSpc>
            </a:pPr>
            <a:r>
              <a:rPr lang="en-US"/>
              <a:t>Moldovans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4191000" y="2514600"/>
          <a:ext cx="4702175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Chart" r:id="rId4" imgW="4701495" imgH="4061399" progId="MSGraph.Chart.8">
                  <p:embed followColorScheme="full"/>
                </p:oleObj>
              </mc:Choice>
              <mc:Fallback>
                <p:oleObj name="Chart" r:id="rId4" imgW="4701495" imgH="4061399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514600"/>
                        <a:ext cx="4702175" cy="406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943600" y="4724400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Ukrainian 73%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953000" y="39624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Russian 22%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943600" y="3200400"/>
            <a:ext cx="91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Other 5%</a:t>
            </a:r>
          </a:p>
        </p:txBody>
      </p:sp>
    </p:spTree>
    <p:custDataLst>
      <p:tags r:id="rId2"/>
    </p:custDataLst>
  </p:cSld>
  <p:clrMapOvr>
    <a:masterClrMapping/>
  </p:clrMapOvr>
  <p:transition advTm="36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  <p:bldOleChart spid="7172" grpId="0"/>
      <p:bldP spid="717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2009_1111_03121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2009_1111_03375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5309"/>
          <a:stretch>
            <a:fillRect/>
          </a:stretch>
        </p:blipFill>
        <p:spPr bwMode="auto">
          <a:xfrm>
            <a:off x="3886200" y="762000"/>
            <a:ext cx="4953000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2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2009_1111_040536AA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3"/>
          <a:stretch>
            <a:fillRect/>
          </a:stretch>
        </p:blipFill>
        <p:spPr bwMode="auto">
          <a:xfrm>
            <a:off x="304800" y="228600"/>
            <a:ext cx="564356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2009_1111_04080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1"/>
          <a:stretch>
            <a:fillRect/>
          </a:stretch>
        </p:blipFill>
        <p:spPr bwMode="auto">
          <a:xfrm>
            <a:off x="3733800" y="533400"/>
            <a:ext cx="5091113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6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2009_1111_04394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2009_1111_05275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7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Thursday November 12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 2:45 am</a:t>
            </a:r>
          </a:p>
          <a:p>
            <a:r>
              <a:rPr lang="en-US"/>
              <a:t>Depart Kiev 7:08 am</a:t>
            </a:r>
          </a:p>
          <a:p>
            <a:r>
              <a:rPr lang="en-US"/>
              <a:t>Arrive Amsterdam 8:46 am</a:t>
            </a:r>
          </a:p>
          <a:p>
            <a:r>
              <a:rPr lang="en-US"/>
              <a:t>Depart Amsterdam 1:48 pm</a:t>
            </a:r>
          </a:p>
          <a:p>
            <a:r>
              <a:rPr lang="en-US"/>
              <a:t>Arrive Atlanta 4:55 pm</a:t>
            </a:r>
          </a:p>
          <a:p>
            <a:r>
              <a:rPr lang="en-US"/>
              <a:t>Depart Atlanta 8:29 pm</a:t>
            </a:r>
          </a:p>
          <a:p>
            <a:r>
              <a:rPr lang="en-US"/>
              <a:t>Arrive Charlottesville 10:01 pm</a:t>
            </a:r>
          </a:p>
        </p:txBody>
      </p:sp>
      <p:pic>
        <p:nvPicPr>
          <p:cNvPr id="20485" name="Picture 5" descr="MC90031192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1827213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3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ukraine-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>
                <a:latin typeface="Arial Black" pitchFamily="34" charset="0"/>
              </a:rPr>
              <a:t>The End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Pray for the Ukraine</a:t>
            </a: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32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Ukraine Religion Statistics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Various Orthodox: 84%*</a:t>
            </a:r>
          </a:p>
          <a:p>
            <a:pPr>
              <a:buFontTx/>
              <a:buNone/>
            </a:pPr>
            <a:r>
              <a:rPr lang="en-US"/>
              <a:t>   * % of religious</a:t>
            </a:r>
          </a:p>
          <a:p>
            <a:r>
              <a:rPr lang="en-US"/>
              <a:t>Ukrainian Greek Catholic: 8%</a:t>
            </a:r>
          </a:p>
          <a:p>
            <a:r>
              <a:rPr lang="en-US"/>
              <a:t>Roman Catholic: 2.2%</a:t>
            </a:r>
          </a:p>
          <a:p>
            <a:r>
              <a:rPr lang="en-US"/>
              <a:t>Protestant: 2.2%</a:t>
            </a:r>
          </a:p>
          <a:p>
            <a:r>
              <a:rPr lang="en-US"/>
              <a:t>Jewish: 0.6%</a:t>
            </a:r>
          </a:p>
          <a:p>
            <a:r>
              <a:rPr lang="en-US"/>
              <a:t>Other: 3.2%</a:t>
            </a: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4702175" y="3276600"/>
          <a:ext cx="4441825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Chart" r:id="rId4" imgW="4442440" imgH="3299554" progId="MSGraph.Chart.8">
                  <p:embed followColorScheme="full"/>
                </p:oleObj>
              </mc:Choice>
              <mc:Fallback>
                <p:oleObj name="Chart" r:id="rId4" imgW="4442440" imgH="3299554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2175" y="3276600"/>
                        <a:ext cx="4441825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334000" y="51816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Orthodox</a:t>
            </a:r>
          </a:p>
        </p:txBody>
      </p:sp>
    </p:spTree>
    <p:custDataLst>
      <p:tags r:id="rId2"/>
    </p:custDataLst>
  </p:cSld>
  <p:clrMapOvr>
    <a:masterClrMapping/>
  </p:clrMapOvr>
  <p:transition advTm="43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OleChart spid="8196" grpId="0"/>
      <p:bldP spid="81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Ukrainian Belief Statistics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Atheist 20%</a:t>
            </a:r>
          </a:p>
          <a:p>
            <a:r>
              <a:rPr lang="en-US"/>
              <a:t>Agnostic 15%</a:t>
            </a:r>
          </a:p>
          <a:p>
            <a:r>
              <a:rPr lang="en-US"/>
              <a:t>Deist 35%</a:t>
            </a:r>
          </a:p>
          <a:p>
            <a:r>
              <a:rPr lang="en-US"/>
              <a:t>New Age 1%</a:t>
            </a:r>
          </a:p>
          <a:p>
            <a:r>
              <a:rPr lang="en-US"/>
              <a:t>Neodoukhobor 25%</a:t>
            </a:r>
          </a:p>
          <a:p>
            <a:r>
              <a:rPr lang="en-US"/>
              <a:t>Orthodox 4%</a:t>
            </a:r>
          </a:p>
          <a:p>
            <a:r>
              <a:rPr lang="en-US"/>
              <a:t>Catholic 1%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4191000" y="1447800"/>
          <a:ext cx="4435475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Chart" r:id="rId4" imgW="5577759" imgH="4061399" progId="MSGraph.Chart.8">
                  <p:embed followColorScheme="full"/>
                </p:oleObj>
              </mc:Choice>
              <mc:Fallback>
                <p:oleObj name="Chart" r:id="rId4" imgW="5577759" imgH="4061399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447800"/>
                        <a:ext cx="4435475" cy="322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95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  <p:bldOleChart spid="92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Swine Flu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a week before I headed for Ukraine, the Prime Minister closed all schools and cancelled all public meetings for three weeks to slow the spread of the flu.</a:t>
            </a:r>
          </a:p>
          <a:p>
            <a:r>
              <a:rPr lang="en-US"/>
              <a:t>As a result, I had three talks at universities cancelled, as well as two talks at an Orthodox seminary.</a:t>
            </a:r>
          </a:p>
        </p:txBody>
      </p:sp>
    </p:spTree>
    <p:custDataLst>
      <p:tags r:id="rId1"/>
    </p:custDataLst>
  </p:cSld>
  <p:clrMapOvr>
    <a:masterClrMapping/>
  </p:clrMapOvr>
  <p:transition advTm="30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Trip Over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Tuesday November 3</a:t>
            </a:r>
          </a:p>
          <a:p>
            <a:pPr lvl="1">
              <a:lnSpc>
                <a:spcPct val="90000"/>
              </a:lnSpc>
            </a:pPr>
            <a:r>
              <a:rPr lang="en-US"/>
              <a:t>Depart Charlottesville 4:38 pm</a:t>
            </a:r>
          </a:p>
          <a:p>
            <a:pPr lvl="1">
              <a:lnSpc>
                <a:spcPct val="90000"/>
              </a:lnSpc>
            </a:pPr>
            <a:r>
              <a:rPr lang="en-US"/>
              <a:t>Arrive Detroit 5:50 pm</a:t>
            </a:r>
          </a:p>
          <a:p>
            <a:pPr lvl="1">
              <a:lnSpc>
                <a:spcPct val="90000"/>
              </a:lnSpc>
            </a:pPr>
            <a:r>
              <a:rPr lang="en-US"/>
              <a:t>Depart Detroit 10:19 pm</a:t>
            </a:r>
          </a:p>
          <a:p>
            <a:pPr>
              <a:lnSpc>
                <a:spcPct val="90000"/>
              </a:lnSpc>
            </a:pPr>
            <a:r>
              <a:rPr lang="en-US"/>
              <a:t>Wednesday November 4</a:t>
            </a:r>
          </a:p>
          <a:p>
            <a:pPr lvl="1">
              <a:lnSpc>
                <a:spcPct val="90000"/>
              </a:lnSpc>
            </a:pPr>
            <a:r>
              <a:rPr lang="en-US"/>
              <a:t>Arrive Amsterdam 10:52 am</a:t>
            </a:r>
          </a:p>
          <a:p>
            <a:pPr lvl="1">
              <a:lnSpc>
                <a:spcPct val="90000"/>
              </a:lnSpc>
            </a:pPr>
            <a:r>
              <a:rPr lang="en-US"/>
              <a:t>Depart Amsterdam 1:48 pm</a:t>
            </a:r>
          </a:p>
          <a:p>
            <a:pPr lvl="1">
              <a:lnSpc>
                <a:spcPct val="90000"/>
              </a:lnSpc>
            </a:pPr>
            <a:r>
              <a:rPr lang="en-US"/>
              <a:t>Arrive Kiev 4:36 pm</a:t>
            </a:r>
          </a:p>
          <a:p>
            <a:pPr lvl="1">
              <a:lnSpc>
                <a:spcPct val="90000"/>
              </a:lnSpc>
            </a:pPr>
            <a:r>
              <a:rPr lang="en-US"/>
              <a:t>At Eide’s 6:51 pm</a:t>
            </a:r>
          </a:p>
        </p:txBody>
      </p:sp>
    </p:spTree>
    <p:custDataLst>
      <p:tags r:id="rId1"/>
    </p:custDataLst>
  </p:cSld>
  <p:clrMapOvr>
    <a:masterClrMapping/>
  </p:clrMapOvr>
  <p:transition advTm="39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Trip Over</a:t>
            </a:r>
          </a:p>
        </p:txBody>
      </p:sp>
      <p:pic>
        <p:nvPicPr>
          <p:cNvPr id="11268" name="Picture 4" descr="natlan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848600" cy="50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 flipH="1" flipV="1">
            <a:off x="1676400" y="41148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1676400" y="3276600"/>
            <a:ext cx="48006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6477000" y="3276600"/>
            <a:ext cx="1371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1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  <p:bldP spid="112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9.3|8.3|1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|11.8|5.7|3.8|17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8|4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|4.4|10.2|1.6|1.7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.1|1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|40.6|3.8|15.7|1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4|18.9|10.3|19.5|4.4|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.6|3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4|1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|9|32.5|4.8|3.4|2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7|5.2|2.5|2.7|2.7|1.3|4.7|3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2|4.3|1.3|2.1|2.7|2.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1|1.4|2.7|16.6|7.4|39.6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7|3.6|3.4|6.7|3.4|1.7|2.8|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3|2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681</Words>
  <Application>Microsoft Office PowerPoint</Application>
  <PresentationFormat>On-screen Show (4:3)</PresentationFormat>
  <Paragraphs>124</Paragraphs>
  <Slides>44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Chart</vt:lpstr>
      <vt:lpstr>2009 Ukraine Trip</vt:lpstr>
      <vt:lpstr>My Ukraine Trip</vt:lpstr>
      <vt:lpstr>Ukraine</vt:lpstr>
      <vt:lpstr>Ukraine Population Statistics</vt:lpstr>
      <vt:lpstr>Ukraine Religion Statistics</vt:lpstr>
      <vt:lpstr>Ukrainian Belief Statistics</vt:lpstr>
      <vt:lpstr>Swine Flu</vt:lpstr>
      <vt:lpstr>The Trip Over</vt:lpstr>
      <vt:lpstr>The Trip Over</vt:lpstr>
      <vt:lpstr>PowerPoint Presentation</vt:lpstr>
      <vt:lpstr>PowerPoint Presentation</vt:lpstr>
      <vt:lpstr>Thursday November 5</vt:lpstr>
      <vt:lpstr>PowerPoint Presentation</vt:lpstr>
      <vt:lpstr>PowerPoint Presentation</vt:lpstr>
      <vt:lpstr>Friday November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Saturday November 7</vt:lpstr>
      <vt:lpstr>PowerPoint Presentation</vt:lpstr>
      <vt:lpstr>PowerPoint Presentation</vt:lpstr>
      <vt:lpstr>PowerPoint Presentation</vt:lpstr>
      <vt:lpstr>PowerPoint Presentation</vt:lpstr>
      <vt:lpstr>Sunday November 8</vt:lpstr>
      <vt:lpstr>PowerPoint Presentation</vt:lpstr>
      <vt:lpstr>PowerPoint Presentation</vt:lpstr>
      <vt:lpstr>The Book of Job</vt:lpstr>
      <vt:lpstr>Genetic Engineering &amp; Cloning</vt:lpstr>
      <vt:lpstr>Monday November 9</vt:lpstr>
      <vt:lpstr>PowerPoint Presentation</vt:lpstr>
      <vt:lpstr>PowerPoint Presentation</vt:lpstr>
      <vt:lpstr>PowerPoint Presentation</vt:lpstr>
      <vt:lpstr>Tuesday November 10</vt:lpstr>
      <vt:lpstr>PowerPoint Presentation</vt:lpstr>
      <vt:lpstr>PowerPoint Presentation</vt:lpstr>
      <vt:lpstr>Astrology:   Is Your Destiny in the Stars?</vt:lpstr>
      <vt:lpstr>Wednesday November 11</vt:lpstr>
      <vt:lpstr>PowerPoint Presentation</vt:lpstr>
      <vt:lpstr>PowerPoint Presentation</vt:lpstr>
      <vt:lpstr>PowerPoint Presentation</vt:lpstr>
      <vt:lpstr>Thursday November 12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2009 Ukraine Trip</dc:title>
  <dc:creator>rnewman</dc:creator>
  <cp:lastModifiedBy>Newman</cp:lastModifiedBy>
  <cp:revision>107</cp:revision>
  <dcterms:created xsi:type="dcterms:W3CDTF">2009-11-28T01:14:43Z</dcterms:created>
  <dcterms:modified xsi:type="dcterms:W3CDTF">2015-07-02T19:40:14Z</dcterms:modified>
</cp:coreProperties>
</file>