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8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8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9C5262-626A-4181-AAAA-3E2DD890AF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67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6EFA30-2DD9-4CFD-82D9-C46A9979E8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23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C0384B-08FE-41B9-91DA-A2B4B46F76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00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5F4606D-80BD-4F13-BB09-5268B56208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253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D8E7A0-F330-4A37-956C-B70B52B2A9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841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E16798-79F5-4112-ACFA-4F17A45B14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88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B3F865-2DE9-4802-8198-469A2E2319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752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63D41-93AC-4617-9F1F-C60CCAB6DB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8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B15B64-7FA5-4F26-A9EA-42DB9E909C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551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9C7765-2E13-422A-886E-EBD7459974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57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2FD49B-E511-42C6-92AA-94F5F42873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917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AF753E-4E8B-4CAC-AB91-FE3A2FD83D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97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3F7003D-E7DB-49AF-BA12-286B62BB87A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2007_0515_161553AA"/>
          <p:cNvPicPr>
            <a:picLocks noChangeAspect="1" noChangeArrowheads="1"/>
          </p:cNvPicPr>
          <p:nvPr/>
        </p:nvPicPr>
        <p:blipFill>
          <a:blip r:embed="rId5">
            <a:lum bright="50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04800"/>
            <a:ext cx="46863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Trip to Volgograd, Russia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May 10-24, 2007</a:t>
            </a:r>
          </a:p>
          <a:p>
            <a:r>
              <a:rPr lang="en-US" i="1"/>
              <a:t>Robert C. Newman</a:t>
            </a:r>
          </a:p>
        </p:txBody>
      </p:sp>
      <p:pic>
        <p:nvPicPr>
          <p:cNvPr id="2" name="2007Volgograd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58674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225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0" grpId="0"/>
      <p:bldP spid="2051" grpId="0" build="p"/>
    </p:bldLst>
  </p:timing>
  <p:extLst mod="1">
    <p:ext uri="{E180D4A7-C9FB-4DFB-919C-405C955672EB}">
      <p14:showEvtLst xmlns:p14="http://schemas.microsoft.com/office/powerpoint/2010/main">
        <p14:playEvt time="0" objId="205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Christian Teachers Association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3581400" cy="4525963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/>
              <a:t>	The CTA was formed by believing teachers as a result of the Jesus film, and the follow-up seminars  training teachers in a curriculum of ethics and values for the public schools.</a:t>
            </a:r>
          </a:p>
        </p:txBody>
      </p:sp>
      <p:pic>
        <p:nvPicPr>
          <p:cNvPr id="20487" name="Picture 7" descr="2007_0513_160255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/>
          <a:stretch>
            <a:fillRect/>
          </a:stretch>
        </p:blipFill>
        <p:spPr>
          <a:xfrm>
            <a:off x="4114800" y="1941513"/>
            <a:ext cx="4724400" cy="38687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33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Christian Teachers Association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26670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/>
              <a:t>	We assisted this group in a seminar they held for teachers of English by giving talks on family values and teaching.</a:t>
            </a:r>
          </a:p>
        </p:txBody>
      </p:sp>
      <p:pic>
        <p:nvPicPr>
          <p:cNvPr id="22533" name="Picture 5" descr="2007_0514_173517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67"/>
          <a:stretch>
            <a:fillRect/>
          </a:stretch>
        </p:blipFill>
        <p:spPr>
          <a:xfrm>
            <a:off x="3505200" y="1704975"/>
            <a:ext cx="5105400" cy="4718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17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Christian Teachers Association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28800"/>
            <a:ext cx="33528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/>
              <a:t>	We also presented a sample of the Dream Makers &amp; Dream Breakers curriculum, to be taught next fall in the Volgograd area.</a:t>
            </a:r>
          </a:p>
        </p:txBody>
      </p:sp>
      <p:pic>
        <p:nvPicPr>
          <p:cNvPr id="23557" name="Picture 5" descr="2007_0519_143127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8" r="16982" b="31604"/>
          <a:stretch>
            <a:fillRect/>
          </a:stretch>
        </p:blipFill>
        <p:spPr>
          <a:xfrm>
            <a:off x="3962400" y="2347913"/>
            <a:ext cx="4876800" cy="3582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291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Evangelical Churches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962400" cy="4525963"/>
          </a:xfrm>
        </p:spPr>
        <p:txBody>
          <a:bodyPr/>
          <a:lstStyle/>
          <a:p>
            <a:r>
              <a:rPr lang="en-US" sz="2800"/>
              <a:t>Each of us spoke on various occasions in several of the churches or to youth groups and home fellowship groups. </a:t>
            </a:r>
          </a:p>
          <a:p>
            <a:r>
              <a:rPr lang="en-US" sz="2800"/>
              <a:t>Here we are meeting with youth from 3 churches at the Methodist Church.</a:t>
            </a:r>
          </a:p>
        </p:txBody>
      </p:sp>
      <p:pic>
        <p:nvPicPr>
          <p:cNvPr id="26629" name="Picture 5" descr="2007_0512_170804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7"/>
          <a:stretch>
            <a:fillRect/>
          </a:stretch>
        </p:blipFill>
        <p:spPr>
          <a:xfrm>
            <a:off x="4419600" y="2162175"/>
            <a:ext cx="4343400" cy="35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38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Evangelical Churches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3528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/>
              <a:t>	This is South Baptist Church, where Dwight, Sasha &amp; I spoke to youth (teen to age 30) &amp; some older adults.</a:t>
            </a:r>
          </a:p>
        </p:txBody>
      </p:sp>
      <p:pic>
        <p:nvPicPr>
          <p:cNvPr id="28677" name="Picture 5" descr="2007_0516_190556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0463" y="1600200"/>
            <a:ext cx="339407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8" name="Picture 6" descr="2007_0516_192823AA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50"/>
          <a:stretch>
            <a:fillRect/>
          </a:stretch>
        </p:blipFill>
        <p:spPr bwMode="auto">
          <a:xfrm>
            <a:off x="508000" y="2743200"/>
            <a:ext cx="8128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50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Evangelical Churches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28194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/>
              <a:t>	We also met with about a dozen evangelical pastors, telling them about our trip and our personal ministries.</a:t>
            </a:r>
          </a:p>
        </p:txBody>
      </p:sp>
      <p:pic>
        <p:nvPicPr>
          <p:cNvPr id="29701" name="Picture 5" descr="2007_0517_090828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0" y="1600200"/>
            <a:ext cx="4724400" cy="3543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2" name="Picture 6" descr="2007_0517_105635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4"/>
          <a:stretch>
            <a:fillRect/>
          </a:stretch>
        </p:blipFill>
        <p:spPr bwMode="auto">
          <a:xfrm>
            <a:off x="4800600" y="2895600"/>
            <a:ext cx="35623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09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Evangelical Churches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This is a home fellowship group that Sasha and I visited.</a:t>
            </a:r>
          </a:p>
          <a:p>
            <a:pPr>
              <a:lnSpc>
                <a:spcPct val="90000"/>
              </a:lnSpc>
            </a:pPr>
            <a:r>
              <a:rPr lang="en-US" sz="2800"/>
              <a:t>These people were from the Christian Missionary Union.</a:t>
            </a:r>
          </a:p>
          <a:p>
            <a:pPr>
              <a:lnSpc>
                <a:spcPct val="90000"/>
              </a:lnSpc>
            </a:pPr>
            <a:r>
              <a:rPr lang="en-US" sz="2800"/>
              <a:t>They had lots of questions for us, including creation, last things, and UFOs.</a:t>
            </a:r>
          </a:p>
        </p:txBody>
      </p:sp>
      <p:pic>
        <p:nvPicPr>
          <p:cNvPr id="49157" name="Picture 5" descr="2007_0518_181046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9"/>
          <a:stretch>
            <a:fillRect/>
          </a:stretch>
        </p:blipFill>
        <p:spPr>
          <a:xfrm>
            <a:off x="4572000" y="1600200"/>
            <a:ext cx="4038600" cy="2647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158" name="Picture 6" descr="2007_0518_181056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00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49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Schools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Various members of our team spoke in three universities and at a number of secondary schools.</a:t>
            </a:r>
          </a:p>
          <a:p>
            <a:pPr>
              <a:lnSpc>
                <a:spcPct val="90000"/>
              </a:lnSpc>
            </a:pPr>
            <a:r>
              <a:rPr lang="en-US" sz="2800"/>
              <a:t>This is Dick, Dwight and our translator Sasha at VAGS, the Volgograd Academy of Government Service.</a:t>
            </a:r>
          </a:p>
        </p:txBody>
      </p:sp>
      <p:pic>
        <p:nvPicPr>
          <p:cNvPr id="32773" name="Picture 5" descr="2007_0515_125333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47913"/>
            <a:ext cx="4038600" cy="3028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55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Schools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352800" cy="4525963"/>
          </a:xfrm>
        </p:spPr>
        <p:txBody>
          <a:bodyPr/>
          <a:lstStyle/>
          <a:p>
            <a:r>
              <a:rPr lang="en-US" sz="2800"/>
              <a:t>This is VIB, the Volgograd Institute of Business.</a:t>
            </a:r>
          </a:p>
          <a:p>
            <a:r>
              <a:rPr lang="en-US" sz="2800"/>
              <a:t>Here Dwight &amp; Sasha are headed for the entrance of VIB.</a:t>
            </a:r>
          </a:p>
        </p:txBody>
      </p:sp>
      <p:pic>
        <p:nvPicPr>
          <p:cNvPr id="33797" name="Picture 5" descr="2007_0514_111854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8" r="11320"/>
          <a:stretch>
            <a:fillRect/>
          </a:stretch>
        </p:blipFill>
        <p:spPr>
          <a:xfrm>
            <a:off x="4114800" y="1741488"/>
            <a:ext cx="4648200" cy="4619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10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Schools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200400" cy="4525963"/>
          </a:xfrm>
        </p:spPr>
        <p:txBody>
          <a:bodyPr/>
          <a:lstStyle/>
          <a:p>
            <a:r>
              <a:rPr lang="en-US" sz="2800"/>
              <a:t>Here is a class studying English that I spoke to in VAGS.</a:t>
            </a:r>
          </a:p>
          <a:p>
            <a:r>
              <a:rPr lang="en-US" sz="2800"/>
              <a:t>I have just given them US maps so they can see where I come from.</a:t>
            </a:r>
          </a:p>
        </p:txBody>
      </p:sp>
      <p:pic>
        <p:nvPicPr>
          <p:cNvPr id="34821" name="Picture 5" descr="2007_0517_153420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5"/>
          <a:stretch>
            <a:fillRect/>
          </a:stretch>
        </p:blipFill>
        <p:spPr>
          <a:xfrm>
            <a:off x="4114800" y="1590675"/>
            <a:ext cx="4572000" cy="37861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2" name="Picture 6" descr="2007_0517_153430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1" r="30313"/>
          <a:stretch>
            <a:fillRect/>
          </a:stretch>
        </p:blipFill>
        <p:spPr bwMode="auto">
          <a:xfrm>
            <a:off x="3810000" y="3497263"/>
            <a:ext cx="4368800" cy="305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11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A sketch of my visit to Russia in May 2007</a:t>
            </a:r>
          </a:p>
          <a:p>
            <a:pPr>
              <a:lnSpc>
                <a:spcPct val="90000"/>
              </a:lnSpc>
            </a:pPr>
            <a:r>
              <a:rPr lang="en-US" sz="2800"/>
              <a:t>This was under the auspices of the International School Project.</a:t>
            </a:r>
          </a:p>
          <a:p>
            <a:pPr>
              <a:lnSpc>
                <a:spcPct val="90000"/>
              </a:lnSpc>
            </a:pPr>
            <a:r>
              <a:rPr lang="en-US" sz="2800"/>
              <a:t>The ISP is a spin-off from the Jesus film, Campus Crusade, and the Co-Mission in the 1990s.</a:t>
            </a:r>
          </a:p>
        </p:txBody>
      </p:sp>
      <p:pic>
        <p:nvPicPr>
          <p:cNvPr id="7173" name="Picture 5" descr="isplog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179638"/>
            <a:ext cx="4038600" cy="3365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83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Schools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5814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This is a new secondary school, called New Generation School.</a:t>
            </a:r>
          </a:p>
          <a:p>
            <a:pPr>
              <a:lnSpc>
                <a:spcPct val="90000"/>
              </a:lnSpc>
            </a:pPr>
            <a:r>
              <a:rPr lang="en-US" sz="2800"/>
              <a:t>It is a prep-school for VAGS, partly funded by NATO.</a:t>
            </a:r>
          </a:p>
          <a:p>
            <a:pPr>
              <a:lnSpc>
                <a:spcPct val="90000"/>
              </a:lnSpc>
            </a:pPr>
            <a:r>
              <a:rPr lang="en-US" sz="2800"/>
              <a:t>Here we met with about 30 students &amp; several teachers.</a:t>
            </a:r>
          </a:p>
        </p:txBody>
      </p:sp>
      <p:pic>
        <p:nvPicPr>
          <p:cNvPr id="35845" name="Picture 5" descr="2007_0518_143855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29"/>
          <a:stretch>
            <a:fillRect/>
          </a:stretch>
        </p:blipFill>
        <p:spPr>
          <a:xfrm>
            <a:off x="4191000" y="1893888"/>
            <a:ext cx="4267200" cy="4240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20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Schools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3528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Here are a couple shots of the students.</a:t>
            </a:r>
          </a:p>
          <a:p>
            <a:pPr>
              <a:lnSpc>
                <a:spcPct val="90000"/>
              </a:lnSpc>
            </a:pPr>
            <a:r>
              <a:rPr lang="en-US" sz="2800"/>
              <a:t>Dwight and I (with translator Sasha) answered lots of questions they had for us, including what we thought of President Bush.</a:t>
            </a:r>
          </a:p>
        </p:txBody>
      </p:sp>
      <p:pic>
        <p:nvPicPr>
          <p:cNvPr id="36870" name="Picture 6" descr="2007_0518_131519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600200"/>
            <a:ext cx="4038600" cy="3028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71" name="Picture 7" descr="2007_0518_131500AA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02"/>
          <a:stretch>
            <a:fillRect/>
          </a:stretch>
        </p:blipFill>
        <p:spPr bwMode="auto">
          <a:xfrm>
            <a:off x="4038600" y="4191000"/>
            <a:ext cx="4597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42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6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6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English Clubs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In the evenings, several of us would meet with students for an English Club, in which they could hear  &amp; practice English.</a:t>
            </a:r>
          </a:p>
          <a:p>
            <a:pPr>
              <a:lnSpc>
                <a:spcPct val="90000"/>
              </a:lnSpc>
            </a:pPr>
            <a:r>
              <a:rPr lang="en-US" sz="2800"/>
              <a:t>We were also free to speak about Jesus in these informal contexts.</a:t>
            </a:r>
          </a:p>
        </p:txBody>
      </p:sp>
      <p:pic>
        <p:nvPicPr>
          <p:cNvPr id="43014" name="Picture 6" descr="2007_0514_185039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2347913"/>
            <a:ext cx="4419600" cy="3314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36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30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English Clubs</a:t>
            </a:r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After the first meeting, the English Clubs met here in the Children’s Academy of Art.</a:t>
            </a:r>
          </a:p>
          <a:p>
            <a:r>
              <a:rPr lang="en-US" sz="2800"/>
              <a:t>Here is the group to which I gave my PowerPoint talk </a:t>
            </a:r>
            <a:r>
              <a:rPr lang="en-US" sz="2800">
                <a:cs typeface="Arial" charset="0"/>
              </a:rPr>
              <a:t>"</a:t>
            </a:r>
            <a:r>
              <a:rPr lang="en-US" sz="2800"/>
              <a:t>Christianity &amp; Science.</a:t>
            </a:r>
            <a:r>
              <a:rPr lang="en-US" sz="2800">
                <a:cs typeface="Arial" charset="0"/>
              </a:rPr>
              <a:t>"</a:t>
            </a:r>
          </a:p>
        </p:txBody>
      </p:sp>
      <p:pic>
        <p:nvPicPr>
          <p:cNvPr id="44038" name="Picture 6" descr="2007_0515_180051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0463" y="1600200"/>
            <a:ext cx="339407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040" name="Picture 8" descr="2007_0515_200241AA"/>
          <p:cNvPicPr>
            <a:picLocks noChangeAspect="1" noChangeArrowheads="1"/>
          </p:cNvPicPr>
          <p:nvPr/>
        </p:nvPicPr>
        <p:blipFill>
          <a:blip r:embed="rId4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9"/>
          <a:stretch>
            <a:fillRect/>
          </a:stretch>
        </p:blipFill>
        <p:spPr bwMode="auto">
          <a:xfrm>
            <a:off x="508000" y="2819400"/>
            <a:ext cx="8128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57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English Clubs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1242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/>
              <a:t>	At one of the English Clubs, we played some tunes from American folk songs, and talked about their place in American history.</a:t>
            </a:r>
          </a:p>
        </p:txBody>
      </p:sp>
      <p:pic>
        <p:nvPicPr>
          <p:cNvPr id="45064" name="Picture 8" descr="2007_0517_201030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7600" y="2347913"/>
            <a:ext cx="5029200" cy="3771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236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 Sightseeing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Here &amp; there during our time in Volgograd, and for a day &amp; a half in Moscow on the way back, we did some sightseeing.</a:t>
            </a:r>
          </a:p>
          <a:p>
            <a:pPr>
              <a:lnSpc>
                <a:spcPct val="90000"/>
              </a:lnSpc>
            </a:pPr>
            <a:r>
              <a:rPr lang="en-US" sz="2800"/>
              <a:t>This is the ceremonial walkway up to a huge statue of </a:t>
            </a:r>
            <a:r>
              <a:rPr lang="en-US" sz="2800">
                <a:cs typeface="Arial" charset="0"/>
              </a:rPr>
              <a:t>'</a:t>
            </a:r>
            <a:r>
              <a:rPr lang="en-US" sz="2800"/>
              <a:t>Mother Russia,</a:t>
            </a:r>
            <a:r>
              <a:rPr lang="en-US" sz="2800">
                <a:cs typeface="Arial" charset="0"/>
              </a:rPr>
              <a:t>'</a:t>
            </a:r>
            <a:r>
              <a:rPr lang="en-US" sz="2800"/>
              <a:t> a memorial to the defense of Stalingrad.</a:t>
            </a:r>
          </a:p>
        </p:txBody>
      </p:sp>
      <p:pic>
        <p:nvPicPr>
          <p:cNvPr id="51207" name="Picture 7" descr="2007_0515_152139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29"/>
          <a:stretch>
            <a:fillRect/>
          </a:stretch>
        </p:blipFill>
        <p:spPr>
          <a:xfrm>
            <a:off x="4648200" y="2057400"/>
            <a:ext cx="4144963" cy="426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71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Sightseeing, Volgograd</a:t>
            </a:r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124200" cy="4525963"/>
          </a:xfrm>
        </p:spPr>
        <p:txBody>
          <a:bodyPr/>
          <a:lstStyle/>
          <a:p>
            <a:r>
              <a:rPr lang="en-US" sz="2800"/>
              <a:t>This is the memorial flame at the same site.</a:t>
            </a:r>
          </a:p>
          <a:p>
            <a:r>
              <a:rPr lang="en-US" sz="2800"/>
              <a:t>It is guarded 24 hours a day by soldiers.</a:t>
            </a:r>
          </a:p>
        </p:txBody>
      </p:sp>
      <p:pic>
        <p:nvPicPr>
          <p:cNvPr id="53254" name="Picture 6" descr="2007_0515_155112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8" b="10768"/>
          <a:stretch>
            <a:fillRect/>
          </a:stretch>
        </p:blipFill>
        <p:spPr>
          <a:xfrm>
            <a:off x="3697288" y="1524000"/>
            <a:ext cx="4667250" cy="5029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41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3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Sightseeing, Volgograd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276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/>
              <a:t>	This is a Russian Orthodox Cathedral at the same memorial, built since the end of the Communist regime.</a:t>
            </a:r>
          </a:p>
        </p:txBody>
      </p:sp>
      <p:pic>
        <p:nvPicPr>
          <p:cNvPr id="55302" name="Picture 6" descr="2007_0515_162017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6"/>
          <a:stretch>
            <a:fillRect/>
          </a:stretch>
        </p:blipFill>
        <p:spPr>
          <a:xfrm>
            <a:off x="4171950" y="1600200"/>
            <a:ext cx="4192588" cy="4800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83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Sightseeing, Moscow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This is part of Red Square.</a:t>
            </a:r>
          </a:p>
          <a:p>
            <a:pPr>
              <a:lnSpc>
                <a:spcPct val="90000"/>
              </a:lnSpc>
            </a:pPr>
            <a:r>
              <a:rPr lang="en-US" sz="2800"/>
              <a:t>Note the refurbished church.</a:t>
            </a:r>
          </a:p>
          <a:p>
            <a:pPr>
              <a:lnSpc>
                <a:spcPct val="90000"/>
              </a:lnSpc>
            </a:pPr>
            <a:r>
              <a:rPr lang="en-US" sz="2800"/>
              <a:t>Since the fall of Communism, the government has allowed (&amp; sometimes even aided) the rebuilding of Orthodox churches.</a:t>
            </a:r>
          </a:p>
        </p:txBody>
      </p:sp>
      <p:pic>
        <p:nvPicPr>
          <p:cNvPr id="57350" name="Picture 6" descr="2007_0523_121659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0" r="17447" b="10768"/>
          <a:stretch>
            <a:fillRect/>
          </a:stretch>
        </p:blipFill>
        <p:spPr>
          <a:xfrm>
            <a:off x="4792663" y="1524000"/>
            <a:ext cx="3857625" cy="495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21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7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73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3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Sightseeing, Moscow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581400" cy="4525963"/>
          </a:xfrm>
        </p:spPr>
        <p:txBody>
          <a:bodyPr/>
          <a:lstStyle/>
          <a:p>
            <a:r>
              <a:rPr lang="en-US" sz="2800"/>
              <a:t>Everywhere we went, in Volgograd and Moscow, the economy seemed much more vibrant, and the people happier, than 15 years ago.</a:t>
            </a:r>
          </a:p>
          <a:p>
            <a:r>
              <a:rPr lang="en-US" sz="2800"/>
              <a:t>But they still need Jesus.</a:t>
            </a:r>
          </a:p>
        </p:txBody>
      </p:sp>
      <p:pic>
        <p:nvPicPr>
          <p:cNvPr id="59398" name="Picture 6" descr="2007_0523_133146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0"/>
          <a:stretch>
            <a:fillRect/>
          </a:stretch>
        </p:blipFill>
        <p:spPr>
          <a:xfrm>
            <a:off x="4432300" y="1600200"/>
            <a:ext cx="4254500" cy="457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299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9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9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47800"/>
            <a:ext cx="34290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Our leader was Bart Trowbridge…</a:t>
            </a:r>
          </a:p>
          <a:p>
            <a:pPr>
              <a:lnSpc>
                <a:spcPct val="90000"/>
              </a:lnSpc>
            </a:pPr>
            <a:r>
              <a:rPr lang="en-US" sz="2800"/>
              <a:t>… with whom Dave Dunbar and I made a trip to Russia back in October 1992.</a:t>
            </a:r>
          </a:p>
          <a:p>
            <a:pPr>
              <a:lnSpc>
                <a:spcPct val="90000"/>
              </a:lnSpc>
            </a:pPr>
            <a:r>
              <a:rPr lang="en-US" sz="2800"/>
              <a:t>Here we are shown making a TV program on that trip 15 years ago.</a:t>
            </a:r>
          </a:p>
        </p:txBody>
      </p:sp>
      <p:pic>
        <p:nvPicPr>
          <p:cNvPr id="9221" name="Picture 5" descr="Russia92P602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29"/>
          <a:stretch>
            <a:fillRect/>
          </a:stretch>
        </p:blipFill>
        <p:spPr>
          <a:xfrm>
            <a:off x="4876800" y="2441575"/>
            <a:ext cx="3733800" cy="3300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3" name="Oval 7"/>
          <p:cNvSpPr>
            <a:spLocks noChangeArrowheads="1"/>
          </p:cNvSpPr>
          <p:nvPr/>
        </p:nvSpPr>
        <p:spPr bwMode="auto">
          <a:xfrm>
            <a:off x="7543800" y="3124200"/>
            <a:ext cx="914400" cy="22098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4" name="Oval 8"/>
          <p:cNvSpPr>
            <a:spLocks noChangeArrowheads="1"/>
          </p:cNvSpPr>
          <p:nvPr/>
        </p:nvSpPr>
        <p:spPr bwMode="auto">
          <a:xfrm>
            <a:off x="5029200" y="3200400"/>
            <a:ext cx="2286000" cy="2057400"/>
          </a:xfrm>
          <a:prstGeom prst="ellips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advTm="221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uiExpand="1" build="p"/>
      <p:bldP spid="9223" grpId="0" animBg="1"/>
      <p:bldP spid="922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Sightseeing, Moscow</a:t>
            </a: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276600" cy="4525963"/>
          </a:xfrm>
        </p:spPr>
        <p:txBody>
          <a:bodyPr/>
          <a:lstStyle/>
          <a:p>
            <a:r>
              <a:rPr lang="en-US" sz="2800"/>
              <a:t>This is the rebuilt Church of the Savior, which Stalin destroyed in the 1930s. </a:t>
            </a:r>
          </a:p>
          <a:p>
            <a:r>
              <a:rPr lang="en-US" sz="2800"/>
              <a:t>Boris Yeltsin was recently buried here.</a:t>
            </a:r>
          </a:p>
        </p:txBody>
      </p:sp>
      <p:pic>
        <p:nvPicPr>
          <p:cNvPr id="61448" name="Picture 8" descr="2007_0523_153537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2" r="19691" b="34338"/>
          <a:stretch>
            <a:fillRect/>
          </a:stretch>
        </p:blipFill>
        <p:spPr>
          <a:xfrm>
            <a:off x="4495800" y="1447800"/>
            <a:ext cx="4086225" cy="5029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28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1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1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620000" cy="4525963"/>
          </a:xfrm>
        </p:spPr>
        <p:txBody>
          <a:bodyPr/>
          <a:lstStyle/>
          <a:p>
            <a:r>
              <a:rPr lang="en-US"/>
              <a:t>I found the trip both exciting and encouraging.</a:t>
            </a:r>
          </a:p>
          <a:p>
            <a:r>
              <a:rPr lang="en-US"/>
              <a:t>At present, Russia is still open to the Gospel, though there is not as much response as earlier.</a:t>
            </a:r>
          </a:p>
          <a:p>
            <a:r>
              <a:rPr lang="en-US"/>
              <a:t>There are now many evangelical churches, where there were only a few 15 years ago.</a:t>
            </a:r>
          </a:p>
        </p:txBody>
      </p:sp>
      <p:pic>
        <p:nvPicPr>
          <p:cNvPr id="63492" name="Picture 4" descr="isp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04800"/>
            <a:ext cx="19812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154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Pray for…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… the spiritual situation in Russia.</a:t>
            </a:r>
          </a:p>
          <a:p>
            <a:r>
              <a:rPr lang="en-US"/>
              <a:t>… the evangelical churches there</a:t>
            </a:r>
          </a:p>
          <a:p>
            <a:r>
              <a:rPr lang="en-US"/>
              <a:t>… revival in the orthodox church</a:t>
            </a:r>
          </a:p>
          <a:p>
            <a:r>
              <a:rPr lang="en-US"/>
              <a:t>… many to be drawn to Jesus</a:t>
            </a:r>
          </a:p>
          <a:p>
            <a:r>
              <a:rPr lang="en-US"/>
              <a:t>… the International School Project and Christian Teachers Associations</a:t>
            </a:r>
          </a:p>
          <a:p>
            <a:r>
              <a:rPr lang="en-US"/>
              <a:t>… the Dream Maker &amp; Dream Breaker curriculum to be implemented &amp; effective</a:t>
            </a:r>
          </a:p>
        </p:txBody>
      </p:sp>
      <p:pic>
        <p:nvPicPr>
          <p:cNvPr id="64516" name="Picture 4" descr="isp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04800"/>
            <a:ext cx="19812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280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2" name="Picture 6" descr="2007_0515_153402AA"/>
          <p:cNvPicPr>
            <a:picLocks noChangeAspect="1" noChangeArrowheads="1"/>
          </p:cNvPicPr>
          <p:nvPr/>
        </p:nvPicPr>
        <p:blipFill>
          <a:blip r:embed="rId3">
            <a:lum bright="50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50"/>
          <a:stretch>
            <a:fillRect/>
          </a:stretch>
        </p:blipFill>
        <p:spPr bwMode="auto">
          <a:xfrm>
            <a:off x="1524000" y="382588"/>
            <a:ext cx="6096000" cy="604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The End</a:t>
            </a:r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May the Lord be glorified in Russia!</a:t>
            </a:r>
          </a:p>
        </p:txBody>
      </p:sp>
    </p:spTree>
    <p:custDataLst>
      <p:tags r:id="rId1"/>
    </p:custDataLst>
  </p:cSld>
  <p:clrMapOvr>
    <a:masterClrMapping/>
  </p:clrMapOvr>
  <p:transition advTm="153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5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0" grpId="0"/>
      <p:bldP spid="6554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Team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7338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This time our Team consisted of: </a:t>
            </a:r>
          </a:p>
          <a:p>
            <a:pPr>
              <a:lnSpc>
                <a:spcPct val="90000"/>
              </a:lnSpc>
            </a:pPr>
            <a:r>
              <a:rPr lang="en-US" sz="2800"/>
              <a:t>Bart Trowbridge</a:t>
            </a:r>
          </a:p>
          <a:p>
            <a:pPr>
              <a:lnSpc>
                <a:spcPct val="90000"/>
              </a:lnSpc>
            </a:pPr>
            <a:r>
              <a:rPr lang="en-US" sz="2800"/>
              <a:t>Dick &amp; JoAnne Hinrichs</a:t>
            </a:r>
          </a:p>
          <a:p>
            <a:pPr>
              <a:lnSpc>
                <a:spcPct val="90000"/>
              </a:lnSpc>
            </a:pPr>
            <a:r>
              <a:rPr lang="en-US" sz="2800"/>
              <a:t>Dwight Steen</a:t>
            </a:r>
          </a:p>
          <a:p>
            <a:pPr>
              <a:lnSpc>
                <a:spcPct val="90000"/>
              </a:lnSpc>
            </a:pPr>
            <a:r>
              <a:rPr lang="en-US" sz="2800"/>
              <a:t>Myself</a:t>
            </a:r>
          </a:p>
          <a:p>
            <a:pPr>
              <a:lnSpc>
                <a:spcPct val="90000"/>
              </a:lnSpc>
            </a:pPr>
            <a:r>
              <a:rPr lang="en-US" sz="2800"/>
              <a:t>Sasha Tychkovska, our translator from the Ukraine</a:t>
            </a:r>
          </a:p>
        </p:txBody>
      </p:sp>
      <p:pic>
        <p:nvPicPr>
          <p:cNvPr id="11271" name="Picture 7" descr="2007_0523_193504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600200"/>
            <a:ext cx="4038600" cy="3028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2" name="Picture 8" descr="2007_0515_125333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6250" r="42500"/>
          <a:stretch>
            <a:fillRect/>
          </a:stretch>
        </p:blipFill>
        <p:spPr bwMode="auto">
          <a:xfrm>
            <a:off x="6840538" y="4191000"/>
            <a:ext cx="1922462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2007_0519_085725A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7" t="23750"/>
          <a:stretch>
            <a:fillRect/>
          </a:stretch>
        </p:blipFill>
        <p:spPr bwMode="auto">
          <a:xfrm>
            <a:off x="4114800" y="4564063"/>
            <a:ext cx="2438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514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isp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04800"/>
            <a:ext cx="19812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Purposes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To encourage the Christian Teachers Association of Volgograd</a:t>
            </a:r>
          </a:p>
          <a:p>
            <a:pPr>
              <a:lnSpc>
                <a:spcPct val="90000"/>
              </a:lnSpc>
            </a:pPr>
            <a:r>
              <a:rPr lang="en-US"/>
              <a:t>To aid the evangelical churches of the area &amp; encourage them to work on common projects</a:t>
            </a:r>
          </a:p>
          <a:p>
            <a:pPr>
              <a:lnSpc>
                <a:spcPct val="90000"/>
              </a:lnSpc>
            </a:pPr>
            <a:r>
              <a:rPr lang="en-US"/>
              <a:t>To reach out to the universities and secondary schools</a:t>
            </a:r>
          </a:p>
          <a:p>
            <a:pPr>
              <a:lnSpc>
                <a:spcPct val="90000"/>
              </a:lnSpc>
            </a:pPr>
            <a:r>
              <a:rPr lang="en-US"/>
              <a:t>To draw students and others to consider the claims of Jesus</a:t>
            </a:r>
          </a:p>
        </p:txBody>
      </p:sp>
    </p:spTree>
    <p:custDataLst>
      <p:tags r:id="rId1"/>
    </p:custDataLst>
  </p:cSld>
  <p:clrMapOvr>
    <a:masterClrMapping/>
  </p:clrMapOvr>
  <p:transition advTm="207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Arrival at Volgograd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After one day in Moscow, we flew down to Volgograd, about 600 miles SE.</a:t>
            </a:r>
          </a:p>
          <a:p>
            <a:pPr>
              <a:lnSpc>
                <a:spcPct val="90000"/>
              </a:lnSpc>
            </a:pPr>
            <a:r>
              <a:rPr lang="en-US" sz="2800"/>
              <a:t>Here we were met by Ludmilla Chernichkina from the CTA and Valery Patkevich, our host and pastor of the local Methodist Church.</a:t>
            </a:r>
          </a:p>
        </p:txBody>
      </p:sp>
      <p:pic>
        <p:nvPicPr>
          <p:cNvPr id="14342" name="Picture 6" descr="2007_0512_112151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88"/>
          <a:stretch>
            <a:fillRect/>
          </a:stretch>
        </p:blipFill>
        <p:spPr>
          <a:xfrm>
            <a:off x="4787900" y="1905000"/>
            <a:ext cx="3670300" cy="3943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258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Pastors &amp; Drivers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Here we see Pastor Valery Patkevich of the Methodist Church, who was our host and one of our drivers.</a:t>
            </a:r>
          </a:p>
          <a:p>
            <a:r>
              <a:rPr lang="en-US" sz="2800"/>
              <a:t>To the right is Pastor Valodya Ilyechin, another pastor and our other driver.</a:t>
            </a:r>
          </a:p>
        </p:txBody>
      </p:sp>
      <p:pic>
        <p:nvPicPr>
          <p:cNvPr id="70660" name="Picture 4" descr="2007_0519_085224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2" t="35692" r="9435"/>
          <a:stretch>
            <a:fillRect/>
          </a:stretch>
        </p:blipFill>
        <p:spPr>
          <a:xfrm>
            <a:off x="4648200" y="1914525"/>
            <a:ext cx="4038600" cy="3822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214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Accomodations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2133600"/>
            <a:ext cx="3733800" cy="4191000"/>
          </a:xfrm>
        </p:spPr>
        <p:txBody>
          <a:bodyPr/>
          <a:lstStyle/>
          <a:p>
            <a:pPr>
              <a:buFontTx/>
              <a:buNone/>
            </a:pPr>
            <a:r>
              <a:rPr lang="en-US" sz="2800"/>
              <a:t>	Though staying in 3 different locations, the team usually ate its meals at the Methodist Church of the Transfiguration, home of Pastor Valery and several men and women.</a:t>
            </a:r>
          </a:p>
        </p:txBody>
      </p:sp>
      <p:pic>
        <p:nvPicPr>
          <p:cNvPr id="16389" name="Picture 5" descr="2007_0512_160012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67"/>
          <a:stretch>
            <a:fillRect/>
          </a:stretch>
        </p:blipFill>
        <p:spPr>
          <a:xfrm>
            <a:off x="4267200" y="1447800"/>
            <a:ext cx="4343400" cy="40147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1" name="Picture 7" descr="2007_0516_173619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14750"/>
            <a:ext cx="368300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73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Accomodations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Dwight and I stayed in a rented, furnished apartment a few miles away.</a:t>
            </a:r>
          </a:p>
          <a:p>
            <a:pPr>
              <a:lnSpc>
                <a:spcPct val="90000"/>
              </a:lnSpc>
            </a:pPr>
            <a:r>
              <a:rPr lang="en-US" sz="2800"/>
              <a:t>Dick and JoAnne stayed with a widow Katya, who spoke no English.</a:t>
            </a:r>
          </a:p>
          <a:p>
            <a:pPr>
              <a:lnSpc>
                <a:spcPct val="90000"/>
              </a:lnSpc>
            </a:pPr>
            <a:r>
              <a:rPr lang="en-US" sz="2800"/>
              <a:t>Bart &amp; Sasha stayed at the church.</a:t>
            </a:r>
          </a:p>
        </p:txBody>
      </p:sp>
      <p:pic>
        <p:nvPicPr>
          <p:cNvPr id="18437" name="Picture 5" descr="2007_0514_090111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0463" y="1600200"/>
            <a:ext cx="339407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35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6.7|5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|3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2|6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8|3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|1.9|1.1|3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8|1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|4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1|7|8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6|2.1|2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7|5.4|1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8|1.2|1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5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8|4.3|2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5|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7.1|0.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|1.1|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8|2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9|0.9|3.1|1.6|5.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5|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|6.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8|2.4|2.9|2.4|4.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7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3|1.3|2.8|1.2|3.2|2.8|23.4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.2|5.1|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7|9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9|5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8|1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8|2.9|3.9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899</Words>
  <Application>Microsoft Office PowerPoint</Application>
  <PresentationFormat>On-screen Show (4:3)</PresentationFormat>
  <Paragraphs>107</Paragraphs>
  <Slides>33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Default Design</vt:lpstr>
      <vt:lpstr>Trip to Volgograd, Russia</vt:lpstr>
      <vt:lpstr>Introduction</vt:lpstr>
      <vt:lpstr>Introduction</vt:lpstr>
      <vt:lpstr>Our Team</vt:lpstr>
      <vt:lpstr>Our Purposes</vt:lpstr>
      <vt:lpstr>Arrival at Volgograd</vt:lpstr>
      <vt:lpstr>Pastors &amp; Drivers</vt:lpstr>
      <vt:lpstr>Accomodations</vt:lpstr>
      <vt:lpstr>Accomodations</vt:lpstr>
      <vt:lpstr>Christian Teachers Association</vt:lpstr>
      <vt:lpstr>Christian Teachers Association</vt:lpstr>
      <vt:lpstr>Christian Teachers Association</vt:lpstr>
      <vt:lpstr>Evangelical Churches</vt:lpstr>
      <vt:lpstr>Evangelical Churches</vt:lpstr>
      <vt:lpstr>Evangelical Churches</vt:lpstr>
      <vt:lpstr>Evangelical Churches</vt:lpstr>
      <vt:lpstr>Schools</vt:lpstr>
      <vt:lpstr>Schools</vt:lpstr>
      <vt:lpstr>Schools</vt:lpstr>
      <vt:lpstr>Schools</vt:lpstr>
      <vt:lpstr>Schools</vt:lpstr>
      <vt:lpstr>English Clubs</vt:lpstr>
      <vt:lpstr>English Clubs</vt:lpstr>
      <vt:lpstr>English Clubs</vt:lpstr>
      <vt:lpstr>Some Sightseeing</vt:lpstr>
      <vt:lpstr>Sightseeing, Volgograd</vt:lpstr>
      <vt:lpstr>Sightseeing, Volgograd</vt:lpstr>
      <vt:lpstr>Sightseeing, Moscow</vt:lpstr>
      <vt:lpstr>Sightseeing, Moscow</vt:lpstr>
      <vt:lpstr>Sightseeing, Moscow</vt:lpstr>
      <vt:lpstr>Conclusions</vt:lpstr>
      <vt:lpstr>Pray for…</vt:lpstr>
      <vt:lpstr>The End</vt:lpstr>
    </vt:vector>
  </TitlesOfParts>
  <Company>Biblical Theological Seminary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Trip to Volgograd, Russia</dc:title>
  <dc:creator>rnewman</dc:creator>
  <cp:lastModifiedBy>Newman</cp:lastModifiedBy>
  <cp:revision>146</cp:revision>
  <dcterms:created xsi:type="dcterms:W3CDTF">2007-05-28T13:46:03Z</dcterms:created>
  <dcterms:modified xsi:type="dcterms:W3CDTF">2015-07-02T18:18:14Z</dcterms:modified>
</cp:coreProperties>
</file>