
<file path=[Content_Types].xml><?xml version="1.0" encoding="utf-8"?>
<Types xmlns="http://schemas.openxmlformats.org/package/2006/content-types">
  <Default Extension="mp3" ContentType="audio/unknown"/>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59" r:id="rId6"/>
    <p:sldId id="260" r:id="rId7"/>
    <p:sldId id="261" r:id="rId8"/>
    <p:sldId id="262"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AA4FB1C-4287-4AB6-BF9C-FAE30E883D43}" type="slidenum">
              <a:rPr lang="en-US"/>
              <a:pPr/>
              <a:t>‹#›</a:t>
            </a:fld>
            <a:endParaRPr lang="en-US"/>
          </a:p>
        </p:txBody>
      </p:sp>
    </p:spTree>
    <p:extLst>
      <p:ext uri="{BB962C8B-B14F-4D97-AF65-F5344CB8AC3E}">
        <p14:creationId xmlns:p14="http://schemas.microsoft.com/office/powerpoint/2010/main" val="818094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914850-ED0E-4D20-BA81-9970C8CD0783}" type="slidenum">
              <a:rPr lang="en-US"/>
              <a:pPr/>
              <a:t>‹#›</a:t>
            </a:fld>
            <a:endParaRPr lang="en-US"/>
          </a:p>
        </p:txBody>
      </p:sp>
    </p:spTree>
    <p:extLst>
      <p:ext uri="{BB962C8B-B14F-4D97-AF65-F5344CB8AC3E}">
        <p14:creationId xmlns:p14="http://schemas.microsoft.com/office/powerpoint/2010/main" val="356797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D93B20D-820E-47A7-BED5-CF4FD8C0A998}" type="slidenum">
              <a:rPr lang="en-US"/>
              <a:pPr/>
              <a:t>‹#›</a:t>
            </a:fld>
            <a:endParaRPr lang="en-US"/>
          </a:p>
        </p:txBody>
      </p:sp>
    </p:spTree>
    <p:extLst>
      <p:ext uri="{BB962C8B-B14F-4D97-AF65-F5344CB8AC3E}">
        <p14:creationId xmlns:p14="http://schemas.microsoft.com/office/powerpoint/2010/main" val="2411688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F66CC15-7F96-4169-8864-47A75C6A0B13}" type="slidenum">
              <a:rPr lang="en-US"/>
              <a:pPr/>
              <a:t>‹#›</a:t>
            </a:fld>
            <a:endParaRPr lang="en-US"/>
          </a:p>
        </p:txBody>
      </p:sp>
    </p:spTree>
    <p:extLst>
      <p:ext uri="{BB962C8B-B14F-4D97-AF65-F5344CB8AC3E}">
        <p14:creationId xmlns:p14="http://schemas.microsoft.com/office/powerpoint/2010/main" val="2856895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06B0A60-A4AD-489B-83F6-F0BB147ADD7A}" type="slidenum">
              <a:rPr lang="en-US"/>
              <a:pPr/>
              <a:t>‹#›</a:t>
            </a:fld>
            <a:endParaRPr lang="en-US"/>
          </a:p>
        </p:txBody>
      </p:sp>
    </p:spTree>
    <p:extLst>
      <p:ext uri="{BB962C8B-B14F-4D97-AF65-F5344CB8AC3E}">
        <p14:creationId xmlns:p14="http://schemas.microsoft.com/office/powerpoint/2010/main" val="1762706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D4D324-311E-4105-B035-7894B7A63774}" type="slidenum">
              <a:rPr lang="en-US"/>
              <a:pPr/>
              <a:t>‹#›</a:t>
            </a:fld>
            <a:endParaRPr lang="en-US"/>
          </a:p>
        </p:txBody>
      </p:sp>
    </p:spTree>
    <p:extLst>
      <p:ext uri="{BB962C8B-B14F-4D97-AF65-F5344CB8AC3E}">
        <p14:creationId xmlns:p14="http://schemas.microsoft.com/office/powerpoint/2010/main" val="2489925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FA2B8F-EFF5-455F-875E-35C40D0A2BC2}" type="slidenum">
              <a:rPr lang="en-US"/>
              <a:pPr/>
              <a:t>‹#›</a:t>
            </a:fld>
            <a:endParaRPr lang="en-US"/>
          </a:p>
        </p:txBody>
      </p:sp>
    </p:spTree>
    <p:extLst>
      <p:ext uri="{BB962C8B-B14F-4D97-AF65-F5344CB8AC3E}">
        <p14:creationId xmlns:p14="http://schemas.microsoft.com/office/powerpoint/2010/main" val="3553231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50D2093-4120-4400-B5F1-9D910F83C2B0}" type="slidenum">
              <a:rPr lang="en-US"/>
              <a:pPr/>
              <a:t>‹#›</a:t>
            </a:fld>
            <a:endParaRPr lang="en-US"/>
          </a:p>
        </p:txBody>
      </p:sp>
    </p:spTree>
    <p:extLst>
      <p:ext uri="{BB962C8B-B14F-4D97-AF65-F5344CB8AC3E}">
        <p14:creationId xmlns:p14="http://schemas.microsoft.com/office/powerpoint/2010/main" val="2259005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4921F12-51DB-42D9-9158-22DA3C94E64C}" type="slidenum">
              <a:rPr lang="en-US"/>
              <a:pPr/>
              <a:t>‹#›</a:t>
            </a:fld>
            <a:endParaRPr lang="en-US"/>
          </a:p>
        </p:txBody>
      </p:sp>
    </p:spTree>
    <p:extLst>
      <p:ext uri="{BB962C8B-B14F-4D97-AF65-F5344CB8AC3E}">
        <p14:creationId xmlns:p14="http://schemas.microsoft.com/office/powerpoint/2010/main" val="2156577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4039272-F66D-4F6C-9416-EA3A01C54C51}" type="slidenum">
              <a:rPr lang="en-US"/>
              <a:pPr/>
              <a:t>‹#›</a:t>
            </a:fld>
            <a:endParaRPr lang="en-US"/>
          </a:p>
        </p:txBody>
      </p:sp>
    </p:spTree>
    <p:extLst>
      <p:ext uri="{BB962C8B-B14F-4D97-AF65-F5344CB8AC3E}">
        <p14:creationId xmlns:p14="http://schemas.microsoft.com/office/powerpoint/2010/main" val="3595185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6E0224C-66FF-4298-9686-2D0E4A0E33C0}" type="slidenum">
              <a:rPr lang="en-US"/>
              <a:pPr/>
              <a:t>‹#›</a:t>
            </a:fld>
            <a:endParaRPr lang="en-US"/>
          </a:p>
        </p:txBody>
      </p:sp>
    </p:spTree>
    <p:extLst>
      <p:ext uri="{BB962C8B-B14F-4D97-AF65-F5344CB8AC3E}">
        <p14:creationId xmlns:p14="http://schemas.microsoft.com/office/powerpoint/2010/main" val="3095494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D92DD93-400D-40F2-BEEC-5817FA2B6EEF}" type="slidenum">
              <a:rPr lang="en-US"/>
              <a:pPr/>
              <a:t>‹#›</a:t>
            </a:fld>
            <a:endParaRPr lang="en-US"/>
          </a:p>
        </p:txBody>
      </p:sp>
    </p:spTree>
    <p:extLst>
      <p:ext uri="{BB962C8B-B14F-4D97-AF65-F5344CB8AC3E}">
        <p14:creationId xmlns:p14="http://schemas.microsoft.com/office/powerpoint/2010/main" val="966826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097BF25-6002-4605-A70F-BA92746FE8A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econdComing"/>
          <p:cNvPicPr>
            <a:picLocks noChangeAspect="1" noChangeArrowheads="1"/>
          </p:cNvPicPr>
          <p:nvPr/>
        </p:nvPicPr>
        <p:blipFill>
          <a:blip r:embed="rId5" cstate="print">
            <a:lum bright="50000" contrast="-50000"/>
            <a:extLst>
              <a:ext uri="{28A0092B-C50C-407E-A947-70E740481C1C}">
                <a14:useLocalDpi xmlns:a14="http://schemas.microsoft.com/office/drawing/2010/main" val="0"/>
              </a:ext>
            </a:extLst>
          </a:blip>
          <a:srcRect b="830"/>
          <a:stretch>
            <a:fillRect/>
          </a:stretch>
        </p:blipFill>
        <p:spPr bwMode="auto">
          <a:xfrm>
            <a:off x="2286000" y="228600"/>
            <a:ext cx="4494213" cy="6399213"/>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p:txBody>
          <a:bodyPr/>
          <a:lstStyle/>
          <a:p>
            <a:r>
              <a:rPr lang="en-US" sz="7200"/>
              <a:t>1994?</a:t>
            </a:r>
          </a:p>
        </p:txBody>
      </p:sp>
      <p:sp>
        <p:nvSpPr>
          <p:cNvPr id="2051" name="Rectangle 3"/>
          <p:cNvSpPr>
            <a:spLocks noGrp="1" noChangeArrowheads="1"/>
          </p:cNvSpPr>
          <p:nvPr>
            <p:ph type="subTitle" idx="1"/>
          </p:nvPr>
        </p:nvSpPr>
        <p:spPr/>
        <p:txBody>
          <a:bodyPr/>
          <a:lstStyle/>
          <a:p>
            <a:r>
              <a:rPr lang="en-US"/>
              <a:t>When is the 2</a:t>
            </a:r>
            <a:r>
              <a:rPr lang="en-US" baseline="30000"/>
              <a:t>nd</a:t>
            </a:r>
            <a:r>
              <a:rPr lang="en-US"/>
              <a:t> Coming?</a:t>
            </a:r>
          </a:p>
          <a:p>
            <a:r>
              <a:rPr lang="en-US" i="1">
                <a:solidFill>
                  <a:schemeClr val="hlink"/>
                </a:solidFill>
              </a:rPr>
              <a:t>Robert C. Newman</a:t>
            </a:r>
          </a:p>
        </p:txBody>
      </p:sp>
      <p:pic>
        <p:nvPicPr>
          <p:cNvPr id="2" name="1994.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 y="55626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advClick="0" advTm="29878"/>
    </mc:Choice>
    <mc:Fallback xmlns="">
      <p:transition advClick="0" advTm="298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 calcmode="lin" valueType="num">
                                      <p:cBhvr additive="base">
                                        <p:cTn id="17"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051">
                                            <p:txEl>
                                              <p:pRg st="1" end="1"/>
                                            </p:txEl>
                                          </p:spTgt>
                                        </p:tgtEl>
                                        <p:attrNameLst>
                                          <p:attrName>style.visibility</p:attrName>
                                        </p:attrNameLst>
                                      </p:cBhvr>
                                      <p:to>
                                        <p:strVal val="visible"/>
                                      </p:to>
                                    </p:set>
                                    <p:anim calcmode="lin" valueType="num">
                                      <p:cBhvr additive="base">
                                        <p:cTn id="23" dur="500" fill="hold"/>
                                        <p:tgtEl>
                                          <p:spTgt spid="2051">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5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5" fill="hold" display="0">
                  <p:stCondLst>
                    <p:cond delay="indefinite"/>
                  </p:stCondLst>
                  <p:endCondLst>
                    <p:cond evt="onStopAudio" delay="0">
                      <p:tgtEl>
                        <p:sldTgt/>
                      </p:tgtEl>
                    </p:cond>
                  </p:endCondLst>
                </p:cTn>
                <p:tgtEl>
                  <p:spTgt spid="2"/>
                </p:tgtEl>
              </p:cMediaNode>
            </p:audio>
          </p:childTnLst>
        </p:cTn>
      </p:par>
    </p:tnLst>
    <p:bldLst>
      <p:bldP spid="2050" grpId="0"/>
      <p:bldP spid="2051" grpId="0" uiExpand="1" build="p"/>
    </p:bldLst>
  </p:timing>
  <p:extLst mod="1">
    <p:ext uri="{E180D4A7-C9FB-4DFB-919C-405C955672EB}">
      <p14:showEvtLst xmlns:p14="http://schemas.microsoft.com/office/powerpoint/2010/main">
        <p14:playEvt time="0" objId="205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disaster"/>
          <p:cNvPicPr>
            <a:picLocks noChangeAspect="1" noChangeArrowheads="1"/>
          </p:cNvPicPr>
          <p:nvPr/>
        </p:nvPicPr>
        <p:blipFill>
          <a:blip r:embed="rId3">
            <a:lum bright="60000" contrast="-60000"/>
            <a:extLst>
              <a:ext uri="{28A0092B-C50C-407E-A947-70E740481C1C}">
                <a14:useLocalDpi xmlns:a14="http://schemas.microsoft.com/office/drawing/2010/main" val="0"/>
              </a:ext>
            </a:extLst>
          </a:blip>
          <a:srcRect/>
          <a:stretch>
            <a:fillRect/>
          </a:stretch>
        </p:blipFill>
        <p:spPr bwMode="auto">
          <a:xfrm>
            <a:off x="2435225" y="304800"/>
            <a:ext cx="4064000" cy="5943600"/>
          </a:xfrm>
          <a:prstGeom prst="rect">
            <a:avLst/>
          </a:prstGeom>
          <a:noFill/>
          <a:extLst>
            <a:ext uri="{909E8E84-426E-40DD-AFC4-6F175D3DCCD1}">
              <a14:hiddenFill xmlns:a14="http://schemas.microsoft.com/office/drawing/2010/main">
                <a:solidFill>
                  <a:srgbClr val="FFFFFF"/>
                </a:solidFill>
              </a14:hiddenFill>
            </a:ext>
          </a:extLst>
        </p:spPr>
      </p:pic>
      <p:sp>
        <p:nvSpPr>
          <p:cNvPr id="10242" name="Rectangle 2"/>
          <p:cNvSpPr>
            <a:spLocks noGrp="1" noChangeArrowheads="1"/>
          </p:cNvSpPr>
          <p:nvPr>
            <p:ph type="title"/>
          </p:nvPr>
        </p:nvSpPr>
        <p:spPr/>
        <p:txBody>
          <a:bodyPr/>
          <a:lstStyle/>
          <a:p>
            <a:r>
              <a:rPr lang="en-US"/>
              <a:t>Increasing Disasters?</a:t>
            </a:r>
          </a:p>
        </p:txBody>
      </p:sp>
      <p:sp>
        <p:nvSpPr>
          <p:cNvPr id="10243" name="Rectangle 3"/>
          <p:cNvSpPr>
            <a:spLocks noGrp="1" noChangeArrowheads="1"/>
          </p:cNvSpPr>
          <p:nvPr>
            <p:ph type="body" idx="1"/>
          </p:nvPr>
        </p:nvSpPr>
        <p:spPr>
          <a:xfrm>
            <a:off x="457200" y="1447800"/>
            <a:ext cx="8229600" cy="4953000"/>
          </a:xfrm>
        </p:spPr>
        <p:txBody>
          <a:bodyPr/>
          <a:lstStyle/>
          <a:p>
            <a:pPr>
              <a:lnSpc>
                <a:spcPct val="80000"/>
              </a:lnSpc>
            </a:pPr>
            <a:r>
              <a:rPr lang="en-US" sz="2800"/>
              <a:t>In </a:t>
            </a:r>
            <a:r>
              <a:rPr lang="en-US" sz="2800" i="1"/>
              <a:t>USA Today</a:t>
            </a:r>
            <a:r>
              <a:rPr lang="en-US" sz="2800"/>
              <a:t> of 20 Jan 1994, the following list of </a:t>
            </a:r>
            <a:r>
              <a:rPr lang="en-US" sz="2800">
                <a:cs typeface="Arial" charset="0"/>
              </a:rPr>
              <a:t>"</a:t>
            </a:r>
            <a:r>
              <a:rPr lang="en-US" sz="2800"/>
              <a:t>Most Costly US Disasters</a:t>
            </a:r>
            <a:r>
              <a:rPr lang="en-US" sz="2800">
                <a:cs typeface="Arial" charset="0"/>
              </a:rPr>
              <a:t>"</a:t>
            </a:r>
            <a:r>
              <a:rPr lang="en-US" sz="2800"/>
              <a:t> was published (in 1991-94 dollars):</a:t>
            </a:r>
          </a:p>
          <a:p>
            <a:pPr lvl="1">
              <a:lnSpc>
                <a:spcPct val="80000"/>
              </a:lnSpc>
            </a:pPr>
            <a:r>
              <a:rPr lang="en-US" sz="2400"/>
              <a:t>Hurricane Andrew (1992):  $30 billion</a:t>
            </a:r>
          </a:p>
          <a:p>
            <a:pPr lvl="1">
              <a:lnSpc>
                <a:spcPct val="80000"/>
              </a:lnSpc>
            </a:pPr>
            <a:r>
              <a:rPr lang="en-US" sz="2400"/>
              <a:t>LA earthquake (1994):  $30 billion</a:t>
            </a:r>
          </a:p>
          <a:p>
            <a:pPr lvl="1">
              <a:lnSpc>
                <a:spcPct val="80000"/>
              </a:lnSpc>
            </a:pPr>
            <a:r>
              <a:rPr lang="en-US" sz="2400"/>
              <a:t>Midwest flooding (1993):  $12 billion</a:t>
            </a:r>
          </a:p>
          <a:p>
            <a:pPr lvl="1">
              <a:lnSpc>
                <a:spcPct val="80000"/>
              </a:lnSpc>
            </a:pPr>
            <a:r>
              <a:rPr lang="en-US" sz="2400"/>
              <a:t>Hurricane Hugo (1989):  $5.9 billion</a:t>
            </a:r>
          </a:p>
          <a:p>
            <a:pPr lvl="1">
              <a:lnSpc>
                <a:spcPct val="80000"/>
              </a:lnSpc>
            </a:pPr>
            <a:r>
              <a:rPr lang="en-US" sz="2400"/>
              <a:t>SF Bay earthquake (1989):  $5.9 billion</a:t>
            </a:r>
          </a:p>
          <a:p>
            <a:pPr lvl="1">
              <a:lnSpc>
                <a:spcPct val="80000"/>
              </a:lnSpc>
            </a:pPr>
            <a:r>
              <a:rPr lang="en-US" sz="2400"/>
              <a:t>SF earthquake (1906):  $5.1 billion</a:t>
            </a:r>
          </a:p>
          <a:p>
            <a:pPr lvl="1">
              <a:lnSpc>
                <a:spcPct val="80000"/>
              </a:lnSpc>
            </a:pPr>
            <a:r>
              <a:rPr lang="en-US" sz="2400"/>
              <a:t>Tropical storm Agnes (1972):  $4.7 billion</a:t>
            </a:r>
          </a:p>
          <a:p>
            <a:pPr lvl="1">
              <a:lnSpc>
                <a:spcPct val="80000"/>
              </a:lnSpc>
            </a:pPr>
            <a:r>
              <a:rPr lang="en-US" sz="2400"/>
              <a:t>Southeastern drought (1986):  $3 billion</a:t>
            </a:r>
          </a:p>
          <a:p>
            <a:pPr lvl="1">
              <a:lnSpc>
                <a:spcPct val="80000"/>
              </a:lnSpc>
            </a:pPr>
            <a:r>
              <a:rPr lang="en-US" sz="2400"/>
              <a:t>Oakland CA fire (1991):  $1.5 billion</a:t>
            </a:r>
          </a:p>
          <a:p>
            <a:pPr lvl="1">
              <a:lnSpc>
                <a:spcPct val="80000"/>
              </a:lnSpc>
            </a:pPr>
            <a:r>
              <a:rPr lang="en-US" sz="2400"/>
              <a:t>Chicago fire (1871): $1.5 billion </a:t>
            </a:r>
          </a:p>
        </p:txBody>
      </p:sp>
    </p:spTree>
    <p:custDataLst>
      <p:tags r:id="rId1"/>
    </p:custDataLst>
  </p:cSld>
  <p:clrMapOvr>
    <a:masterClrMapping/>
  </p:clrMapOvr>
  <p:transition advTm="8741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43">
                                            <p:txEl>
                                              <p:pRg st="5" end="5"/>
                                            </p:txEl>
                                          </p:spTgt>
                                        </p:tgtEl>
                                        <p:attrNameLst>
                                          <p:attrName>style.visibility</p:attrName>
                                        </p:attrNameLst>
                                      </p:cBhvr>
                                      <p:to>
                                        <p:strVal val="visible"/>
                                      </p:to>
                                    </p:set>
                                    <p:anim calcmode="lin" valueType="num">
                                      <p:cBhvr additive="base">
                                        <p:cTn id="37"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243">
                                            <p:txEl>
                                              <p:pRg st="6" end="6"/>
                                            </p:txEl>
                                          </p:spTgt>
                                        </p:tgtEl>
                                        <p:attrNameLst>
                                          <p:attrName>style.visibility</p:attrName>
                                        </p:attrNameLst>
                                      </p:cBhvr>
                                      <p:to>
                                        <p:strVal val="visible"/>
                                      </p:to>
                                    </p:set>
                                    <p:anim calcmode="lin" valueType="num">
                                      <p:cBhvr additive="base">
                                        <p:cTn id="43" dur="5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24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243">
                                            <p:txEl>
                                              <p:pRg st="7" end="7"/>
                                            </p:txEl>
                                          </p:spTgt>
                                        </p:tgtEl>
                                        <p:attrNameLst>
                                          <p:attrName>style.visibility</p:attrName>
                                        </p:attrNameLst>
                                      </p:cBhvr>
                                      <p:to>
                                        <p:strVal val="visible"/>
                                      </p:to>
                                    </p:set>
                                    <p:anim calcmode="lin" valueType="num">
                                      <p:cBhvr additive="base">
                                        <p:cTn id="49" dur="500" fill="hold"/>
                                        <p:tgtEl>
                                          <p:spTgt spid="1024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24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243">
                                            <p:txEl>
                                              <p:pRg st="8" end="8"/>
                                            </p:txEl>
                                          </p:spTgt>
                                        </p:tgtEl>
                                        <p:attrNameLst>
                                          <p:attrName>style.visibility</p:attrName>
                                        </p:attrNameLst>
                                      </p:cBhvr>
                                      <p:to>
                                        <p:strVal val="visible"/>
                                      </p:to>
                                    </p:set>
                                    <p:anim calcmode="lin" valueType="num">
                                      <p:cBhvr additive="base">
                                        <p:cTn id="55" dur="500" fill="hold"/>
                                        <p:tgtEl>
                                          <p:spTgt spid="1024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24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243">
                                            <p:txEl>
                                              <p:pRg st="9" end="9"/>
                                            </p:txEl>
                                          </p:spTgt>
                                        </p:tgtEl>
                                        <p:attrNameLst>
                                          <p:attrName>style.visibility</p:attrName>
                                        </p:attrNameLst>
                                      </p:cBhvr>
                                      <p:to>
                                        <p:strVal val="visible"/>
                                      </p:to>
                                    </p:set>
                                    <p:anim calcmode="lin" valueType="num">
                                      <p:cBhvr additive="base">
                                        <p:cTn id="61" dur="500" fill="hold"/>
                                        <p:tgtEl>
                                          <p:spTgt spid="1024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24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243">
                                            <p:txEl>
                                              <p:pRg st="10" end="10"/>
                                            </p:txEl>
                                          </p:spTgt>
                                        </p:tgtEl>
                                        <p:attrNameLst>
                                          <p:attrName>style.visibility</p:attrName>
                                        </p:attrNameLst>
                                      </p:cBhvr>
                                      <p:to>
                                        <p:strVal val="visible"/>
                                      </p:to>
                                    </p:set>
                                    <p:anim calcmode="lin" valueType="num">
                                      <p:cBhvr additive="base">
                                        <p:cTn id="67" dur="500" fill="hold"/>
                                        <p:tgtEl>
                                          <p:spTgt spid="1024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024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Increasing Disasters?</a:t>
            </a:r>
          </a:p>
        </p:txBody>
      </p:sp>
      <p:sp>
        <p:nvSpPr>
          <p:cNvPr id="11267" name="Rectangle 3"/>
          <p:cNvSpPr>
            <a:spLocks noGrp="1" noChangeArrowheads="1"/>
          </p:cNvSpPr>
          <p:nvPr>
            <p:ph type="body" idx="1"/>
          </p:nvPr>
        </p:nvSpPr>
        <p:spPr/>
        <p:txBody>
          <a:bodyPr/>
          <a:lstStyle/>
          <a:p>
            <a:pPr>
              <a:lnSpc>
                <a:spcPct val="90000"/>
              </a:lnSpc>
            </a:pPr>
            <a:r>
              <a:rPr lang="en-US" sz="2800"/>
              <a:t>Notice how many of these were recent. </a:t>
            </a:r>
          </a:p>
          <a:p>
            <a:pPr>
              <a:lnSpc>
                <a:spcPct val="90000"/>
              </a:lnSpc>
            </a:pPr>
            <a:r>
              <a:rPr lang="en-US" sz="2800"/>
              <a:t>When this list was compiled, it did not include the AIDS epidemic and the Savings &amp; Loan bailout.</a:t>
            </a:r>
          </a:p>
          <a:p>
            <a:pPr>
              <a:lnSpc>
                <a:spcPct val="90000"/>
              </a:lnSpc>
            </a:pPr>
            <a:r>
              <a:rPr lang="en-US" sz="2800"/>
              <a:t>This list is just for US disasters.</a:t>
            </a:r>
          </a:p>
          <a:p>
            <a:pPr>
              <a:lnSpc>
                <a:spcPct val="90000"/>
              </a:lnSpc>
            </a:pPr>
            <a:r>
              <a:rPr lang="en-US" sz="2800"/>
              <a:t>If you have been following the news after 1994, you should be aware of a number of far worse disasters since then.</a:t>
            </a:r>
          </a:p>
          <a:p>
            <a:pPr>
              <a:lnSpc>
                <a:spcPct val="90000"/>
              </a:lnSpc>
            </a:pPr>
            <a:r>
              <a:rPr lang="en-US" sz="2800"/>
              <a:t>How do we evaluate such things?</a:t>
            </a:r>
          </a:p>
          <a:p>
            <a:pPr>
              <a:lnSpc>
                <a:spcPct val="90000"/>
              </a:lnSpc>
            </a:pPr>
            <a:r>
              <a:rPr lang="en-US" sz="2800"/>
              <a:t>What should we be doing?</a:t>
            </a:r>
          </a:p>
        </p:txBody>
      </p:sp>
    </p:spTree>
    <p:custDataLst>
      <p:tags r:id="rId1"/>
    </p:custDataLst>
  </p:cSld>
  <p:clrMapOvr>
    <a:masterClrMapping/>
  </p:clrMapOvr>
  <p:transition advTm="312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additive="base">
                                        <p:cTn id="31"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267">
                                            <p:txEl>
                                              <p:pRg st="5" end="5"/>
                                            </p:txEl>
                                          </p:spTgt>
                                        </p:tgtEl>
                                        <p:attrNameLst>
                                          <p:attrName>style.visibility</p:attrName>
                                        </p:attrNameLst>
                                      </p:cBhvr>
                                      <p:to>
                                        <p:strVal val="visible"/>
                                      </p:to>
                                    </p:set>
                                    <p:anim calcmode="lin" valueType="num">
                                      <p:cBhvr additive="base">
                                        <p:cTn id="37"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6" descr="KingofKings"/>
          <p:cNvPicPr>
            <a:picLocks noChangeAspect="1" noChangeArrowheads="1"/>
          </p:cNvPicPr>
          <p:nvPr/>
        </p:nvPicPr>
        <p:blipFill>
          <a:blip r:embed="rId3">
            <a:lum bright="60000" contrast="-60000"/>
            <a:extLst>
              <a:ext uri="{28A0092B-C50C-407E-A947-70E740481C1C}">
                <a14:useLocalDpi xmlns:a14="http://schemas.microsoft.com/office/drawing/2010/main" val="0"/>
              </a:ext>
            </a:extLst>
          </a:blip>
          <a:srcRect/>
          <a:stretch>
            <a:fillRect/>
          </a:stretch>
        </p:blipFill>
        <p:spPr bwMode="auto">
          <a:xfrm>
            <a:off x="2257425" y="171450"/>
            <a:ext cx="4629150" cy="6515100"/>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4"/>
          <p:cNvSpPr>
            <a:spLocks noGrp="1" noChangeArrowheads="1"/>
          </p:cNvSpPr>
          <p:nvPr>
            <p:ph type="ctrTitle"/>
          </p:nvPr>
        </p:nvSpPr>
        <p:spPr/>
        <p:txBody>
          <a:bodyPr/>
          <a:lstStyle/>
          <a:p>
            <a:r>
              <a:rPr lang="en-US"/>
              <a:t>The Time is Unknown</a:t>
            </a:r>
          </a:p>
        </p:txBody>
      </p:sp>
      <p:sp>
        <p:nvSpPr>
          <p:cNvPr id="14341" name="Rectangle 5"/>
          <p:cNvSpPr>
            <a:spLocks noGrp="1" noChangeArrowheads="1"/>
          </p:cNvSpPr>
          <p:nvPr>
            <p:ph type="subTitle" idx="1"/>
          </p:nvPr>
        </p:nvSpPr>
        <p:spPr/>
        <p:txBody>
          <a:bodyPr/>
          <a:lstStyle/>
          <a:p>
            <a:endParaRPr lang="en-US"/>
          </a:p>
        </p:txBody>
      </p:sp>
    </p:spTree>
    <p:custDataLst>
      <p:tags r:id="rId1"/>
    </p:custDataLst>
  </p:cSld>
  <p:clrMapOvr>
    <a:masterClrMapping/>
  </p:clrMapOvr>
  <p:transition advTm="544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p:cTn id="7" dur="500" fill="hold"/>
                                        <p:tgtEl>
                                          <p:spTgt spid="14340"/>
                                        </p:tgtEl>
                                        <p:attrNameLst>
                                          <p:attrName>ppt_w</p:attrName>
                                        </p:attrNameLst>
                                      </p:cBhvr>
                                      <p:tavLst>
                                        <p:tav tm="0">
                                          <p:val>
                                            <p:fltVal val="0"/>
                                          </p:val>
                                        </p:tav>
                                        <p:tav tm="100000">
                                          <p:val>
                                            <p:strVal val="#ppt_w"/>
                                          </p:val>
                                        </p:tav>
                                      </p:tavLst>
                                    </p:anim>
                                    <p:anim calcmode="lin" valueType="num">
                                      <p:cBhvr>
                                        <p:cTn id="8" dur="500" fill="hold"/>
                                        <p:tgtEl>
                                          <p:spTgt spid="143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Matthew 24:33-36</a:t>
            </a:r>
          </a:p>
        </p:txBody>
      </p:sp>
      <p:sp>
        <p:nvSpPr>
          <p:cNvPr id="16388" name="Text Box 4"/>
          <p:cNvSpPr txBox="1">
            <a:spLocks noChangeArrowheads="1"/>
          </p:cNvSpPr>
          <p:nvPr/>
        </p:nvSpPr>
        <p:spPr bwMode="auto">
          <a:xfrm>
            <a:off x="685800" y="1828800"/>
            <a:ext cx="77724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t>33 (NIV) Even so, when you see all these things, you know that it is near, right at the door. 34 I tell you the truth, this generation will certainly not pass away until all these things have happened. 35 Heaven and earth will pass away, but my words will never pass away. 36 No one knows about that day or hour, not even the angels in heaven, nor the Son, but only the Father. </a:t>
            </a:r>
          </a:p>
        </p:txBody>
      </p:sp>
    </p:spTree>
    <p:custDataLst>
      <p:tags r:id="rId1"/>
    </p:custDataLst>
  </p:cSld>
  <p:clrMapOvr>
    <a:masterClrMapping/>
  </p:clrMapOvr>
  <p:transition advTm="947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checkerboard(across)">
                                      <p:cBhvr>
                                        <p:cTn id="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4000"/>
              <a:t>Paired Parables of Matthew 24-25</a:t>
            </a:r>
          </a:p>
        </p:txBody>
      </p:sp>
      <p:sp>
        <p:nvSpPr>
          <p:cNvPr id="18435" name="Rectangle 3"/>
          <p:cNvSpPr>
            <a:spLocks noGrp="1" noChangeArrowheads="1"/>
          </p:cNvSpPr>
          <p:nvPr>
            <p:ph type="body" idx="1"/>
          </p:nvPr>
        </p:nvSpPr>
        <p:spPr/>
        <p:txBody>
          <a:bodyPr/>
          <a:lstStyle/>
          <a:p>
            <a:pPr>
              <a:lnSpc>
                <a:spcPct val="90000"/>
              </a:lnSpc>
            </a:pPr>
            <a:r>
              <a:rPr lang="en-US"/>
              <a:t>Consider these two parables:</a:t>
            </a:r>
          </a:p>
          <a:p>
            <a:pPr lvl="1">
              <a:lnSpc>
                <a:spcPct val="90000"/>
              </a:lnSpc>
            </a:pPr>
            <a:r>
              <a:rPr lang="en-US"/>
              <a:t>Wise &amp; foolish household manager (24:45ff)</a:t>
            </a:r>
          </a:p>
          <a:p>
            <a:pPr lvl="1">
              <a:lnSpc>
                <a:spcPct val="90000"/>
              </a:lnSpc>
            </a:pPr>
            <a:r>
              <a:rPr lang="en-US"/>
              <a:t>Wise &amp; foolish bridesmaids (25:1-13)</a:t>
            </a:r>
          </a:p>
          <a:p>
            <a:pPr>
              <a:lnSpc>
                <a:spcPct val="90000"/>
              </a:lnSpc>
            </a:pPr>
            <a:r>
              <a:rPr lang="en-US"/>
              <a:t>Taken together, these parables indicate that for some, the Lord will come back too soon; for others, too late!</a:t>
            </a:r>
          </a:p>
          <a:p>
            <a:pPr lvl="1">
              <a:lnSpc>
                <a:spcPct val="90000"/>
              </a:lnSpc>
            </a:pPr>
            <a:r>
              <a:rPr lang="en-US"/>
              <a:t>Matt 25:13 (NIV) </a:t>
            </a:r>
            <a:r>
              <a:rPr lang="en-US">
                <a:cs typeface="Arial" charset="0"/>
              </a:rPr>
              <a:t>"</a:t>
            </a:r>
            <a:r>
              <a:rPr lang="en-US"/>
              <a:t>Therefore keep watch, because you do not know the day or the hour.</a:t>
            </a:r>
            <a:r>
              <a:rPr lang="en-US">
                <a:cs typeface="Arial" charset="0"/>
              </a:rPr>
              <a:t>"</a:t>
            </a:r>
            <a:r>
              <a:rPr lang="en-US"/>
              <a:t> </a:t>
            </a:r>
          </a:p>
        </p:txBody>
      </p:sp>
    </p:spTree>
    <p:custDataLst>
      <p:tags r:id="rId1"/>
    </p:custDataLst>
  </p:cSld>
  <p:clrMapOvr>
    <a:masterClrMapping/>
  </p:clrMapOvr>
  <p:transition advTm="4994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 calcmode="lin" valueType="num">
                                      <p:cBhvr additive="base">
                                        <p:cTn id="31"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6" descr="KingofKings"/>
          <p:cNvPicPr>
            <a:picLocks noChangeAspect="1" noChangeArrowheads="1"/>
          </p:cNvPicPr>
          <p:nvPr/>
        </p:nvPicPr>
        <p:blipFill>
          <a:blip r:embed="rId3">
            <a:lum bright="60000" contrast="-60000"/>
            <a:extLst>
              <a:ext uri="{28A0092B-C50C-407E-A947-70E740481C1C}">
                <a14:useLocalDpi xmlns:a14="http://schemas.microsoft.com/office/drawing/2010/main" val="0"/>
              </a:ext>
            </a:extLst>
          </a:blip>
          <a:srcRect/>
          <a:stretch>
            <a:fillRect/>
          </a:stretch>
        </p:blipFill>
        <p:spPr bwMode="auto">
          <a:xfrm>
            <a:off x="2257425" y="171450"/>
            <a:ext cx="4629150" cy="6515100"/>
          </a:xfrm>
          <a:prstGeom prst="rect">
            <a:avLst/>
          </a:prstGeom>
          <a:noFill/>
          <a:extLst>
            <a:ext uri="{909E8E84-426E-40DD-AFC4-6F175D3DCCD1}">
              <a14:hiddenFill xmlns:a14="http://schemas.microsoft.com/office/drawing/2010/main">
                <a:solidFill>
                  <a:srgbClr val="FFFFFF"/>
                </a:solidFill>
              </a14:hiddenFill>
            </a:ext>
          </a:extLst>
        </p:spPr>
      </p:pic>
      <p:sp>
        <p:nvSpPr>
          <p:cNvPr id="22532" name="Rectangle 4"/>
          <p:cNvSpPr>
            <a:spLocks noGrp="1" noChangeArrowheads="1"/>
          </p:cNvSpPr>
          <p:nvPr>
            <p:ph type="ctrTitle"/>
          </p:nvPr>
        </p:nvSpPr>
        <p:spPr/>
        <p:txBody>
          <a:bodyPr/>
          <a:lstStyle/>
          <a:p>
            <a:r>
              <a:rPr lang="en-US"/>
              <a:t>Yet Signs Will Precede</a:t>
            </a:r>
          </a:p>
        </p:txBody>
      </p:sp>
      <p:sp>
        <p:nvSpPr>
          <p:cNvPr id="22533" name="Rectangle 5"/>
          <p:cNvSpPr>
            <a:spLocks noGrp="1" noChangeArrowheads="1"/>
          </p:cNvSpPr>
          <p:nvPr>
            <p:ph type="subTitle" idx="1"/>
          </p:nvPr>
        </p:nvSpPr>
        <p:spPr/>
        <p:txBody>
          <a:bodyPr/>
          <a:lstStyle/>
          <a:p>
            <a:endParaRPr lang="en-US"/>
          </a:p>
        </p:txBody>
      </p:sp>
    </p:spTree>
    <p:custDataLst>
      <p:tags r:id="rId1"/>
    </p:custDataLst>
  </p:cSld>
  <p:clrMapOvr>
    <a:masterClrMapping/>
  </p:clrMapOvr>
  <p:transition advTm="566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p:cTn id="7" dur="500" fill="hold"/>
                                        <p:tgtEl>
                                          <p:spTgt spid="22532"/>
                                        </p:tgtEl>
                                        <p:attrNameLst>
                                          <p:attrName>ppt_w</p:attrName>
                                        </p:attrNameLst>
                                      </p:cBhvr>
                                      <p:tavLst>
                                        <p:tav tm="0">
                                          <p:val>
                                            <p:fltVal val="0"/>
                                          </p:val>
                                        </p:tav>
                                        <p:tav tm="100000">
                                          <p:val>
                                            <p:strVal val="#ppt_w"/>
                                          </p:val>
                                        </p:tav>
                                      </p:tavLst>
                                    </p:anim>
                                    <p:anim calcmode="lin" valueType="num">
                                      <p:cBhvr>
                                        <p:cTn id="8" dur="500" fill="hold"/>
                                        <p:tgtEl>
                                          <p:spTgt spid="225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Matthew 24</a:t>
            </a:r>
          </a:p>
        </p:txBody>
      </p:sp>
      <p:sp>
        <p:nvSpPr>
          <p:cNvPr id="24580" name="Text Box 4"/>
          <p:cNvSpPr txBox="1">
            <a:spLocks noChangeArrowheads="1"/>
          </p:cNvSpPr>
          <p:nvPr/>
        </p:nvSpPr>
        <p:spPr bwMode="auto">
          <a:xfrm>
            <a:off x="609600" y="1676400"/>
            <a:ext cx="80772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t>3 (NIV) As Jesus was sitting on the Mount of Olives, the disciples came to him privately. </a:t>
            </a:r>
            <a:r>
              <a:rPr lang="en-US" sz="2400">
                <a:cs typeface="Arial" charset="0"/>
              </a:rPr>
              <a:t>"</a:t>
            </a:r>
            <a:r>
              <a:rPr lang="en-US" sz="2400"/>
              <a:t>Tell us,</a:t>
            </a:r>
            <a:r>
              <a:rPr lang="en-US" sz="2400">
                <a:cs typeface="Arial" charset="0"/>
              </a:rPr>
              <a:t>"</a:t>
            </a:r>
            <a:r>
              <a:rPr lang="en-US" sz="2400"/>
              <a:t> they said, </a:t>
            </a:r>
            <a:r>
              <a:rPr lang="en-US" sz="2400">
                <a:cs typeface="Arial" charset="0"/>
              </a:rPr>
              <a:t>"</a:t>
            </a:r>
            <a:r>
              <a:rPr lang="en-US" sz="2400"/>
              <a:t>when will this happen, and what will be the sign of your coming and of the end of the age?</a:t>
            </a:r>
            <a:r>
              <a:rPr lang="en-US" sz="2400">
                <a:cs typeface="Arial" charset="0"/>
              </a:rPr>
              <a:t>"</a:t>
            </a:r>
            <a:r>
              <a:rPr lang="en-US" sz="2400"/>
              <a:t> 4 Jesus answered: </a:t>
            </a:r>
            <a:r>
              <a:rPr lang="en-US" sz="2400">
                <a:cs typeface="Arial" charset="0"/>
              </a:rPr>
              <a:t>"</a:t>
            </a:r>
            <a:r>
              <a:rPr lang="en-US" sz="2400"/>
              <a:t>Watch out that no one deceives you. 5 For many will come in my name, claiming, </a:t>
            </a:r>
            <a:r>
              <a:rPr lang="en-US" sz="2400">
                <a:cs typeface="Arial" charset="0"/>
              </a:rPr>
              <a:t>'</a:t>
            </a:r>
            <a:r>
              <a:rPr lang="en-US" sz="2400"/>
              <a:t>I am the Christ,’ and will deceive many. 6 You will hear of wars and rumors of wars, but see to it that you are not alarmed. Such things must happen, but the end is still to come. 7 Nation will rise against nation, and kingdom against kingdom. There will be famines and earthquakes in various places. 8 All these are the beginning of birth pains.</a:t>
            </a:r>
            <a:r>
              <a:rPr lang="en-US" sz="2400">
                <a:cs typeface="Arial" charset="0"/>
              </a:rPr>
              <a:t>"</a:t>
            </a:r>
            <a:r>
              <a:rPr lang="en-US" sz="2400"/>
              <a:t> </a:t>
            </a:r>
          </a:p>
        </p:txBody>
      </p:sp>
    </p:spTree>
    <p:custDataLst>
      <p:tags r:id="rId1"/>
    </p:custDataLst>
  </p:cSld>
  <p:clrMapOvr>
    <a:masterClrMapping/>
  </p:clrMapOvr>
  <p:transition advTm="3983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checkerboard(across)">
                                      <p:cBhvr>
                                        <p:cTn id="7"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Matthew 24</a:t>
            </a:r>
          </a:p>
        </p:txBody>
      </p:sp>
      <p:sp>
        <p:nvSpPr>
          <p:cNvPr id="26628" name="Text Box 4"/>
          <p:cNvSpPr txBox="1">
            <a:spLocks noChangeArrowheads="1"/>
          </p:cNvSpPr>
          <p:nvPr/>
        </p:nvSpPr>
        <p:spPr bwMode="auto">
          <a:xfrm>
            <a:off x="609600" y="1676400"/>
            <a:ext cx="80010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t>9 (NIV) </a:t>
            </a:r>
            <a:r>
              <a:rPr lang="en-US" sz="2400">
                <a:cs typeface="Arial" charset="0"/>
              </a:rPr>
              <a:t>"</a:t>
            </a:r>
            <a:r>
              <a:rPr lang="en-US" sz="2400"/>
              <a:t>Then you will be handed over to be persecuted and put to death, and you will be hated by all nations because of me. 10 At that time many will turn away from the faith and will betray and hate each other, 11 and many false prophets will appear and deceive many people. 12 Because of the increase of wickedness, the love of most will grow cold, 13 but he who stands firm to the end will be saved. 14 And this gospel of the kingdom will be preached in the whole world as a testimony to all nations, and then the end will come.</a:t>
            </a:r>
            <a:r>
              <a:rPr lang="en-US" sz="2400">
                <a:cs typeface="Arial" charset="0"/>
              </a:rPr>
              <a:t>"</a:t>
            </a:r>
            <a:r>
              <a:rPr lang="en-US" sz="2400"/>
              <a:t> </a:t>
            </a:r>
          </a:p>
        </p:txBody>
      </p:sp>
    </p:spTree>
    <p:custDataLst>
      <p:tags r:id="rId1"/>
    </p:custDataLst>
  </p:cSld>
  <p:clrMapOvr>
    <a:masterClrMapping/>
  </p:clrMapOvr>
  <p:transition advTm="2521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animEffect transition="in" filter="checkerboard(across)">
                                      <p:cBhvr>
                                        <p:cTn id="7" dur="500"/>
                                        <p:tgtEl>
                                          <p:spTgt spid="266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Matthew 24</a:t>
            </a:r>
          </a:p>
        </p:txBody>
      </p:sp>
      <p:sp>
        <p:nvSpPr>
          <p:cNvPr id="27652" name="Text Box 4"/>
          <p:cNvSpPr txBox="1">
            <a:spLocks noChangeArrowheads="1"/>
          </p:cNvSpPr>
          <p:nvPr/>
        </p:nvSpPr>
        <p:spPr bwMode="auto">
          <a:xfrm>
            <a:off x="685800" y="1295400"/>
            <a:ext cx="78486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15 (NIV) </a:t>
            </a:r>
            <a:r>
              <a:rPr lang="en-US" sz="2000">
                <a:cs typeface="Arial" charset="0"/>
              </a:rPr>
              <a:t>"</a:t>
            </a:r>
            <a:r>
              <a:rPr lang="en-US" sz="2000"/>
              <a:t>So when you see standing in the holy place </a:t>
            </a:r>
            <a:r>
              <a:rPr lang="en-US" sz="2000">
                <a:cs typeface="Arial" charset="0"/>
              </a:rPr>
              <a:t>'</a:t>
            </a:r>
            <a:r>
              <a:rPr lang="en-US" sz="2000"/>
              <a:t>the abomination that causes desolation,</a:t>
            </a:r>
            <a:r>
              <a:rPr lang="en-US" sz="2000">
                <a:cs typeface="Arial" charset="0"/>
              </a:rPr>
              <a:t>'</a:t>
            </a:r>
            <a:r>
              <a:rPr lang="en-US" sz="2000"/>
              <a:t> spoken of through the prophet Daniel</a:t>
            </a:r>
            <a:r>
              <a:rPr lang="en-US" sz="2000">
                <a:cs typeface="Arial" charset="0"/>
              </a:rPr>
              <a:t>–</a:t>
            </a:r>
            <a:r>
              <a:rPr lang="en-US" sz="2000"/>
              <a:t>let the reader understand</a:t>
            </a:r>
            <a:r>
              <a:rPr lang="en-US" sz="2000">
                <a:cs typeface="Arial" charset="0"/>
              </a:rPr>
              <a:t>–</a:t>
            </a:r>
            <a:r>
              <a:rPr lang="en-US" sz="2000"/>
              <a:t> 16 then let those who are in Judea flee to the mountains. 17 Let no one on the roof of his house go down to take anything out of the house. 18 Let no one in the field go back to get his cloak. 19 How dreadful it will be in those days for pregnant women and nursing mothers! 20 Pray that your flight will not take place in winter or on the Sabbath. 21 For then there will be great distress, unequaled from the beginning of the world until now</a:t>
            </a:r>
            <a:r>
              <a:rPr lang="en-US" sz="2000">
                <a:cs typeface="Arial" charset="0"/>
              </a:rPr>
              <a:t>–</a:t>
            </a:r>
            <a:r>
              <a:rPr lang="en-US" sz="2000"/>
              <a:t>and never to be equaled again. 22 If those days had not been cut short, no one would survive, but for the sake of the elect those days will be shortened. 23 At that time if anyone says to you, </a:t>
            </a:r>
            <a:r>
              <a:rPr lang="en-US" sz="2000">
                <a:cs typeface="Arial" charset="0"/>
              </a:rPr>
              <a:t>'</a:t>
            </a:r>
            <a:r>
              <a:rPr lang="en-US" sz="2000"/>
              <a:t>Look, here is the Christ!</a:t>
            </a:r>
            <a:r>
              <a:rPr lang="en-US" sz="2000">
                <a:cs typeface="Arial" charset="0"/>
              </a:rPr>
              <a:t>'</a:t>
            </a:r>
            <a:r>
              <a:rPr lang="en-US" sz="2000"/>
              <a:t> or, </a:t>
            </a:r>
            <a:r>
              <a:rPr lang="en-US" sz="2000">
                <a:cs typeface="Arial" charset="0"/>
              </a:rPr>
              <a:t>'</a:t>
            </a:r>
            <a:r>
              <a:rPr lang="en-US" sz="2000"/>
              <a:t>There he is!</a:t>
            </a:r>
            <a:r>
              <a:rPr lang="en-US" sz="2000">
                <a:cs typeface="Arial" charset="0"/>
              </a:rPr>
              <a:t>'</a:t>
            </a:r>
            <a:r>
              <a:rPr lang="en-US" sz="2000"/>
              <a:t> do not believe it. 24 For false Christs and false prophets will appear and perform great signs and miracles to deceive even the elect</a:t>
            </a:r>
            <a:r>
              <a:rPr lang="en-US" sz="2000">
                <a:cs typeface="Arial" charset="0"/>
              </a:rPr>
              <a:t>–</a:t>
            </a:r>
            <a:r>
              <a:rPr lang="en-US" sz="2000"/>
              <a:t>if that were possible. 25 See, I have told you ahead of time.</a:t>
            </a:r>
            <a:r>
              <a:rPr lang="en-US" sz="2000">
                <a:cs typeface="Arial" charset="0"/>
              </a:rPr>
              <a:t>"</a:t>
            </a:r>
            <a:r>
              <a:rPr lang="en-US" sz="2000"/>
              <a:t> </a:t>
            </a:r>
          </a:p>
        </p:txBody>
      </p:sp>
    </p:spTree>
    <p:custDataLst>
      <p:tags r:id="rId1"/>
    </p:custDataLst>
  </p:cSld>
  <p:clrMapOvr>
    <a:masterClrMapping/>
  </p:clrMapOvr>
  <p:transition advTm="5416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checkerboard(across)">
                                      <p:cBhvr>
                                        <p:cTn id="7"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Matthew 24</a:t>
            </a:r>
          </a:p>
        </p:txBody>
      </p:sp>
      <p:sp>
        <p:nvSpPr>
          <p:cNvPr id="30724" name="Text Box 4"/>
          <p:cNvSpPr txBox="1">
            <a:spLocks noChangeArrowheads="1"/>
          </p:cNvSpPr>
          <p:nvPr/>
        </p:nvSpPr>
        <p:spPr bwMode="auto">
          <a:xfrm>
            <a:off x="609600" y="1447800"/>
            <a:ext cx="80010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29 (NIV) </a:t>
            </a:r>
            <a:r>
              <a:rPr lang="en-US" sz="2000">
                <a:cs typeface="Arial" charset="0"/>
              </a:rPr>
              <a:t>"</a:t>
            </a:r>
            <a:r>
              <a:rPr lang="en-US" sz="2000"/>
              <a:t>Immediately after the distress of those days </a:t>
            </a:r>
            <a:r>
              <a:rPr lang="en-US" sz="2000">
                <a:cs typeface="Arial" charset="0"/>
              </a:rPr>
              <a:t>'</a:t>
            </a:r>
            <a:r>
              <a:rPr lang="en-US" sz="2000"/>
              <a:t>the sun will be darkened, and the moon will not give its light; the stars will fall from the sky, and the heavenly bodies will be shaken.</a:t>
            </a:r>
            <a:r>
              <a:rPr lang="en-US" sz="2000">
                <a:cs typeface="Arial" charset="0"/>
              </a:rPr>
              <a:t>'</a:t>
            </a:r>
            <a:r>
              <a:rPr lang="en-US" sz="2000"/>
              <a:t> 30 At that time the sign of the Son of Man will appear in the sky, and all the nations of the earth will mourn. They will see the Son of Man coming on the clouds of the sky, with power and great glory. 31 And he will send his angels with a loud trumpet call, and they will gather his elect from the four winds, from one end of the heavens to the other. 32 Now learn this lesson from the fig tree: As soon as its twigs get tender and its leaves come out, you know that summer is near. 33 Even so, when you see all these things, you know that it is near, right at the door. 34 I tell you the truth, this generation will certainly not pass away until all these things have happened. 35 Heaven and earth will pass away, but my words will never pass away.</a:t>
            </a:r>
            <a:r>
              <a:rPr lang="en-US" sz="2000">
                <a:cs typeface="Arial" charset="0"/>
              </a:rPr>
              <a:t>"</a:t>
            </a:r>
            <a:r>
              <a:rPr lang="en-US" sz="2000"/>
              <a:t> </a:t>
            </a:r>
          </a:p>
        </p:txBody>
      </p:sp>
    </p:spTree>
    <p:custDataLst>
      <p:tags r:id="rId1"/>
    </p:custDataLst>
  </p:cSld>
  <p:clrMapOvr>
    <a:masterClrMapping/>
  </p:clrMapOvr>
  <p:transition advTm="4726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checkerboard(across)">
                                      <p:cBhvr>
                                        <p:cTn id="7" dur="5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Is 1994 the Year?</a:t>
            </a:r>
          </a:p>
        </p:txBody>
      </p:sp>
      <p:sp>
        <p:nvSpPr>
          <p:cNvPr id="3075" name="Rectangle 3"/>
          <p:cNvSpPr>
            <a:spLocks noGrp="1" noChangeArrowheads="1"/>
          </p:cNvSpPr>
          <p:nvPr>
            <p:ph type="body" idx="1"/>
          </p:nvPr>
        </p:nvSpPr>
        <p:spPr/>
        <p:txBody>
          <a:bodyPr/>
          <a:lstStyle/>
          <a:p>
            <a:pPr>
              <a:buFontTx/>
              <a:buNone/>
            </a:pPr>
            <a:r>
              <a:rPr lang="en-US"/>
              <a:t>[This talk was originally given (twice) in January of 1994.]</a:t>
            </a:r>
          </a:p>
          <a:p>
            <a:r>
              <a:rPr lang="en-US"/>
              <a:t>Here we are now in 1994, the year Harold Camping of Family Radio says the Bible predicts the 2</a:t>
            </a:r>
            <a:r>
              <a:rPr lang="en-US" baseline="30000"/>
              <a:t>nd</a:t>
            </a:r>
            <a:r>
              <a:rPr lang="en-US"/>
              <a:t> coming of Christ.</a:t>
            </a:r>
          </a:p>
          <a:p>
            <a:r>
              <a:rPr lang="en-US"/>
              <a:t>Is he right?</a:t>
            </a:r>
          </a:p>
          <a:p>
            <a:pPr lvl="1"/>
            <a:r>
              <a:rPr lang="en-US"/>
              <a:t>I doubt it.</a:t>
            </a:r>
          </a:p>
        </p:txBody>
      </p:sp>
    </p:spTree>
    <p:custDataLst>
      <p:tags r:id="rId1"/>
    </p:custDataLst>
  </p:cSld>
  <p:clrMapOvr>
    <a:masterClrMapping/>
  </p:clrMapOvr>
  <p:transition advTm="2049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Signs Listed in Matthew 24</a:t>
            </a:r>
          </a:p>
        </p:txBody>
      </p:sp>
      <p:sp>
        <p:nvSpPr>
          <p:cNvPr id="32771" name="Rectangle 3"/>
          <p:cNvSpPr>
            <a:spLocks noGrp="1" noChangeArrowheads="1"/>
          </p:cNvSpPr>
          <p:nvPr>
            <p:ph type="body" sz="half" idx="1"/>
          </p:nvPr>
        </p:nvSpPr>
        <p:spPr/>
        <p:txBody>
          <a:bodyPr/>
          <a:lstStyle/>
          <a:p>
            <a:pPr>
              <a:lnSpc>
                <a:spcPct val="90000"/>
              </a:lnSpc>
            </a:pPr>
            <a:r>
              <a:rPr lang="en-US"/>
              <a:t>False Messiahs</a:t>
            </a:r>
          </a:p>
          <a:p>
            <a:pPr>
              <a:lnSpc>
                <a:spcPct val="90000"/>
              </a:lnSpc>
            </a:pPr>
            <a:r>
              <a:rPr lang="en-US"/>
              <a:t>Wars</a:t>
            </a:r>
          </a:p>
          <a:p>
            <a:pPr>
              <a:lnSpc>
                <a:spcPct val="90000"/>
              </a:lnSpc>
            </a:pPr>
            <a:r>
              <a:rPr lang="en-US"/>
              <a:t>Famines</a:t>
            </a:r>
          </a:p>
          <a:p>
            <a:pPr>
              <a:lnSpc>
                <a:spcPct val="90000"/>
              </a:lnSpc>
            </a:pPr>
            <a:r>
              <a:rPr lang="en-US"/>
              <a:t>Earthquakes</a:t>
            </a:r>
          </a:p>
          <a:p>
            <a:pPr>
              <a:lnSpc>
                <a:spcPct val="90000"/>
              </a:lnSpc>
            </a:pPr>
            <a:r>
              <a:rPr lang="en-US"/>
              <a:t>Hatred of Christians</a:t>
            </a:r>
          </a:p>
          <a:p>
            <a:pPr>
              <a:lnSpc>
                <a:spcPct val="90000"/>
              </a:lnSpc>
            </a:pPr>
            <a:r>
              <a:rPr lang="en-US"/>
              <a:t>False Prophets</a:t>
            </a:r>
          </a:p>
          <a:p>
            <a:pPr>
              <a:lnSpc>
                <a:spcPct val="90000"/>
              </a:lnSpc>
            </a:pPr>
            <a:r>
              <a:rPr lang="en-US"/>
              <a:t>Lawlessness</a:t>
            </a:r>
          </a:p>
          <a:p>
            <a:pPr>
              <a:lnSpc>
                <a:spcPct val="90000"/>
              </a:lnSpc>
            </a:pPr>
            <a:r>
              <a:rPr lang="en-US"/>
              <a:t>Spread of the Gospel to all nations</a:t>
            </a:r>
          </a:p>
        </p:txBody>
      </p:sp>
      <p:sp>
        <p:nvSpPr>
          <p:cNvPr id="32772" name="Rectangle 4"/>
          <p:cNvSpPr>
            <a:spLocks noGrp="1" noChangeArrowheads="1"/>
          </p:cNvSpPr>
          <p:nvPr>
            <p:ph type="body" sz="half" idx="2"/>
          </p:nvPr>
        </p:nvSpPr>
        <p:spPr/>
        <p:txBody>
          <a:bodyPr/>
          <a:lstStyle/>
          <a:p>
            <a:pPr>
              <a:lnSpc>
                <a:spcPct val="90000"/>
              </a:lnSpc>
            </a:pPr>
            <a:r>
              <a:rPr lang="en-US"/>
              <a:t>Abomination of Desolation</a:t>
            </a:r>
          </a:p>
          <a:p>
            <a:pPr>
              <a:lnSpc>
                <a:spcPct val="90000"/>
              </a:lnSpc>
            </a:pPr>
            <a:r>
              <a:rPr lang="en-US"/>
              <a:t>Great tribulation</a:t>
            </a:r>
          </a:p>
          <a:p>
            <a:pPr>
              <a:lnSpc>
                <a:spcPct val="90000"/>
              </a:lnSpc>
            </a:pPr>
            <a:r>
              <a:rPr lang="en-US"/>
              <a:t>False miracles</a:t>
            </a:r>
          </a:p>
          <a:p>
            <a:pPr>
              <a:lnSpc>
                <a:spcPct val="90000"/>
              </a:lnSpc>
            </a:pPr>
            <a:r>
              <a:rPr lang="en-US"/>
              <a:t>Signs in heaven</a:t>
            </a:r>
          </a:p>
        </p:txBody>
      </p:sp>
    </p:spTree>
    <p:custDataLst>
      <p:tags r:id="rId1"/>
    </p:custDataLst>
  </p:cSld>
  <p:clrMapOvr>
    <a:masterClrMapping/>
  </p:clrMapOvr>
  <p:transition advTm="4148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 calcmode="lin" valueType="num">
                                      <p:cBhvr additive="base">
                                        <p:cTn id="25"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771">
                                            <p:txEl>
                                              <p:pRg st="4" end="4"/>
                                            </p:txEl>
                                          </p:spTgt>
                                        </p:tgtEl>
                                        <p:attrNameLst>
                                          <p:attrName>style.visibility</p:attrName>
                                        </p:attrNameLst>
                                      </p:cBhvr>
                                      <p:to>
                                        <p:strVal val="visible"/>
                                      </p:to>
                                    </p:set>
                                    <p:anim calcmode="lin" valueType="num">
                                      <p:cBhvr additive="base">
                                        <p:cTn id="31"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7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2771">
                                            <p:txEl>
                                              <p:pRg st="5" end="5"/>
                                            </p:txEl>
                                          </p:spTgt>
                                        </p:tgtEl>
                                        <p:attrNameLst>
                                          <p:attrName>style.visibility</p:attrName>
                                        </p:attrNameLst>
                                      </p:cBhvr>
                                      <p:to>
                                        <p:strVal val="visible"/>
                                      </p:to>
                                    </p:set>
                                    <p:anim calcmode="lin" valueType="num">
                                      <p:cBhvr additive="base">
                                        <p:cTn id="37" dur="5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7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2771">
                                            <p:txEl>
                                              <p:pRg st="6" end="6"/>
                                            </p:txEl>
                                          </p:spTgt>
                                        </p:tgtEl>
                                        <p:attrNameLst>
                                          <p:attrName>style.visibility</p:attrName>
                                        </p:attrNameLst>
                                      </p:cBhvr>
                                      <p:to>
                                        <p:strVal val="visible"/>
                                      </p:to>
                                    </p:set>
                                    <p:anim calcmode="lin" valueType="num">
                                      <p:cBhvr additive="base">
                                        <p:cTn id="43" dur="500" fill="hold"/>
                                        <p:tgtEl>
                                          <p:spTgt spid="3277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27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2771">
                                            <p:txEl>
                                              <p:pRg st="7" end="7"/>
                                            </p:txEl>
                                          </p:spTgt>
                                        </p:tgtEl>
                                        <p:attrNameLst>
                                          <p:attrName>style.visibility</p:attrName>
                                        </p:attrNameLst>
                                      </p:cBhvr>
                                      <p:to>
                                        <p:strVal val="visible"/>
                                      </p:to>
                                    </p:set>
                                    <p:anim calcmode="lin" valueType="num">
                                      <p:cBhvr additive="base">
                                        <p:cTn id="49" dur="500" fill="hold"/>
                                        <p:tgtEl>
                                          <p:spTgt spid="3277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27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2772">
                                            <p:txEl>
                                              <p:pRg st="0" end="0"/>
                                            </p:txEl>
                                          </p:spTgt>
                                        </p:tgtEl>
                                        <p:attrNameLst>
                                          <p:attrName>style.visibility</p:attrName>
                                        </p:attrNameLst>
                                      </p:cBhvr>
                                      <p:to>
                                        <p:strVal val="visible"/>
                                      </p:to>
                                    </p:set>
                                    <p:anim calcmode="lin" valueType="num">
                                      <p:cBhvr additive="base">
                                        <p:cTn id="55" dur="500" fill="hold"/>
                                        <p:tgtEl>
                                          <p:spTgt spid="32772">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277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2772">
                                            <p:txEl>
                                              <p:pRg st="1" end="1"/>
                                            </p:txEl>
                                          </p:spTgt>
                                        </p:tgtEl>
                                        <p:attrNameLst>
                                          <p:attrName>style.visibility</p:attrName>
                                        </p:attrNameLst>
                                      </p:cBhvr>
                                      <p:to>
                                        <p:strVal val="visible"/>
                                      </p:to>
                                    </p:set>
                                    <p:anim calcmode="lin" valueType="num">
                                      <p:cBhvr additive="base">
                                        <p:cTn id="61" dur="500" fill="hold"/>
                                        <p:tgtEl>
                                          <p:spTgt spid="32772">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277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2772">
                                            <p:txEl>
                                              <p:pRg st="2" end="2"/>
                                            </p:txEl>
                                          </p:spTgt>
                                        </p:tgtEl>
                                        <p:attrNameLst>
                                          <p:attrName>style.visibility</p:attrName>
                                        </p:attrNameLst>
                                      </p:cBhvr>
                                      <p:to>
                                        <p:strVal val="visible"/>
                                      </p:to>
                                    </p:set>
                                    <p:anim calcmode="lin" valueType="num">
                                      <p:cBhvr additive="base">
                                        <p:cTn id="67" dur="500" fill="hold"/>
                                        <p:tgtEl>
                                          <p:spTgt spid="32772">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277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2772">
                                            <p:txEl>
                                              <p:pRg st="3" end="3"/>
                                            </p:txEl>
                                          </p:spTgt>
                                        </p:tgtEl>
                                        <p:attrNameLst>
                                          <p:attrName>style.visibility</p:attrName>
                                        </p:attrNameLst>
                                      </p:cBhvr>
                                      <p:to>
                                        <p:strVal val="visible"/>
                                      </p:to>
                                    </p:set>
                                    <p:anim calcmode="lin" valueType="num">
                                      <p:cBhvr additive="base">
                                        <p:cTn id="73" dur="500" fill="hold"/>
                                        <p:tgtEl>
                                          <p:spTgt spid="32772">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277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P spid="3277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Signs in 2 Timothy 3</a:t>
            </a:r>
          </a:p>
        </p:txBody>
      </p:sp>
      <p:sp>
        <p:nvSpPr>
          <p:cNvPr id="34820" name="Text Box 4"/>
          <p:cNvSpPr txBox="1">
            <a:spLocks noChangeArrowheads="1"/>
          </p:cNvSpPr>
          <p:nvPr/>
        </p:nvSpPr>
        <p:spPr bwMode="auto">
          <a:xfrm>
            <a:off x="609600" y="1600200"/>
            <a:ext cx="79248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t>1 (NIV) But mark this: There will be terrible times in the last days. 2 People will be lovers of themselves, lovers of money, boastful, proud, abusive, disobedient to their parents, ungrateful, unholy, 3 without love, unforgiving, slanderous, without self-control, brutal, not lovers of the good, 4 treacherous, rash, conceited, lovers of pleasure rather than lovers of God</a:t>
            </a:r>
            <a:r>
              <a:rPr lang="en-US" sz="2800">
                <a:cs typeface="Arial" charset="0"/>
              </a:rPr>
              <a:t>– </a:t>
            </a:r>
            <a:r>
              <a:rPr lang="en-US" sz="2800"/>
              <a:t>5 having a form of godliness but denying its power. Have nothing to do with them. </a:t>
            </a:r>
          </a:p>
        </p:txBody>
      </p:sp>
    </p:spTree>
    <p:custDataLst>
      <p:tags r:id="rId1"/>
    </p:custDataLst>
  </p:cSld>
  <p:clrMapOvr>
    <a:masterClrMapping/>
  </p:clrMapOvr>
  <p:transition advTm="6481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checkerboard(across)">
                                      <p:cBhvr>
                                        <p:cTn id="7"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0" name="Picture 6" descr="KingofKings"/>
          <p:cNvPicPr>
            <a:picLocks noChangeAspect="1" noChangeArrowheads="1"/>
          </p:cNvPicPr>
          <p:nvPr/>
        </p:nvPicPr>
        <p:blipFill>
          <a:blip r:embed="rId3">
            <a:lum bright="60000" contrast="-60000"/>
            <a:extLst>
              <a:ext uri="{28A0092B-C50C-407E-A947-70E740481C1C}">
                <a14:useLocalDpi xmlns:a14="http://schemas.microsoft.com/office/drawing/2010/main" val="0"/>
              </a:ext>
            </a:extLst>
          </a:blip>
          <a:srcRect/>
          <a:stretch>
            <a:fillRect/>
          </a:stretch>
        </p:blipFill>
        <p:spPr bwMode="auto">
          <a:xfrm>
            <a:off x="2257425" y="171450"/>
            <a:ext cx="4629150" cy="6515100"/>
          </a:xfrm>
          <a:prstGeom prst="rect">
            <a:avLst/>
          </a:prstGeom>
          <a:noFill/>
          <a:extLst>
            <a:ext uri="{909E8E84-426E-40DD-AFC4-6F175D3DCCD1}">
              <a14:hiddenFill xmlns:a14="http://schemas.microsoft.com/office/drawing/2010/main">
                <a:solidFill>
                  <a:srgbClr val="FFFFFF"/>
                </a:solidFill>
              </a14:hiddenFill>
            </a:ext>
          </a:extLst>
        </p:spPr>
      </p:pic>
      <p:sp>
        <p:nvSpPr>
          <p:cNvPr id="36868" name="Rectangle 4"/>
          <p:cNvSpPr>
            <a:spLocks noGrp="1" noChangeArrowheads="1"/>
          </p:cNvSpPr>
          <p:nvPr>
            <p:ph type="ctrTitle"/>
          </p:nvPr>
        </p:nvSpPr>
        <p:spPr/>
        <p:txBody>
          <a:bodyPr/>
          <a:lstStyle/>
          <a:p>
            <a:r>
              <a:rPr lang="en-US"/>
              <a:t>How Do We Get Ready?</a:t>
            </a:r>
          </a:p>
        </p:txBody>
      </p:sp>
      <p:sp>
        <p:nvSpPr>
          <p:cNvPr id="36869" name="Rectangle 5"/>
          <p:cNvSpPr>
            <a:spLocks noGrp="1" noChangeArrowheads="1"/>
          </p:cNvSpPr>
          <p:nvPr>
            <p:ph type="subTitle" idx="1"/>
          </p:nvPr>
        </p:nvSpPr>
        <p:spPr/>
        <p:txBody>
          <a:bodyPr/>
          <a:lstStyle/>
          <a:p>
            <a:endParaRPr lang="en-US"/>
          </a:p>
        </p:txBody>
      </p:sp>
    </p:spTree>
    <p:custDataLst>
      <p:tags r:id="rId1"/>
    </p:custDataLst>
  </p:cSld>
  <p:clrMapOvr>
    <a:masterClrMapping/>
  </p:clrMapOvr>
  <p:transition advTm="50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p:cTn id="7" dur="500" fill="hold"/>
                                        <p:tgtEl>
                                          <p:spTgt spid="36868"/>
                                        </p:tgtEl>
                                        <p:attrNameLst>
                                          <p:attrName>ppt_w</p:attrName>
                                        </p:attrNameLst>
                                      </p:cBhvr>
                                      <p:tavLst>
                                        <p:tav tm="0">
                                          <p:val>
                                            <p:fltVal val="0"/>
                                          </p:val>
                                        </p:tav>
                                        <p:tav tm="100000">
                                          <p:val>
                                            <p:strVal val="#ppt_w"/>
                                          </p:val>
                                        </p:tav>
                                      </p:tavLst>
                                    </p:anim>
                                    <p:anim calcmode="lin" valueType="num">
                                      <p:cBhvr>
                                        <p:cTn id="8" dur="500" fill="hold"/>
                                        <p:tgtEl>
                                          <p:spTgt spid="3686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l"/>
            <a:r>
              <a:rPr lang="en-US"/>
              <a:t>An Illustration: Death</a:t>
            </a:r>
          </a:p>
        </p:txBody>
      </p:sp>
      <p:sp>
        <p:nvSpPr>
          <p:cNvPr id="38915" name="Rectangle 3"/>
          <p:cNvSpPr>
            <a:spLocks noGrp="1" noChangeArrowheads="1"/>
          </p:cNvSpPr>
          <p:nvPr>
            <p:ph type="body" idx="1"/>
          </p:nvPr>
        </p:nvSpPr>
        <p:spPr/>
        <p:txBody>
          <a:bodyPr/>
          <a:lstStyle/>
          <a:p>
            <a:r>
              <a:rPr lang="en-US" sz="2800"/>
              <a:t>How do we get ready for death?</a:t>
            </a:r>
          </a:p>
          <a:p>
            <a:r>
              <a:rPr lang="en-US" sz="2800"/>
              <a:t>None of us knows the day nor hour of our death.</a:t>
            </a:r>
          </a:p>
          <a:p>
            <a:r>
              <a:rPr lang="en-US" sz="2800"/>
              <a:t>We are not to get ready for it by trying to guess when it will come:</a:t>
            </a:r>
          </a:p>
          <a:p>
            <a:pPr lvl="1"/>
            <a:r>
              <a:rPr lang="en-US" sz="2400"/>
              <a:t>Looking carefully for the signs of approaching death</a:t>
            </a:r>
          </a:p>
          <a:p>
            <a:r>
              <a:rPr lang="en-US" sz="2800"/>
              <a:t>This is not sensible… </a:t>
            </a:r>
          </a:p>
          <a:p>
            <a:pPr lvl="1"/>
            <a:r>
              <a:rPr lang="en-US" sz="2400"/>
              <a:t>for we are concentrating on what we can do nothing about,</a:t>
            </a:r>
          </a:p>
          <a:p>
            <a:pPr lvl="1"/>
            <a:r>
              <a:rPr lang="en-US" sz="2400"/>
              <a:t>Instead of concentrating on what we can do.</a:t>
            </a:r>
          </a:p>
        </p:txBody>
      </p:sp>
      <p:pic>
        <p:nvPicPr>
          <p:cNvPr id="38916" name="Picture 4" descr="MCj036468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04800"/>
            <a:ext cx="1727200" cy="18097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357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 calcmode="lin" valueType="num">
                                      <p:cBhvr additive="base">
                                        <p:cTn id="25"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915">
                                            <p:txEl>
                                              <p:pRg st="4" end="4"/>
                                            </p:txEl>
                                          </p:spTgt>
                                        </p:tgtEl>
                                        <p:attrNameLst>
                                          <p:attrName>style.visibility</p:attrName>
                                        </p:attrNameLst>
                                      </p:cBhvr>
                                      <p:to>
                                        <p:strVal val="visible"/>
                                      </p:to>
                                    </p:set>
                                    <p:anim calcmode="lin" valueType="num">
                                      <p:cBhvr additive="base">
                                        <p:cTn id="31"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9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8915">
                                            <p:txEl>
                                              <p:pRg st="5" end="5"/>
                                            </p:txEl>
                                          </p:spTgt>
                                        </p:tgtEl>
                                        <p:attrNameLst>
                                          <p:attrName>style.visibility</p:attrName>
                                        </p:attrNameLst>
                                      </p:cBhvr>
                                      <p:to>
                                        <p:strVal val="visible"/>
                                      </p:to>
                                    </p:set>
                                    <p:anim calcmode="lin" valueType="num">
                                      <p:cBhvr additive="base">
                                        <p:cTn id="37" dur="5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89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8915">
                                            <p:txEl>
                                              <p:pRg st="6" end="6"/>
                                            </p:txEl>
                                          </p:spTgt>
                                        </p:tgtEl>
                                        <p:attrNameLst>
                                          <p:attrName>style.visibility</p:attrName>
                                        </p:attrNameLst>
                                      </p:cBhvr>
                                      <p:to>
                                        <p:strVal val="visible"/>
                                      </p:to>
                                    </p:set>
                                    <p:anim calcmode="lin" valueType="num">
                                      <p:cBhvr additive="base">
                                        <p:cTn id="43" dur="500" fill="hold"/>
                                        <p:tgtEl>
                                          <p:spTgt spid="3891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89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l"/>
            <a:r>
              <a:rPr lang="en-US"/>
              <a:t>An Illustration: Death</a:t>
            </a:r>
          </a:p>
        </p:txBody>
      </p:sp>
      <p:sp>
        <p:nvSpPr>
          <p:cNvPr id="39939" name="Rectangle 3"/>
          <p:cNvSpPr>
            <a:spLocks noGrp="1" noChangeArrowheads="1"/>
          </p:cNvSpPr>
          <p:nvPr>
            <p:ph type="body" idx="1"/>
          </p:nvPr>
        </p:nvSpPr>
        <p:spPr>
          <a:xfrm>
            <a:off x="381000" y="2209800"/>
            <a:ext cx="8229600" cy="3810000"/>
          </a:xfrm>
        </p:spPr>
        <p:txBody>
          <a:bodyPr/>
          <a:lstStyle/>
          <a:p>
            <a:r>
              <a:rPr lang="en-US"/>
              <a:t>We get ready for death by trying to find out what life is all about…</a:t>
            </a:r>
          </a:p>
          <a:p>
            <a:pPr lvl="1"/>
            <a:r>
              <a:rPr lang="en-US"/>
              <a:t>Then making preparations consistent with what we have found.</a:t>
            </a:r>
          </a:p>
          <a:p>
            <a:r>
              <a:rPr lang="en-US"/>
              <a:t>Have you made such preparations?</a:t>
            </a:r>
          </a:p>
          <a:p>
            <a:r>
              <a:rPr lang="en-US"/>
              <a:t>The apostle Peter tells us how to get ready:</a:t>
            </a:r>
          </a:p>
        </p:txBody>
      </p:sp>
      <p:pic>
        <p:nvPicPr>
          <p:cNvPr id="39940" name="Picture 4" descr="MCj036468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04800"/>
            <a:ext cx="1727200" cy="18097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898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anim calcmode="lin" valueType="num">
                                      <p:cBhvr additive="base">
                                        <p:cTn id="13" dur="5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939">
                                            <p:txEl>
                                              <p:pRg st="2" end="2"/>
                                            </p:txEl>
                                          </p:spTgt>
                                        </p:tgtEl>
                                        <p:attrNameLst>
                                          <p:attrName>style.visibility</p:attrName>
                                        </p:attrNameLst>
                                      </p:cBhvr>
                                      <p:to>
                                        <p:strVal val="visible"/>
                                      </p:to>
                                    </p:set>
                                    <p:anim calcmode="lin" valueType="num">
                                      <p:cBhvr additive="base">
                                        <p:cTn id="19" dur="5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939">
                                            <p:txEl>
                                              <p:pRg st="3" end="3"/>
                                            </p:txEl>
                                          </p:spTgt>
                                        </p:tgtEl>
                                        <p:attrNameLst>
                                          <p:attrName>style.visibility</p:attrName>
                                        </p:attrNameLst>
                                      </p:cBhvr>
                                      <p:to>
                                        <p:strVal val="visible"/>
                                      </p:to>
                                    </p:set>
                                    <p:anim calcmode="lin" valueType="num">
                                      <p:cBhvr additive="base">
                                        <p:cTn id="25" dur="5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9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2 Peter 3</a:t>
            </a:r>
          </a:p>
        </p:txBody>
      </p:sp>
      <p:sp>
        <p:nvSpPr>
          <p:cNvPr id="40964" name="Text Box 4"/>
          <p:cNvSpPr txBox="1">
            <a:spLocks noChangeArrowheads="1"/>
          </p:cNvSpPr>
          <p:nvPr/>
        </p:nvSpPr>
        <p:spPr bwMode="auto">
          <a:xfrm>
            <a:off x="685800" y="1295400"/>
            <a:ext cx="80772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t>10 (NIV) But the day of the Lord will come like a thief. The heavens will disappear with a roar; the elements will be destroyed by fire, and the earth and everything in it will be laid bare. 11 Since everything will be destroyed in this way, what kind of people ought you to be? You ought to live holy and godly lives 12 as you look forward to the day of God and speed its coming. That day will bring about the destruction of the heavens by fire, and the elements will melt in the heat. 13 But in keeping with his promise we are looking forward to a new heaven and a new earth, the home of righteousness. 14 So then, dear friends, since you are looking forward to this, make every effort to be found spotless, blameless and at peace with him. 15 Bear in mind that our Lord's patience means salvation…</a:t>
            </a:r>
          </a:p>
        </p:txBody>
      </p:sp>
      <p:sp>
        <p:nvSpPr>
          <p:cNvPr id="40965" name="Oval 5"/>
          <p:cNvSpPr>
            <a:spLocks noChangeArrowheads="1"/>
          </p:cNvSpPr>
          <p:nvPr/>
        </p:nvSpPr>
        <p:spPr bwMode="auto">
          <a:xfrm>
            <a:off x="685800" y="2514600"/>
            <a:ext cx="6248400" cy="9906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6" name="Oval 6"/>
          <p:cNvSpPr>
            <a:spLocks noChangeArrowheads="1"/>
          </p:cNvSpPr>
          <p:nvPr/>
        </p:nvSpPr>
        <p:spPr bwMode="auto">
          <a:xfrm>
            <a:off x="685800" y="5105400"/>
            <a:ext cx="7848600" cy="1143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ustDataLst>
      <p:tags r:id="rId1"/>
    </p:custDataLst>
  </p:cSld>
  <p:clrMapOvr>
    <a:masterClrMapping/>
  </p:clrMapOvr>
  <p:transition advTm="6435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checkerboard(across)">
                                      <p:cBhvr>
                                        <p:cTn id="7" dur="500"/>
                                        <p:tgtEl>
                                          <p:spTgt spid="409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0965"/>
                                        </p:tgtEl>
                                        <p:attrNameLst>
                                          <p:attrName>style.visibility</p:attrName>
                                        </p:attrNameLst>
                                      </p:cBhvr>
                                      <p:to>
                                        <p:strVal val="visible"/>
                                      </p:to>
                                    </p:set>
                                    <p:animEffect transition="in" filter="checkerboard(across)">
                                      <p:cBhvr>
                                        <p:cTn id="12" dur="500"/>
                                        <p:tgtEl>
                                          <p:spTgt spid="409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0966"/>
                                        </p:tgtEl>
                                        <p:attrNameLst>
                                          <p:attrName>style.visibility</p:attrName>
                                        </p:attrNameLst>
                                      </p:cBhvr>
                                      <p:to>
                                        <p:strVal val="visible"/>
                                      </p:to>
                                    </p:set>
                                    <p:animEffect transition="in" filter="checkerboard(across)">
                                      <p:cBhvr>
                                        <p:cTn id="17" dur="500"/>
                                        <p:tgtEl>
                                          <p:spTgt spid="40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P spid="40965" grpId="0" animBg="1"/>
      <p:bldP spid="4096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Getting Ready</a:t>
            </a:r>
          </a:p>
        </p:txBody>
      </p:sp>
      <p:sp>
        <p:nvSpPr>
          <p:cNvPr id="43011" name="Rectangle 3"/>
          <p:cNvSpPr>
            <a:spLocks noGrp="1" noChangeArrowheads="1"/>
          </p:cNvSpPr>
          <p:nvPr>
            <p:ph type="body" sz="half" idx="1"/>
          </p:nvPr>
        </p:nvSpPr>
        <p:spPr/>
        <p:txBody>
          <a:bodyPr/>
          <a:lstStyle/>
          <a:p>
            <a:r>
              <a:rPr lang="en-US" sz="2800"/>
              <a:t>There is nothing more practical you can do than: </a:t>
            </a:r>
          </a:p>
          <a:p>
            <a:pPr lvl="1"/>
            <a:r>
              <a:rPr lang="en-US" sz="2400"/>
              <a:t>To be sure your sins are forgiven</a:t>
            </a:r>
          </a:p>
          <a:p>
            <a:pPr lvl="1"/>
            <a:r>
              <a:rPr lang="en-US" sz="2400"/>
              <a:t>And that you are living for God and not yourself.</a:t>
            </a:r>
          </a:p>
        </p:txBody>
      </p:sp>
      <p:pic>
        <p:nvPicPr>
          <p:cNvPr id="43013" name="Picture 5" descr="CallingDisc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81675" y="1600200"/>
            <a:ext cx="1770063"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415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011">
                                            <p:txEl>
                                              <p:pRg st="1" end="1"/>
                                            </p:txEl>
                                          </p:spTgt>
                                        </p:tgtEl>
                                        <p:attrNameLst>
                                          <p:attrName>style.visibility</p:attrName>
                                        </p:attrNameLst>
                                      </p:cBhvr>
                                      <p:to>
                                        <p:strVal val="visible"/>
                                      </p:to>
                                    </p:set>
                                    <p:anim calcmode="lin" valueType="num">
                                      <p:cBhvr additive="base">
                                        <p:cTn id="13"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anim calcmode="lin" valueType="num">
                                      <p:cBhvr additive="base">
                                        <p:cTn id="19"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8" name="Picture 6" descr="SecondComing"/>
          <p:cNvPicPr>
            <a:picLocks noChangeAspect="1" noChangeArrowheads="1"/>
          </p:cNvPicPr>
          <p:nvPr/>
        </p:nvPicPr>
        <p:blipFill>
          <a:blip r:embed="rId3" cstate="print">
            <a:lum bright="50000" contrast="-50000"/>
            <a:extLst>
              <a:ext uri="{28A0092B-C50C-407E-A947-70E740481C1C}">
                <a14:useLocalDpi xmlns:a14="http://schemas.microsoft.com/office/drawing/2010/main" val="0"/>
              </a:ext>
            </a:extLst>
          </a:blip>
          <a:srcRect b="830"/>
          <a:stretch>
            <a:fillRect/>
          </a:stretch>
        </p:blipFill>
        <p:spPr bwMode="auto">
          <a:xfrm>
            <a:off x="2286000" y="228600"/>
            <a:ext cx="4494213" cy="6399213"/>
          </a:xfrm>
          <a:prstGeom prst="rect">
            <a:avLst/>
          </a:prstGeom>
          <a:noFill/>
          <a:extLst>
            <a:ext uri="{909E8E84-426E-40DD-AFC4-6F175D3DCCD1}">
              <a14:hiddenFill xmlns:a14="http://schemas.microsoft.com/office/drawing/2010/main">
                <a:solidFill>
                  <a:srgbClr val="FFFFFF"/>
                </a:solidFill>
              </a14:hiddenFill>
            </a:ext>
          </a:extLst>
        </p:spPr>
      </p:pic>
      <p:sp>
        <p:nvSpPr>
          <p:cNvPr id="44036" name="Rectangle 4"/>
          <p:cNvSpPr>
            <a:spLocks noGrp="1" noChangeArrowheads="1"/>
          </p:cNvSpPr>
          <p:nvPr>
            <p:ph type="ctrTitle"/>
          </p:nvPr>
        </p:nvSpPr>
        <p:spPr/>
        <p:txBody>
          <a:bodyPr/>
          <a:lstStyle/>
          <a:p>
            <a:r>
              <a:rPr lang="en-US"/>
              <a:t>The End…</a:t>
            </a:r>
          </a:p>
        </p:txBody>
      </p:sp>
      <p:sp>
        <p:nvSpPr>
          <p:cNvPr id="44037" name="Rectangle 5"/>
          <p:cNvSpPr>
            <a:spLocks noGrp="1" noChangeArrowheads="1"/>
          </p:cNvSpPr>
          <p:nvPr>
            <p:ph type="subTitle" idx="1"/>
          </p:nvPr>
        </p:nvSpPr>
        <p:spPr/>
        <p:txBody>
          <a:bodyPr/>
          <a:lstStyle/>
          <a:p>
            <a:r>
              <a:rPr lang="en-US"/>
              <a:t>Not 1994, but it may be soon.</a:t>
            </a:r>
          </a:p>
          <a:p>
            <a:r>
              <a:rPr lang="en-US"/>
              <a:t>Are you ready?</a:t>
            </a:r>
          </a:p>
        </p:txBody>
      </p:sp>
    </p:spTree>
    <p:custDataLst>
      <p:tags r:id="rId1"/>
    </p:custDataLst>
  </p:cSld>
  <p:clrMapOvr>
    <a:masterClrMapping/>
  </p:clrMapOvr>
  <p:transition advTm="159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 calcmode="lin" valueType="num">
                                      <p:cBhvr>
                                        <p:cTn id="7" dur="500" fill="hold"/>
                                        <p:tgtEl>
                                          <p:spTgt spid="44036"/>
                                        </p:tgtEl>
                                        <p:attrNameLst>
                                          <p:attrName>ppt_w</p:attrName>
                                        </p:attrNameLst>
                                      </p:cBhvr>
                                      <p:tavLst>
                                        <p:tav tm="0">
                                          <p:val>
                                            <p:fltVal val="0"/>
                                          </p:val>
                                        </p:tav>
                                        <p:tav tm="100000">
                                          <p:val>
                                            <p:strVal val="#ppt_w"/>
                                          </p:val>
                                        </p:tav>
                                      </p:tavLst>
                                    </p:anim>
                                    <p:anim calcmode="lin" valueType="num">
                                      <p:cBhvr>
                                        <p:cTn id="8" dur="500" fill="hold"/>
                                        <p:tgtEl>
                                          <p:spTgt spid="4403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037">
                                            <p:txEl>
                                              <p:pRg st="0" end="0"/>
                                            </p:txEl>
                                          </p:spTgt>
                                        </p:tgtEl>
                                        <p:attrNameLst>
                                          <p:attrName>style.visibility</p:attrName>
                                        </p:attrNameLst>
                                      </p:cBhvr>
                                      <p:to>
                                        <p:strVal val="visible"/>
                                      </p:to>
                                    </p:set>
                                    <p:anim calcmode="lin" valueType="num">
                                      <p:cBhvr additive="base">
                                        <p:cTn id="13" dur="500" fill="hold"/>
                                        <p:tgtEl>
                                          <p:spTgt spid="4403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037">
                                            <p:txEl>
                                              <p:pRg st="1" end="1"/>
                                            </p:txEl>
                                          </p:spTgt>
                                        </p:tgtEl>
                                        <p:attrNameLst>
                                          <p:attrName>style.visibility</p:attrName>
                                        </p:attrNameLst>
                                      </p:cBhvr>
                                      <p:to>
                                        <p:strVal val="visible"/>
                                      </p:to>
                                    </p:set>
                                    <p:anim calcmode="lin" valueType="num">
                                      <p:cBhvr additive="base">
                                        <p:cTn id="19" dur="500" fill="hold"/>
                                        <p:tgtEl>
                                          <p:spTgt spid="4403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03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P spid="4403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Is 1994 the Year?</a:t>
            </a:r>
          </a:p>
        </p:txBody>
      </p:sp>
      <p:sp>
        <p:nvSpPr>
          <p:cNvPr id="4099" name="Rectangle 3"/>
          <p:cNvSpPr>
            <a:spLocks noGrp="1" noChangeArrowheads="1"/>
          </p:cNvSpPr>
          <p:nvPr>
            <p:ph type="body" idx="1"/>
          </p:nvPr>
        </p:nvSpPr>
        <p:spPr/>
        <p:txBody>
          <a:bodyPr/>
          <a:lstStyle/>
          <a:p>
            <a:r>
              <a:rPr lang="en-US"/>
              <a:t>Too much of Camping</a:t>
            </a:r>
            <a:r>
              <a:rPr lang="en-US">
                <a:cs typeface="Arial" charset="0"/>
              </a:rPr>
              <a:t>'</a:t>
            </a:r>
            <a:r>
              <a:rPr lang="en-US"/>
              <a:t>s biblical interpretation depends on: </a:t>
            </a:r>
          </a:p>
          <a:p>
            <a:pPr lvl="1"/>
            <a:r>
              <a:rPr lang="en-US"/>
              <a:t>Theories about the meaning of numbers,</a:t>
            </a:r>
          </a:p>
          <a:p>
            <a:pPr lvl="1"/>
            <a:r>
              <a:rPr lang="en-US"/>
              <a:t>Guessing that God is giving hints when He hasn’t spoken plainly.</a:t>
            </a:r>
          </a:p>
          <a:p>
            <a:r>
              <a:rPr lang="en-US"/>
              <a:t>Well, what can we say about the Second Coming of Christ?</a:t>
            </a:r>
          </a:p>
        </p:txBody>
      </p:sp>
    </p:spTree>
    <p:custDataLst>
      <p:tags r:id="rId1"/>
    </p:custDataLst>
  </p:cSld>
  <p:clrMapOvr>
    <a:masterClrMapping/>
  </p:clrMapOvr>
  <p:transition advTm="1568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KingofKings"/>
          <p:cNvPicPr>
            <a:picLocks noChangeAspect="1" noChangeArrowheads="1"/>
          </p:cNvPicPr>
          <p:nvPr/>
        </p:nvPicPr>
        <p:blipFill>
          <a:blip r:embed="rId3">
            <a:lum bright="60000" contrast="-60000"/>
            <a:extLst>
              <a:ext uri="{28A0092B-C50C-407E-A947-70E740481C1C}">
                <a14:useLocalDpi xmlns:a14="http://schemas.microsoft.com/office/drawing/2010/main" val="0"/>
              </a:ext>
            </a:extLst>
          </a:blip>
          <a:srcRect/>
          <a:stretch>
            <a:fillRect/>
          </a:stretch>
        </p:blipFill>
        <p:spPr bwMode="auto">
          <a:xfrm>
            <a:off x="2257425" y="171450"/>
            <a:ext cx="4629150" cy="6515100"/>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4"/>
          <p:cNvSpPr>
            <a:spLocks noGrp="1" noChangeArrowheads="1"/>
          </p:cNvSpPr>
          <p:nvPr>
            <p:ph type="ctrTitle"/>
          </p:nvPr>
        </p:nvSpPr>
        <p:spPr/>
        <p:txBody>
          <a:bodyPr/>
          <a:lstStyle/>
          <a:p>
            <a:r>
              <a:rPr lang="en-US"/>
              <a:t>Is the End Near?</a:t>
            </a:r>
          </a:p>
        </p:txBody>
      </p:sp>
      <p:sp>
        <p:nvSpPr>
          <p:cNvPr id="12293" name="Rectangle 5"/>
          <p:cNvSpPr>
            <a:spLocks noGrp="1" noChangeArrowheads="1"/>
          </p:cNvSpPr>
          <p:nvPr>
            <p:ph type="subTitle" idx="1"/>
          </p:nvPr>
        </p:nvSpPr>
        <p:spPr/>
        <p:txBody>
          <a:bodyPr/>
          <a:lstStyle/>
          <a:p>
            <a:r>
              <a:rPr lang="en-US"/>
              <a:t>Some Indicators</a:t>
            </a:r>
          </a:p>
        </p:txBody>
      </p:sp>
    </p:spTree>
    <p:custDataLst>
      <p:tags r:id="rId1"/>
    </p:custDataLst>
  </p:cSld>
  <p:clrMapOvr>
    <a:masterClrMapping/>
  </p:clrMapOvr>
  <p:transition advTm="556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p:cTn id="7" dur="500" fill="hold"/>
                                        <p:tgtEl>
                                          <p:spTgt spid="12292"/>
                                        </p:tgtEl>
                                        <p:attrNameLst>
                                          <p:attrName>ppt_w</p:attrName>
                                        </p:attrNameLst>
                                      </p:cBhvr>
                                      <p:tavLst>
                                        <p:tav tm="0">
                                          <p:val>
                                            <p:fltVal val="0"/>
                                          </p:val>
                                        </p:tav>
                                        <p:tav tm="100000">
                                          <p:val>
                                            <p:strVal val="#ppt_w"/>
                                          </p:val>
                                        </p:tav>
                                      </p:tavLst>
                                    </p:anim>
                                    <p:anim calcmode="lin" valueType="num">
                                      <p:cBhvr>
                                        <p:cTn id="8" dur="500" fill="hold"/>
                                        <p:tgtEl>
                                          <p:spTgt spid="1229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2293">
                                            <p:txEl>
                                              <p:pRg st="0" end="0"/>
                                            </p:txEl>
                                          </p:spTgt>
                                        </p:tgtEl>
                                        <p:attrNameLst>
                                          <p:attrName>style.visibility</p:attrName>
                                        </p:attrNameLst>
                                      </p:cBhvr>
                                      <p:to>
                                        <p:strVal val="visible"/>
                                      </p:to>
                                    </p:set>
                                    <p:animEffect transition="in" filter="checkerboard(across)">
                                      <p:cBhvr>
                                        <p:cTn id="13" dur="500"/>
                                        <p:tgtEl>
                                          <p:spTgt spid="122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We May Be Near the End</a:t>
            </a:r>
          </a:p>
        </p:txBody>
      </p:sp>
      <p:sp>
        <p:nvSpPr>
          <p:cNvPr id="5123" name="Rectangle 3"/>
          <p:cNvSpPr>
            <a:spLocks noGrp="1" noChangeArrowheads="1"/>
          </p:cNvSpPr>
          <p:nvPr>
            <p:ph type="body" idx="1"/>
          </p:nvPr>
        </p:nvSpPr>
        <p:spPr/>
        <p:txBody>
          <a:bodyPr/>
          <a:lstStyle/>
          <a:p>
            <a:pPr>
              <a:lnSpc>
                <a:spcPct val="80000"/>
              </a:lnSpc>
            </a:pPr>
            <a:r>
              <a:rPr lang="en-US" sz="2800"/>
              <a:t>Though 1994 in particular is doubtful, we have several indications that we may be near the end:</a:t>
            </a:r>
          </a:p>
          <a:p>
            <a:pPr lvl="1">
              <a:lnSpc>
                <a:spcPct val="80000"/>
              </a:lnSpc>
            </a:pPr>
            <a:r>
              <a:rPr lang="en-US" sz="2400"/>
              <a:t>Israel has now been a nation since 1948.</a:t>
            </a:r>
          </a:p>
          <a:p>
            <a:pPr lvl="1">
              <a:lnSpc>
                <a:spcPct val="80000"/>
              </a:lnSpc>
            </a:pPr>
            <a:r>
              <a:rPr lang="en-US" sz="2400"/>
              <a:t>Jerusalem is an insoluble international problem (see Zechariah 12:2).</a:t>
            </a:r>
          </a:p>
          <a:p>
            <a:pPr lvl="1">
              <a:lnSpc>
                <a:spcPct val="80000"/>
              </a:lnSpc>
            </a:pPr>
            <a:r>
              <a:rPr lang="en-US" sz="2400"/>
              <a:t>We have growing pressures for a real world government.</a:t>
            </a:r>
          </a:p>
          <a:p>
            <a:pPr lvl="1">
              <a:lnSpc>
                <a:spcPct val="80000"/>
              </a:lnSpc>
            </a:pPr>
            <a:r>
              <a:rPr lang="en-US" sz="2400"/>
              <a:t>There is increasing antagonism toward Christianity even while many are being saved (Matthew 24:14).</a:t>
            </a:r>
          </a:p>
          <a:p>
            <a:pPr lvl="1">
              <a:lnSpc>
                <a:spcPct val="80000"/>
              </a:lnSpc>
            </a:pPr>
            <a:r>
              <a:rPr lang="en-US" sz="2400"/>
              <a:t>It looks like we are encountering more &amp; more disasters.</a:t>
            </a:r>
          </a:p>
          <a:p>
            <a:pPr>
              <a:lnSpc>
                <a:spcPct val="80000"/>
              </a:lnSpc>
            </a:pPr>
            <a:r>
              <a:rPr lang="en-US" sz="2800"/>
              <a:t>Let’s look at each of these briefly.</a:t>
            </a:r>
          </a:p>
        </p:txBody>
      </p:sp>
    </p:spTree>
    <p:custDataLst>
      <p:tags r:id="rId1"/>
    </p:custDataLst>
  </p:cSld>
  <p:clrMapOvr>
    <a:masterClrMapping/>
  </p:clrMapOvr>
  <p:transition advTm="3473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 calcmode="lin" valueType="num">
                                      <p:cBhvr additive="base">
                                        <p:cTn id="31"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3">
                                            <p:txEl>
                                              <p:pRg st="5" end="5"/>
                                            </p:txEl>
                                          </p:spTgt>
                                        </p:tgtEl>
                                        <p:attrNameLst>
                                          <p:attrName>style.visibility</p:attrName>
                                        </p:attrNameLst>
                                      </p:cBhvr>
                                      <p:to>
                                        <p:strVal val="visible"/>
                                      </p:to>
                                    </p:set>
                                    <p:anim calcmode="lin" valueType="num">
                                      <p:cBhvr additive="base">
                                        <p:cTn id="37"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123">
                                            <p:txEl>
                                              <p:pRg st="6" end="6"/>
                                            </p:txEl>
                                          </p:spTgt>
                                        </p:tgtEl>
                                        <p:attrNameLst>
                                          <p:attrName>style.visibility</p:attrName>
                                        </p:attrNameLst>
                                      </p:cBhvr>
                                      <p:to>
                                        <p:strVal val="visible"/>
                                      </p:to>
                                    </p:set>
                                    <p:anim calcmode="lin" valueType="num">
                                      <p:cBhvr additive="base">
                                        <p:cTn id="43" dur="5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2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Israel49-67"/>
          <p:cNvPicPr>
            <a:picLocks noChangeAspect="1" noChangeArrowheads="1"/>
          </p:cNvPicPr>
          <p:nvPr/>
        </p:nvPicPr>
        <p:blipFill>
          <a:blip r:embed="rId3">
            <a:lum bright="60000" contrast="-60000"/>
            <a:extLst>
              <a:ext uri="{28A0092B-C50C-407E-A947-70E740481C1C}">
                <a14:useLocalDpi xmlns:a14="http://schemas.microsoft.com/office/drawing/2010/main" val="0"/>
              </a:ext>
            </a:extLst>
          </a:blip>
          <a:srcRect/>
          <a:stretch>
            <a:fillRect/>
          </a:stretch>
        </p:blipFill>
        <p:spPr bwMode="auto">
          <a:xfrm>
            <a:off x="2828925" y="228600"/>
            <a:ext cx="3486150" cy="6400800"/>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p:txBody>
          <a:bodyPr/>
          <a:lstStyle/>
          <a:p>
            <a:r>
              <a:rPr lang="en-US"/>
              <a:t>Israel a Nation</a:t>
            </a:r>
          </a:p>
        </p:txBody>
      </p:sp>
      <p:sp>
        <p:nvSpPr>
          <p:cNvPr id="6147" name="Rectangle 3"/>
          <p:cNvSpPr>
            <a:spLocks noGrp="1" noChangeArrowheads="1"/>
          </p:cNvSpPr>
          <p:nvPr>
            <p:ph type="body" idx="1"/>
          </p:nvPr>
        </p:nvSpPr>
        <p:spPr/>
        <p:txBody>
          <a:bodyPr/>
          <a:lstStyle/>
          <a:p>
            <a:pPr>
              <a:lnSpc>
                <a:spcPct val="90000"/>
              </a:lnSpc>
            </a:pPr>
            <a:r>
              <a:rPr lang="en-US"/>
              <a:t>The Jews were scattered from Israel and their nation destroyed by the Romans in AD 70.</a:t>
            </a:r>
          </a:p>
          <a:p>
            <a:pPr>
              <a:lnSpc>
                <a:spcPct val="90000"/>
              </a:lnSpc>
            </a:pPr>
            <a:r>
              <a:rPr lang="en-US"/>
              <a:t>In 1948, Israel became a nation again.</a:t>
            </a:r>
          </a:p>
          <a:p>
            <a:pPr>
              <a:lnSpc>
                <a:spcPct val="90000"/>
              </a:lnSpc>
            </a:pPr>
            <a:r>
              <a:rPr lang="en-US"/>
              <a:t>There are indications in Scripture that the Jews will be in their land at the 2</a:t>
            </a:r>
            <a:r>
              <a:rPr lang="en-US" baseline="30000"/>
              <a:t>nd</a:t>
            </a:r>
            <a:r>
              <a:rPr lang="en-US"/>
              <a:t> coming of Jesus.</a:t>
            </a:r>
          </a:p>
          <a:p>
            <a:pPr>
              <a:lnSpc>
                <a:spcPct val="90000"/>
              </a:lnSpc>
            </a:pPr>
            <a:r>
              <a:rPr lang="en-US"/>
              <a:t>This looks like a necessary pre-requisite for Jesus</a:t>
            </a:r>
            <a:r>
              <a:rPr lang="en-US">
                <a:cs typeface="Arial" charset="0"/>
              </a:rPr>
              <a:t>'</a:t>
            </a:r>
            <a:r>
              <a:rPr lang="en-US"/>
              <a:t> return, but it sets no dates.</a:t>
            </a:r>
          </a:p>
        </p:txBody>
      </p:sp>
    </p:spTree>
    <p:custDataLst>
      <p:tags r:id="rId1"/>
    </p:custDataLst>
  </p:cSld>
  <p:clrMapOvr>
    <a:masterClrMapping/>
  </p:clrMapOvr>
  <p:transition advTm="2738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additive="base">
                                        <p:cTn id="25"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DomeRock2"/>
          <p:cNvPicPr>
            <a:picLocks noChangeAspect="1" noChangeArrowheads="1"/>
          </p:cNvPicPr>
          <p:nvPr/>
        </p:nvPicPr>
        <p:blipFill>
          <a:blip r:embed="rId3">
            <a:lum bright="60000" contrast="-60000"/>
            <a:extLst>
              <a:ext uri="{28A0092B-C50C-407E-A947-70E740481C1C}">
                <a14:useLocalDpi xmlns:a14="http://schemas.microsoft.com/office/drawing/2010/main" val="0"/>
              </a:ext>
            </a:extLst>
          </a:blip>
          <a:srcRect/>
          <a:stretch>
            <a:fillRect/>
          </a:stretch>
        </p:blipFill>
        <p:spPr bwMode="auto">
          <a:xfrm>
            <a:off x="685800" y="609600"/>
            <a:ext cx="7848600" cy="5694363"/>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title"/>
          </p:nvPr>
        </p:nvSpPr>
        <p:spPr/>
        <p:txBody>
          <a:bodyPr/>
          <a:lstStyle/>
          <a:p>
            <a:r>
              <a:rPr lang="en-US"/>
              <a:t>Jerusalem a Problem</a:t>
            </a:r>
          </a:p>
        </p:txBody>
      </p:sp>
      <p:sp>
        <p:nvSpPr>
          <p:cNvPr id="7171" name="Rectangle 3"/>
          <p:cNvSpPr>
            <a:spLocks noGrp="1" noChangeArrowheads="1"/>
          </p:cNvSpPr>
          <p:nvPr>
            <p:ph type="body" idx="1"/>
          </p:nvPr>
        </p:nvSpPr>
        <p:spPr>
          <a:xfrm>
            <a:off x="381000" y="1295400"/>
            <a:ext cx="8229600" cy="5334000"/>
          </a:xfrm>
        </p:spPr>
        <p:txBody>
          <a:bodyPr/>
          <a:lstStyle/>
          <a:p>
            <a:pPr>
              <a:lnSpc>
                <a:spcPct val="80000"/>
              </a:lnSpc>
            </a:pPr>
            <a:r>
              <a:rPr lang="en-US" sz="2800"/>
              <a:t>Zech 12:1 (NIV) This is the word of the LORD concerning Israel. The LORD, who stretches out the heavens, who lays the foundation of the earth, and who forms the spirit of man within him, declares: 2 </a:t>
            </a:r>
            <a:r>
              <a:rPr lang="en-US" sz="2800">
                <a:cs typeface="Arial" charset="0"/>
              </a:rPr>
              <a:t>"</a:t>
            </a:r>
            <a:r>
              <a:rPr lang="en-US" sz="2800"/>
              <a:t>I am going to make Jerusalem a cup that sends all the surrounding peoples reeling. Judah will be besieged as well as Jerusalem. 3 On that day, when all the nations of the earth are gathered against her, I will make Jerusalem an immovable rock for all the nations. All who try to move it will injure themselves.</a:t>
            </a:r>
            <a:r>
              <a:rPr lang="en-US" sz="2800">
                <a:cs typeface="Arial" charset="0"/>
              </a:rPr>
              <a:t>"</a:t>
            </a:r>
          </a:p>
          <a:p>
            <a:pPr>
              <a:lnSpc>
                <a:spcPct val="80000"/>
              </a:lnSpc>
            </a:pPr>
            <a:r>
              <a:rPr lang="en-US" sz="2800"/>
              <a:t>It looks like Jerusalem will be an insoluble international problem at the end.</a:t>
            </a:r>
          </a:p>
          <a:p>
            <a:pPr>
              <a:lnSpc>
                <a:spcPct val="80000"/>
              </a:lnSpc>
            </a:pPr>
            <a:r>
              <a:rPr lang="en-US" sz="2800"/>
              <a:t>That</a:t>
            </a:r>
            <a:r>
              <a:rPr lang="en-US" sz="2800">
                <a:cs typeface="Arial" charset="0"/>
              </a:rPr>
              <a:t>'</a:t>
            </a:r>
            <a:r>
              <a:rPr lang="en-US" sz="2800"/>
              <a:t>s what Jerusalem looks like right now.</a:t>
            </a:r>
          </a:p>
        </p:txBody>
      </p:sp>
    </p:spTree>
    <p:custDataLst>
      <p:tags r:id="rId1"/>
    </p:custDataLst>
  </p:cSld>
  <p:clrMapOvr>
    <a:masterClrMapping/>
  </p:clrMapOvr>
  <p:transition advTm="5412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checkerboard(across)">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checkerboard(across)">
                                      <p:cBhvr>
                                        <p:cTn id="12" dur="5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checkerboard(across)">
                                      <p:cBhvr>
                                        <p:cTn id="17" dur="5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earth02"/>
          <p:cNvPicPr>
            <a:picLocks noChangeAspect="1" noChangeArrowheads="1"/>
          </p:cNvPicPr>
          <p:nvPr/>
        </p:nvPicPr>
        <p:blipFill>
          <a:blip r:embed="rId3">
            <a:lum bright="60000" contrast="-60000"/>
            <a:extLst>
              <a:ext uri="{28A0092B-C50C-407E-A947-70E740481C1C}">
                <a14:useLocalDpi xmlns:a14="http://schemas.microsoft.com/office/drawing/2010/main" val="0"/>
              </a:ext>
            </a:extLst>
          </a:blip>
          <a:srcRect/>
          <a:stretch>
            <a:fillRect/>
          </a:stretch>
        </p:blipFill>
        <p:spPr bwMode="auto">
          <a:xfrm>
            <a:off x="1828800" y="685800"/>
            <a:ext cx="5486400" cy="5486400"/>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title"/>
          </p:nvPr>
        </p:nvSpPr>
        <p:spPr/>
        <p:txBody>
          <a:bodyPr/>
          <a:lstStyle/>
          <a:p>
            <a:r>
              <a:rPr lang="en-US"/>
              <a:t>Real World Government?</a:t>
            </a:r>
          </a:p>
        </p:txBody>
      </p:sp>
      <p:sp>
        <p:nvSpPr>
          <p:cNvPr id="8195" name="Rectangle 3"/>
          <p:cNvSpPr>
            <a:spLocks noGrp="1" noChangeArrowheads="1"/>
          </p:cNvSpPr>
          <p:nvPr>
            <p:ph type="body" idx="1"/>
          </p:nvPr>
        </p:nvSpPr>
        <p:spPr/>
        <p:txBody>
          <a:bodyPr/>
          <a:lstStyle/>
          <a:p>
            <a:r>
              <a:rPr lang="en-US"/>
              <a:t>Several biblical passages suggest a world government at the end (Revelation 13).</a:t>
            </a:r>
          </a:p>
          <a:p>
            <a:r>
              <a:rPr lang="en-US"/>
              <a:t>There are growing pressures tending toward this today:</a:t>
            </a:r>
          </a:p>
          <a:p>
            <a:pPr lvl="1"/>
            <a:r>
              <a:rPr lang="en-US"/>
              <a:t>Nuclear proliferation</a:t>
            </a:r>
          </a:p>
          <a:p>
            <a:pPr lvl="1"/>
            <a:r>
              <a:rPr lang="en-US"/>
              <a:t>Global warming</a:t>
            </a:r>
          </a:p>
          <a:p>
            <a:pPr lvl="1"/>
            <a:r>
              <a:rPr lang="en-US"/>
              <a:t>Terrorism</a:t>
            </a:r>
          </a:p>
          <a:p>
            <a:pPr lvl="1"/>
            <a:r>
              <a:rPr lang="en-US"/>
              <a:t>Explosive Population growth</a:t>
            </a:r>
          </a:p>
        </p:txBody>
      </p:sp>
    </p:spTree>
    <p:custDataLst>
      <p:tags r:id="rId1"/>
    </p:custDataLst>
  </p:cSld>
  <p:clrMapOvr>
    <a:masterClrMapping/>
  </p:clrMapOvr>
  <p:transition advTm="3834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195">
                                            <p:txEl>
                                              <p:pRg st="4" end="4"/>
                                            </p:txEl>
                                          </p:spTgt>
                                        </p:tgtEl>
                                        <p:attrNameLst>
                                          <p:attrName>style.visibility</p:attrName>
                                        </p:attrNameLst>
                                      </p:cBhvr>
                                      <p:to>
                                        <p:strVal val="visible"/>
                                      </p:to>
                                    </p:set>
                                    <p:anim calcmode="lin" valueType="num">
                                      <p:cBhvr additive="base">
                                        <p:cTn id="31"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195">
                                            <p:txEl>
                                              <p:pRg st="5" end="5"/>
                                            </p:txEl>
                                          </p:spTgt>
                                        </p:tgtEl>
                                        <p:attrNameLst>
                                          <p:attrName>style.visibility</p:attrName>
                                        </p:attrNameLst>
                                      </p:cBhvr>
                                      <p:to>
                                        <p:strVal val="visible"/>
                                      </p:to>
                                    </p:set>
                                    <p:anim calcmode="lin" valueType="num">
                                      <p:cBhvr additive="base">
                                        <p:cTn id="37"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martyrdom"/>
          <p:cNvPicPr>
            <a:picLocks noChangeAspect="1" noChangeArrowheads="1"/>
          </p:cNvPicPr>
          <p:nvPr/>
        </p:nvPicPr>
        <p:blipFill>
          <a:blip r:embed="rId3">
            <a:lum bright="60000" contrast="-60000"/>
            <a:extLst>
              <a:ext uri="{28A0092B-C50C-407E-A947-70E740481C1C}">
                <a14:useLocalDpi xmlns:a14="http://schemas.microsoft.com/office/drawing/2010/main" val="0"/>
              </a:ext>
            </a:extLst>
          </a:blip>
          <a:srcRect/>
          <a:stretch>
            <a:fillRect/>
          </a:stretch>
        </p:blipFill>
        <p:spPr bwMode="auto">
          <a:xfrm>
            <a:off x="1143000" y="419100"/>
            <a:ext cx="6781800" cy="5951538"/>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title"/>
          </p:nvPr>
        </p:nvSpPr>
        <p:spPr/>
        <p:txBody>
          <a:bodyPr/>
          <a:lstStyle/>
          <a:p>
            <a:r>
              <a:rPr lang="en-US"/>
              <a:t>Antagonism to Christianity</a:t>
            </a:r>
          </a:p>
        </p:txBody>
      </p:sp>
      <p:sp>
        <p:nvSpPr>
          <p:cNvPr id="9219" name="Rectangle 3"/>
          <p:cNvSpPr>
            <a:spLocks noGrp="1" noChangeArrowheads="1"/>
          </p:cNvSpPr>
          <p:nvPr>
            <p:ph type="body" idx="1"/>
          </p:nvPr>
        </p:nvSpPr>
        <p:spPr/>
        <p:txBody>
          <a:bodyPr/>
          <a:lstStyle/>
          <a:p>
            <a:pPr>
              <a:lnSpc>
                <a:spcPct val="80000"/>
              </a:lnSpc>
            </a:pPr>
            <a:r>
              <a:rPr lang="en-US" sz="2800"/>
              <a:t>The Bible pictures antagonism to Christianity along with world evangelism at the end:</a:t>
            </a:r>
          </a:p>
          <a:p>
            <a:pPr lvl="1">
              <a:lnSpc>
                <a:spcPct val="80000"/>
              </a:lnSpc>
            </a:pPr>
            <a:r>
              <a:rPr lang="en-US" sz="2400"/>
              <a:t>Matt 24:9 (NIV) "Then you will be handed over to be persecuted and put to death, and you will be hated by all nations because of me. 10 At that time many will turn away from the faith and will betray and hate each other, 11 and many false prophets will appear and deceive many people. 12 Because of the increase of wickedness, the love of most will grow cold, 13 but he who stands firm to the end will be saved. 14 And this gospel of the kingdom will be preached in the whole world as a testimony to all nations, and then the end will come.</a:t>
            </a:r>
            <a:r>
              <a:rPr lang="en-US" sz="2400">
                <a:cs typeface="Arial" charset="0"/>
              </a:rPr>
              <a:t>"</a:t>
            </a:r>
          </a:p>
          <a:p>
            <a:pPr>
              <a:lnSpc>
                <a:spcPct val="80000"/>
              </a:lnSpc>
            </a:pPr>
            <a:r>
              <a:rPr lang="en-US" sz="2800"/>
              <a:t>These sorts of things are also present today. </a:t>
            </a:r>
          </a:p>
        </p:txBody>
      </p:sp>
    </p:spTree>
    <p:custDataLst>
      <p:tags r:id="rId1"/>
    </p:custDataLst>
  </p:cSld>
  <p:clrMapOvr>
    <a:masterClrMapping/>
  </p:clrMapOvr>
  <p:transition advTm="500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checkerboard(across)">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checkerboard(across)">
                                      <p:cBhvr>
                                        <p:cTn id="12" dur="500"/>
                                        <p:tgtEl>
                                          <p:spTgt spid="92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checkerboard(across)">
                                      <p:cBhvr>
                                        <p:cTn id="17"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1|2.2|2.7"/>
</p:tagLst>
</file>

<file path=ppt/tags/tag10.xml><?xml version="1.0" encoding="utf-8"?>
<p:tagLst xmlns:a="http://schemas.openxmlformats.org/drawingml/2006/main" xmlns:r="http://schemas.openxmlformats.org/officeDocument/2006/relationships" xmlns:p="http://schemas.openxmlformats.org/presentationml/2006/main">
  <p:tag name="TIMING" val="|2.2|13.4|4|4.6|3.7|4.4|4.7|4.2|3.7|3.5|4.4"/>
</p:tagLst>
</file>

<file path=ppt/tags/tag11.xml><?xml version="1.0" encoding="utf-8"?>
<p:tagLst xmlns:a="http://schemas.openxmlformats.org/drawingml/2006/main" xmlns:r="http://schemas.openxmlformats.org/officeDocument/2006/relationships" xmlns:p="http://schemas.openxmlformats.org/presentationml/2006/main">
  <p:tag name="TIMING" val="|0.7|2|10.1|4.7|7.3|2.6"/>
</p:tagLst>
</file>

<file path=ppt/tags/tag12.xml><?xml version="1.0" encoding="utf-8"?>
<p:tagLst xmlns:a="http://schemas.openxmlformats.org/drawingml/2006/main" xmlns:r="http://schemas.openxmlformats.org/officeDocument/2006/relationships" xmlns:p="http://schemas.openxmlformats.org/presentationml/2006/main">
  <p:tag name="TIMING" val="|1.2"/>
</p:tagLst>
</file>

<file path=ppt/tags/tag13.xml><?xml version="1.0" encoding="utf-8"?>
<p:tagLst xmlns:a="http://schemas.openxmlformats.org/drawingml/2006/main" xmlns:r="http://schemas.openxmlformats.org/officeDocument/2006/relationships" xmlns:p="http://schemas.openxmlformats.org/presentationml/2006/main">
  <p:tag name="TIMING" val="|2.1"/>
</p:tagLst>
</file>

<file path=ppt/tags/tag14.xml><?xml version="1.0" encoding="utf-8"?>
<p:tagLst xmlns:a="http://schemas.openxmlformats.org/drawingml/2006/main" xmlns:r="http://schemas.openxmlformats.org/officeDocument/2006/relationships" xmlns:p="http://schemas.openxmlformats.org/presentationml/2006/main">
  <p:tag name="TIMING" val="|3.1|1|3|8.3|6"/>
</p:tagLst>
</file>

<file path=ppt/tags/tag15.xml><?xml version="1.0" encoding="utf-8"?>
<p:tagLst xmlns:a="http://schemas.openxmlformats.org/drawingml/2006/main" xmlns:r="http://schemas.openxmlformats.org/officeDocument/2006/relationships" xmlns:p="http://schemas.openxmlformats.org/presentationml/2006/main">
  <p:tag name="TIMING" val="|1.2"/>
</p:tagLst>
</file>

<file path=ppt/tags/tag16.xml><?xml version="1.0" encoding="utf-8"?>
<p:tagLst xmlns:a="http://schemas.openxmlformats.org/drawingml/2006/main" xmlns:r="http://schemas.openxmlformats.org/officeDocument/2006/relationships" xmlns:p="http://schemas.openxmlformats.org/presentationml/2006/main">
  <p:tag name="TIMING" val="|3.8"/>
</p:tagLst>
</file>

<file path=ppt/tags/tag17.xml><?xml version="1.0" encoding="utf-8"?>
<p:tagLst xmlns:a="http://schemas.openxmlformats.org/drawingml/2006/main" xmlns:r="http://schemas.openxmlformats.org/officeDocument/2006/relationships" xmlns:p="http://schemas.openxmlformats.org/presentationml/2006/main">
  <p:tag name="TIMING" val="|1.2"/>
</p:tagLst>
</file>

<file path=ppt/tags/tag18.xml><?xml version="1.0" encoding="utf-8"?>
<p:tagLst xmlns:a="http://schemas.openxmlformats.org/drawingml/2006/main" xmlns:r="http://schemas.openxmlformats.org/officeDocument/2006/relationships" xmlns:p="http://schemas.openxmlformats.org/presentationml/2006/main">
  <p:tag name="TIMING" val="|0.5"/>
</p:tagLst>
</file>

<file path=ppt/tags/tag19.xml><?xml version="1.0" encoding="utf-8"?>
<p:tagLst xmlns:a="http://schemas.openxmlformats.org/drawingml/2006/main" xmlns:r="http://schemas.openxmlformats.org/officeDocument/2006/relationships" xmlns:p="http://schemas.openxmlformats.org/presentationml/2006/main">
  <p:tag name="TIMING" val="|0.6"/>
</p:tagLst>
</file>

<file path=ppt/tags/tag2.xml><?xml version="1.0" encoding="utf-8"?>
<p:tagLst xmlns:a="http://schemas.openxmlformats.org/drawingml/2006/main" xmlns:r="http://schemas.openxmlformats.org/officeDocument/2006/relationships" xmlns:p="http://schemas.openxmlformats.org/presentationml/2006/main">
  <p:tag name="TIMING" val="|2.1|7.2|6.7|1.4"/>
</p:tagLst>
</file>

<file path=ppt/tags/tag20.xml><?xml version="1.0" encoding="utf-8"?>
<p:tagLst xmlns:a="http://schemas.openxmlformats.org/drawingml/2006/main" xmlns:r="http://schemas.openxmlformats.org/officeDocument/2006/relationships" xmlns:p="http://schemas.openxmlformats.org/presentationml/2006/main">
  <p:tag name="TIMING" val="|3.3|1.7|5.8|1.8|1.7|1.5|1.7|2.6|3.3|3.5|6.5|1.7"/>
</p:tagLst>
</file>

<file path=ppt/tags/tag21.xml><?xml version="1.0" encoding="utf-8"?>
<p:tagLst xmlns:a="http://schemas.openxmlformats.org/drawingml/2006/main" xmlns:r="http://schemas.openxmlformats.org/officeDocument/2006/relationships" xmlns:p="http://schemas.openxmlformats.org/presentationml/2006/main">
  <p:tag name="TIMING" val="|3.7"/>
</p:tagLst>
</file>

<file path=ppt/tags/tag22.xml><?xml version="1.0" encoding="utf-8"?>
<p:tagLst xmlns:a="http://schemas.openxmlformats.org/drawingml/2006/main" xmlns:r="http://schemas.openxmlformats.org/officeDocument/2006/relationships" xmlns:p="http://schemas.openxmlformats.org/presentationml/2006/main">
  <p:tag name="TIMING" val="|0.6"/>
</p:tagLst>
</file>

<file path=ppt/tags/tag23.xml><?xml version="1.0" encoding="utf-8"?>
<p:tagLst xmlns:a="http://schemas.openxmlformats.org/drawingml/2006/main" xmlns:r="http://schemas.openxmlformats.org/officeDocument/2006/relationships" xmlns:p="http://schemas.openxmlformats.org/presentationml/2006/main">
  <p:tag name="TIMING" val="|2.3|2.9|9|7.5|4.5|3.5|2.8"/>
</p:tagLst>
</file>

<file path=ppt/tags/tag24.xml><?xml version="1.0" encoding="utf-8"?>
<p:tagLst xmlns:a="http://schemas.openxmlformats.org/drawingml/2006/main" xmlns:r="http://schemas.openxmlformats.org/officeDocument/2006/relationships" xmlns:p="http://schemas.openxmlformats.org/presentationml/2006/main">
  <p:tag name="TIMING" val="|0.6|4.9|7|3.7"/>
</p:tagLst>
</file>

<file path=ppt/tags/tag25.xml><?xml version="1.0" encoding="utf-8"?>
<p:tagLst xmlns:a="http://schemas.openxmlformats.org/drawingml/2006/main" xmlns:r="http://schemas.openxmlformats.org/officeDocument/2006/relationships" xmlns:p="http://schemas.openxmlformats.org/presentationml/2006/main">
  <p:tag name="TIMING" val="|1.5|47.4|7.4"/>
</p:tagLst>
</file>

<file path=ppt/tags/tag26.xml><?xml version="1.0" encoding="utf-8"?>
<p:tagLst xmlns:a="http://schemas.openxmlformats.org/drawingml/2006/main" xmlns:r="http://schemas.openxmlformats.org/officeDocument/2006/relationships" xmlns:p="http://schemas.openxmlformats.org/presentationml/2006/main">
  <p:tag name="TIMING" val="|1.1|3|4.5"/>
</p:tagLst>
</file>

<file path=ppt/tags/tag27.xml><?xml version="1.0" encoding="utf-8"?>
<p:tagLst xmlns:a="http://schemas.openxmlformats.org/drawingml/2006/main" xmlns:r="http://schemas.openxmlformats.org/officeDocument/2006/relationships" xmlns:p="http://schemas.openxmlformats.org/presentationml/2006/main">
  <p:tag name="TIMING" val="|0.6|2.7|6.8"/>
</p:tagLst>
</file>

<file path=ppt/tags/tag3.xml><?xml version="1.0" encoding="utf-8"?>
<p:tagLst xmlns:a="http://schemas.openxmlformats.org/drawingml/2006/main" xmlns:r="http://schemas.openxmlformats.org/officeDocument/2006/relationships" xmlns:p="http://schemas.openxmlformats.org/presentationml/2006/main">
  <p:tag name="TIMING" val="|1|2.7|2.8|5.5"/>
</p:tagLst>
</file>

<file path=ppt/tags/tag4.xml><?xml version="1.0" encoding="utf-8"?>
<p:tagLst xmlns:a="http://schemas.openxmlformats.org/drawingml/2006/main" xmlns:r="http://schemas.openxmlformats.org/officeDocument/2006/relationships" xmlns:p="http://schemas.openxmlformats.org/presentationml/2006/main">
  <p:tag name="TIMING" val="|0.9|2.1"/>
</p:tagLst>
</file>

<file path=ppt/tags/tag5.xml><?xml version="1.0" encoding="utf-8"?>
<p:tagLst xmlns:a="http://schemas.openxmlformats.org/drawingml/2006/main" xmlns:r="http://schemas.openxmlformats.org/officeDocument/2006/relationships" xmlns:p="http://schemas.openxmlformats.org/presentationml/2006/main">
  <p:tag name="TIMING" val="|2.5|5.1|3.9|6.3|3.8|6.6|4.5"/>
</p:tagLst>
</file>

<file path=ppt/tags/tag6.xml><?xml version="1.0" encoding="utf-8"?>
<p:tagLst xmlns:a="http://schemas.openxmlformats.org/drawingml/2006/main" xmlns:r="http://schemas.openxmlformats.org/officeDocument/2006/relationships" xmlns:p="http://schemas.openxmlformats.org/presentationml/2006/main">
  <p:tag name="TIMING" val="|2.2|7.8|4.5|5.4"/>
</p:tagLst>
</file>

<file path=ppt/tags/tag7.xml><?xml version="1.0" encoding="utf-8"?>
<p:tagLst xmlns:a="http://schemas.openxmlformats.org/drawingml/2006/main" xmlns:r="http://schemas.openxmlformats.org/officeDocument/2006/relationships" xmlns:p="http://schemas.openxmlformats.org/presentationml/2006/main">
  <p:tag name="TIMING" val="|2.2|30.5|5.1"/>
</p:tagLst>
</file>

<file path=ppt/tags/tag8.xml><?xml version="1.0" encoding="utf-8"?>
<p:tagLst xmlns:a="http://schemas.openxmlformats.org/drawingml/2006/main" xmlns:r="http://schemas.openxmlformats.org/officeDocument/2006/relationships" xmlns:p="http://schemas.openxmlformats.org/presentationml/2006/main">
  <p:tag name="TIMING" val="|1.7|7.6|5.2|5.2|2.7|2.4"/>
</p:tagLst>
</file>

<file path=ppt/tags/tag9.xml><?xml version="1.0" encoding="utf-8"?>
<p:tagLst xmlns:a="http://schemas.openxmlformats.org/drawingml/2006/main" xmlns:r="http://schemas.openxmlformats.org/officeDocument/2006/relationships" xmlns:p="http://schemas.openxmlformats.org/presentationml/2006/main">
  <p:tag name="TIMING" val="|3.4|5.2|32.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241</TotalTime>
  <Words>2147</Words>
  <Application>Microsoft Office PowerPoint</Application>
  <PresentationFormat>On-screen Show (4:3)</PresentationFormat>
  <Paragraphs>118</Paragraphs>
  <Slides>27</Slides>
  <Notes>0</Notes>
  <HiddenSlides>0</HiddenSlides>
  <MMClips>1</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Design</vt:lpstr>
      <vt:lpstr>1994?</vt:lpstr>
      <vt:lpstr>Is 1994 the Year?</vt:lpstr>
      <vt:lpstr>Is 1994 the Year?</vt:lpstr>
      <vt:lpstr>Is the End Near?</vt:lpstr>
      <vt:lpstr>We May Be Near the End</vt:lpstr>
      <vt:lpstr>Israel a Nation</vt:lpstr>
      <vt:lpstr>Jerusalem a Problem</vt:lpstr>
      <vt:lpstr>Real World Government?</vt:lpstr>
      <vt:lpstr>Antagonism to Christianity</vt:lpstr>
      <vt:lpstr>Increasing Disasters?</vt:lpstr>
      <vt:lpstr>Increasing Disasters?</vt:lpstr>
      <vt:lpstr>The Time is Unknown</vt:lpstr>
      <vt:lpstr>Matthew 24:33-36</vt:lpstr>
      <vt:lpstr>Paired Parables of Matthew 24-25</vt:lpstr>
      <vt:lpstr>Yet Signs Will Precede</vt:lpstr>
      <vt:lpstr>Matthew 24</vt:lpstr>
      <vt:lpstr>Matthew 24</vt:lpstr>
      <vt:lpstr>Matthew 24</vt:lpstr>
      <vt:lpstr>Matthew 24</vt:lpstr>
      <vt:lpstr>Signs Listed in Matthew 24</vt:lpstr>
      <vt:lpstr>Signs in 2 Timothy 3</vt:lpstr>
      <vt:lpstr>How Do We Get Ready?</vt:lpstr>
      <vt:lpstr>An Illustration: Death</vt:lpstr>
      <vt:lpstr>An Illustration: Death</vt:lpstr>
      <vt:lpstr>2 Peter 3</vt:lpstr>
      <vt:lpstr>Getting Ready</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1994?</dc:title>
  <dc:creator>rnewman</dc:creator>
  <cp:lastModifiedBy>Newman</cp:lastModifiedBy>
  <cp:revision>96</cp:revision>
  <dcterms:created xsi:type="dcterms:W3CDTF">2007-10-19T14:00:24Z</dcterms:created>
  <dcterms:modified xsi:type="dcterms:W3CDTF">2015-07-02T14:01:46Z</dcterms:modified>
</cp:coreProperties>
</file>